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4" r:id="rId1"/>
  </p:sldMasterIdLst>
  <p:sldIdLst>
    <p:sldId id="256" r:id="rId2"/>
    <p:sldId id="307" r:id="rId3"/>
    <p:sldId id="272" r:id="rId4"/>
    <p:sldId id="296" r:id="rId5"/>
    <p:sldId id="271" r:id="rId6"/>
    <p:sldId id="262" r:id="rId7"/>
    <p:sldId id="263" r:id="rId8"/>
    <p:sldId id="274" r:id="rId9"/>
    <p:sldId id="264" r:id="rId10"/>
    <p:sldId id="266" r:id="rId11"/>
    <p:sldId id="259" r:id="rId12"/>
    <p:sldId id="267" r:id="rId13"/>
    <p:sldId id="270" r:id="rId14"/>
    <p:sldId id="268" r:id="rId15"/>
    <p:sldId id="279" r:id="rId16"/>
    <p:sldId id="276" r:id="rId17"/>
    <p:sldId id="275" r:id="rId18"/>
    <p:sldId id="278" r:id="rId19"/>
    <p:sldId id="283" r:id="rId20"/>
    <p:sldId id="284" r:id="rId21"/>
    <p:sldId id="269" r:id="rId22"/>
    <p:sldId id="281" r:id="rId23"/>
    <p:sldId id="280" r:id="rId24"/>
    <p:sldId id="285" r:id="rId25"/>
    <p:sldId id="277" r:id="rId26"/>
    <p:sldId id="282" r:id="rId27"/>
    <p:sldId id="265" r:id="rId28"/>
    <p:sldId id="297" r:id="rId29"/>
    <p:sldId id="287" r:id="rId30"/>
    <p:sldId id="288" r:id="rId31"/>
    <p:sldId id="292" r:id="rId32"/>
    <p:sldId id="289" r:id="rId33"/>
    <p:sldId id="293" r:id="rId34"/>
    <p:sldId id="294" r:id="rId35"/>
    <p:sldId id="290" r:id="rId36"/>
    <p:sldId id="295" r:id="rId37"/>
    <p:sldId id="298" r:id="rId38"/>
    <p:sldId id="303" r:id="rId39"/>
    <p:sldId id="300" r:id="rId40"/>
    <p:sldId id="301" r:id="rId41"/>
    <p:sldId id="305" r:id="rId42"/>
    <p:sldId id="304" r:id="rId43"/>
    <p:sldId id="306" r:id="rId4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09" autoAdjust="0"/>
    <p:restoredTop sz="94660"/>
  </p:normalViewPr>
  <p:slideViewPr>
    <p:cSldViewPr snapToGrid="0">
      <p:cViewPr varScale="1">
        <p:scale>
          <a:sx n="71" d="100"/>
          <a:sy n="71" d="100"/>
        </p:scale>
        <p:origin x="63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096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138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562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105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992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4933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746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880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633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423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296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494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147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5" name="TextBox 4"/>
          <p:cNvSpPr txBox="1"/>
          <p:nvPr/>
        </p:nvSpPr>
        <p:spPr>
          <a:xfrm>
            <a:off x="2290762" y="2188205"/>
            <a:ext cx="76104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chemeClr val="tx2">
                    <a:lumMod val="75000"/>
                  </a:schemeClr>
                </a:solidFill>
              </a:rPr>
              <a:t> PREFERENSI</a:t>
            </a:r>
            <a:endParaRPr lang="en-US" sz="6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55376" y="2696037"/>
            <a:ext cx="90812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chemeClr val="tx2">
                    <a:lumMod val="75000"/>
                  </a:schemeClr>
                </a:solidFill>
              </a:rPr>
              <a:t>BELANJA DAN PEMBELIAN</a:t>
            </a:r>
            <a:endParaRPr lang="en-US" sz="6000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8965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5" name="TextBox 4"/>
          <p:cNvSpPr txBox="1"/>
          <p:nvPr/>
        </p:nvSpPr>
        <p:spPr>
          <a:xfrm>
            <a:off x="838200" y="247322"/>
            <a:ext cx="40237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tx2">
                    <a:lumMod val="75000"/>
                  </a:schemeClr>
                </a:solidFill>
              </a:rPr>
              <a:t>FREKUENSI</a:t>
            </a:r>
            <a:endParaRPr lang="en-US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28885" y="557040"/>
            <a:ext cx="48423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tx2">
                    <a:lumMod val="75000"/>
                  </a:schemeClr>
                </a:solidFill>
              </a:rPr>
              <a:t>BELANJA ONLINE</a:t>
            </a:r>
            <a:endParaRPr lang="en-US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689912" y="618596"/>
            <a:ext cx="44927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</a:rPr>
              <a:t>DISTRIBUSI</a:t>
            </a:r>
            <a:endParaRPr lang="en-US" sz="3200" b="1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2487" y="1455255"/>
            <a:ext cx="6187588" cy="435064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73763" y="1203371"/>
            <a:ext cx="4952605" cy="4869777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JUMLAH DATA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Missing Data	: 6</a:t>
            </a:r>
          </a:p>
          <a:p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</a:rPr>
              <a:t>Menurun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		: 241</a:t>
            </a:r>
          </a:p>
          <a:p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</a:rPr>
              <a:t>Tetap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		: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303</a:t>
            </a:r>
          </a:p>
          <a:p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</a:rPr>
              <a:t>Meningkat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	: 218</a:t>
            </a:r>
          </a:p>
          <a:p>
            <a:endParaRPr lang="en-US" b="1" dirty="0" smtClean="0">
              <a:solidFill>
                <a:schemeClr val="tx2">
                  <a:lumMod val="75000"/>
                </a:schemeClr>
              </a:solidFill>
            </a:endParaRPr>
          </a:p>
          <a:p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9813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5" name="TextBox 4"/>
          <p:cNvSpPr txBox="1"/>
          <p:nvPr/>
        </p:nvSpPr>
        <p:spPr>
          <a:xfrm>
            <a:off x="838200" y="247322"/>
            <a:ext cx="40237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tx2">
                    <a:lumMod val="75000"/>
                  </a:schemeClr>
                </a:solidFill>
              </a:rPr>
              <a:t>PREFERENSI </a:t>
            </a:r>
            <a:endParaRPr lang="en-US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28885" y="557040"/>
            <a:ext cx="48423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tx2">
                    <a:lumMod val="75000"/>
                  </a:schemeClr>
                </a:solidFill>
              </a:rPr>
              <a:t>PEMBELIAN MAKANAN</a:t>
            </a:r>
            <a:endParaRPr lang="en-US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9107" y="1500776"/>
            <a:ext cx="6234348" cy="438352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689912" y="618596"/>
            <a:ext cx="44927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</a:rPr>
              <a:t>DISTRIBUSI</a:t>
            </a:r>
            <a:endParaRPr lang="en-US" sz="32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73763" y="1203371"/>
            <a:ext cx="4952605" cy="4801314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JUMLAH DATA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Missing Data	: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3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Online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		: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248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Offline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		: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517</a:t>
            </a:r>
          </a:p>
          <a:p>
            <a:endParaRPr lang="en-US" b="1" dirty="0" smtClean="0">
              <a:solidFill>
                <a:schemeClr val="tx2">
                  <a:lumMod val="75000"/>
                </a:schemeClr>
              </a:solidFill>
            </a:endParaRPr>
          </a:p>
          <a:p>
            <a:pPr algn="ctr"/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CONFIDENCE INTERVAL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P (Sample): 0.32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95% Confidence Interval : 0.29 &lt; P &lt; 0.36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99% Confidence Interval : 0.28 &lt; P &lt; 0.37</a:t>
            </a:r>
          </a:p>
          <a:p>
            <a:endParaRPr lang="en-US" b="1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P -&gt; </a:t>
            </a:r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</a:rPr>
              <a:t>Peluang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</a:rPr>
              <a:t>seseorang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</a:rPr>
              <a:t>memilih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</a:rPr>
              <a:t>transaksi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 online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b="1" dirty="0" smtClean="0">
              <a:solidFill>
                <a:schemeClr val="tx2">
                  <a:lumMod val="75000"/>
                </a:schemeClr>
              </a:solidFill>
            </a:endParaRPr>
          </a:p>
          <a:p>
            <a:endParaRPr lang="en-US" b="1" dirty="0" smtClean="0">
              <a:solidFill>
                <a:schemeClr val="tx2">
                  <a:lumMod val="75000"/>
                </a:schemeClr>
              </a:solidFill>
            </a:endParaRPr>
          </a:p>
          <a:p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4777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5" name="TextBox 4"/>
          <p:cNvSpPr txBox="1"/>
          <p:nvPr/>
        </p:nvSpPr>
        <p:spPr>
          <a:xfrm>
            <a:off x="838200" y="247322"/>
            <a:ext cx="40237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tx2">
                    <a:lumMod val="75000"/>
                  </a:schemeClr>
                </a:solidFill>
              </a:rPr>
              <a:t>PREFERENSI </a:t>
            </a:r>
            <a:endParaRPr lang="en-US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768" y="557040"/>
            <a:ext cx="5660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tx2">
                    <a:lumMod val="75000"/>
                  </a:schemeClr>
                </a:solidFill>
              </a:rPr>
              <a:t>BELANJA GROCERIES</a:t>
            </a:r>
            <a:endParaRPr lang="en-US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4792" y="1203371"/>
            <a:ext cx="6142978" cy="431928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689912" y="618596"/>
            <a:ext cx="44927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</a:rPr>
              <a:t>DISTRIBUSI</a:t>
            </a:r>
            <a:endParaRPr lang="en-US" sz="32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73763" y="1203371"/>
            <a:ext cx="4952605" cy="4801314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JUMLAH DATA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Missing Data	: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2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Online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		: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26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Offline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		: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740</a:t>
            </a:r>
          </a:p>
          <a:p>
            <a:endParaRPr lang="en-US" b="1" dirty="0" smtClean="0">
              <a:solidFill>
                <a:schemeClr val="tx2">
                  <a:lumMod val="75000"/>
                </a:schemeClr>
              </a:solidFill>
            </a:endParaRPr>
          </a:p>
          <a:p>
            <a:pPr algn="ctr"/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CONFIDENCE INTERVAL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P (Sample): 0.03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95% Confidence Interval : 0.02 &lt; P &lt; 0.05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99% Confidence Interval : 0.02 &lt; P &lt; 0.05</a:t>
            </a:r>
          </a:p>
          <a:p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P -&gt;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Peluang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seseorang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memilih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transaksi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online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2131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5" name="TextBox 4"/>
          <p:cNvSpPr txBox="1"/>
          <p:nvPr/>
        </p:nvSpPr>
        <p:spPr>
          <a:xfrm>
            <a:off x="838200" y="247322"/>
            <a:ext cx="40237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tx2">
                    <a:lumMod val="75000"/>
                  </a:schemeClr>
                </a:solidFill>
              </a:rPr>
              <a:t>PREFERENSI </a:t>
            </a:r>
            <a:endParaRPr lang="en-US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4568" y="557040"/>
            <a:ext cx="50509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tx2">
                    <a:lumMod val="75000"/>
                  </a:schemeClr>
                </a:solidFill>
              </a:rPr>
              <a:t>PEMBELIAN HANDPHONE</a:t>
            </a:r>
            <a:endParaRPr lang="en-US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8380" y="1456842"/>
            <a:ext cx="6095802" cy="428611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689912" y="618596"/>
            <a:ext cx="44927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</a:rPr>
              <a:t>DISTRIBUSI</a:t>
            </a:r>
            <a:endParaRPr lang="en-US" sz="32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73763" y="1203371"/>
            <a:ext cx="4952605" cy="4801314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JUMLAH DATA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Missing Data	: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3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Online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		: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120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Offline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		: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645</a:t>
            </a:r>
          </a:p>
          <a:p>
            <a:endParaRPr lang="en-US" b="1" dirty="0" smtClean="0">
              <a:solidFill>
                <a:schemeClr val="tx2">
                  <a:lumMod val="75000"/>
                </a:schemeClr>
              </a:solidFill>
            </a:endParaRPr>
          </a:p>
          <a:p>
            <a:pPr algn="ctr"/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CONFIDENCE INTERVAL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P (Sample): 0.16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95% Confidence Interval : 0.13 &lt; P &lt; 0.18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99% Confidence Interval : 0.12 &lt; P &lt; 0.19</a:t>
            </a:r>
          </a:p>
          <a:p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P -&gt;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Peluang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seseorang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memilih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transaksi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online</a:t>
            </a:r>
          </a:p>
          <a:p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5905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5" name="TextBox 4"/>
          <p:cNvSpPr txBox="1"/>
          <p:nvPr/>
        </p:nvSpPr>
        <p:spPr>
          <a:xfrm>
            <a:off x="673540" y="247322"/>
            <a:ext cx="43530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tx2">
                    <a:lumMod val="75000"/>
                  </a:schemeClr>
                </a:solidFill>
              </a:rPr>
              <a:t>PREFERENSI </a:t>
            </a:r>
            <a:endParaRPr lang="en-US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768" y="557040"/>
            <a:ext cx="5660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tx2">
                    <a:lumMod val="75000"/>
                  </a:schemeClr>
                </a:solidFill>
              </a:rPr>
              <a:t>PEMBELIAN KOMPUTER</a:t>
            </a:r>
            <a:endParaRPr lang="en-US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689912" y="618596"/>
            <a:ext cx="44927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</a:rPr>
              <a:t>DISTRIBUSI</a:t>
            </a:r>
            <a:endParaRPr lang="en-US" sz="3200" b="1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4680" y="1203371"/>
            <a:ext cx="6063202" cy="4263188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373763" y="1203371"/>
            <a:ext cx="4952605" cy="4801314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JUMLAH DATA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Missing Data	: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7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Online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		: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92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Offline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		: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669</a:t>
            </a:r>
          </a:p>
          <a:p>
            <a:endParaRPr lang="en-US" b="1" dirty="0" smtClean="0">
              <a:solidFill>
                <a:schemeClr val="tx2">
                  <a:lumMod val="75000"/>
                </a:schemeClr>
              </a:solidFill>
            </a:endParaRPr>
          </a:p>
          <a:p>
            <a:pPr algn="ctr"/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CONFIDENCE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INTERVAL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P (Sample): 0.12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95% Confidence Interval : 0.1 &lt; P &lt; 0.14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99% Confidence Interval : 0.09 &lt; P &lt; 0.15</a:t>
            </a:r>
          </a:p>
          <a:p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P -&gt;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Peluang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seseorang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memilih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transaksi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online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454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5" name="TextBox 4"/>
          <p:cNvSpPr txBox="1"/>
          <p:nvPr/>
        </p:nvSpPr>
        <p:spPr>
          <a:xfrm>
            <a:off x="673540" y="247322"/>
            <a:ext cx="43530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tx2">
                    <a:lumMod val="75000"/>
                  </a:schemeClr>
                </a:solidFill>
              </a:rPr>
              <a:t>PREFERENSI BELANJA </a:t>
            </a:r>
            <a:endParaRPr lang="en-US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768" y="557040"/>
            <a:ext cx="5660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tx2">
                    <a:lumMod val="75000"/>
                  </a:schemeClr>
                </a:solidFill>
              </a:rPr>
              <a:t>BARANG ELEKTRONIK</a:t>
            </a:r>
            <a:endParaRPr lang="en-US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689912" y="618596"/>
            <a:ext cx="44927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</a:rPr>
              <a:t>DISTRIBUSI</a:t>
            </a:r>
            <a:endParaRPr lang="en-US" sz="3200" b="1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2721" y="1203371"/>
            <a:ext cx="6147120" cy="432219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73763" y="1203371"/>
            <a:ext cx="4952605" cy="4801314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JUMLAH DATA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Missing Data	: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11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Online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		: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42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Offline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		: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715</a:t>
            </a:r>
          </a:p>
          <a:p>
            <a:endParaRPr lang="en-US" b="1" dirty="0" smtClean="0">
              <a:solidFill>
                <a:schemeClr val="tx2">
                  <a:lumMod val="75000"/>
                </a:schemeClr>
              </a:solidFill>
            </a:endParaRPr>
          </a:p>
          <a:p>
            <a:pPr algn="ctr"/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CONFIDENCE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INTERVAL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P (Sample): 0.06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95% Confidence Interval : 0.04 &lt; P &lt; 0.07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99% Confidence Interval : 0.03 &lt; P &lt; 0.08</a:t>
            </a:r>
          </a:p>
          <a:p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P -&gt;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Peluang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seseorang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memilih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transaksi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online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697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5" name="TextBox 4"/>
          <p:cNvSpPr txBox="1"/>
          <p:nvPr/>
        </p:nvSpPr>
        <p:spPr>
          <a:xfrm>
            <a:off x="838200" y="247322"/>
            <a:ext cx="40237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tx2">
                    <a:lumMod val="75000"/>
                  </a:schemeClr>
                </a:solidFill>
              </a:rPr>
              <a:t>PREFERENSI </a:t>
            </a:r>
            <a:endParaRPr lang="en-US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768" y="557040"/>
            <a:ext cx="5660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tx2">
                    <a:lumMod val="75000"/>
                  </a:schemeClr>
                </a:solidFill>
              </a:rPr>
              <a:t>BELANJA BARANG HOBI</a:t>
            </a:r>
            <a:endParaRPr lang="en-US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3021" y="1203371"/>
            <a:ext cx="6226520" cy="437802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689912" y="618596"/>
            <a:ext cx="44927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</a:rPr>
              <a:t>DISTRIBUSI</a:t>
            </a:r>
            <a:endParaRPr lang="en-US" sz="32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73763" y="1203371"/>
            <a:ext cx="4952605" cy="4801314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JUMLAH DATA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Missing Data	: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8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Online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		: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245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Offline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		: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515</a:t>
            </a:r>
          </a:p>
          <a:p>
            <a:endParaRPr lang="en-US" b="1" dirty="0" smtClean="0">
              <a:solidFill>
                <a:schemeClr val="tx2">
                  <a:lumMod val="75000"/>
                </a:schemeClr>
              </a:solidFill>
            </a:endParaRPr>
          </a:p>
          <a:p>
            <a:pPr algn="ctr"/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CONFIDENCE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INTERVAL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P (Sample): 0.32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95% Confidence Interval : 0.29 &lt; P &lt; 0.36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99% Confidence Interval : 0.28 &lt; P &lt; 0.37</a:t>
            </a:r>
          </a:p>
          <a:p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P -&gt;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Peluang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seseorang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memilih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transaksi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online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7352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5" name="TextBox 4"/>
          <p:cNvSpPr txBox="1"/>
          <p:nvPr/>
        </p:nvSpPr>
        <p:spPr>
          <a:xfrm>
            <a:off x="673540" y="247322"/>
            <a:ext cx="43530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tx2">
                    <a:lumMod val="75000"/>
                  </a:schemeClr>
                </a:solidFill>
              </a:rPr>
              <a:t>PREFERENSI </a:t>
            </a:r>
            <a:endParaRPr lang="en-US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768" y="557040"/>
            <a:ext cx="5660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tx2">
                    <a:lumMod val="75000"/>
                  </a:schemeClr>
                </a:solidFill>
              </a:rPr>
              <a:t>BELANJA FASHION</a:t>
            </a:r>
            <a:endParaRPr lang="en-US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689912" y="618596"/>
            <a:ext cx="44927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</a:rPr>
              <a:t>DISTRIBUSI</a:t>
            </a:r>
            <a:endParaRPr lang="en-US" sz="3200" b="1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8292" y="1203371"/>
            <a:ext cx="6235978" cy="438467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73763" y="1203371"/>
            <a:ext cx="4952605" cy="4801314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JUMLAH DATA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Missing Data	: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5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Online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		: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169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Offline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		: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594</a:t>
            </a:r>
          </a:p>
          <a:p>
            <a:endParaRPr lang="en-US" b="1" dirty="0" smtClean="0">
              <a:solidFill>
                <a:schemeClr val="tx2">
                  <a:lumMod val="75000"/>
                </a:schemeClr>
              </a:solidFill>
            </a:endParaRPr>
          </a:p>
          <a:p>
            <a:pPr algn="ctr"/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CONFIDENCE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INTERVAL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P (Sample): 0.22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95% Confidence Interval : 0.19 &lt; P &lt; 0.25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99% Confidence Interval : 0.18 &lt; P &lt; 0.26</a:t>
            </a:r>
          </a:p>
          <a:p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P -&gt;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Peluang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seseorang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memilih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transaksi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online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5617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5" name="TextBox 4"/>
          <p:cNvSpPr txBox="1"/>
          <p:nvPr/>
        </p:nvSpPr>
        <p:spPr>
          <a:xfrm>
            <a:off x="673540" y="247322"/>
            <a:ext cx="43530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tx2">
                    <a:lumMod val="75000"/>
                  </a:schemeClr>
                </a:solidFill>
              </a:rPr>
              <a:t>PREFERENSI BELANJA </a:t>
            </a:r>
            <a:endParaRPr lang="en-US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768" y="557040"/>
            <a:ext cx="5660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tx2">
                    <a:lumMod val="75000"/>
                  </a:schemeClr>
                </a:solidFill>
              </a:rPr>
              <a:t>PRODUK KOSMETIK</a:t>
            </a:r>
            <a:endParaRPr lang="en-US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689912" y="618596"/>
            <a:ext cx="44927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</a:rPr>
              <a:t>DISTRIBUSI</a:t>
            </a:r>
            <a:endParaRPr lang="en-US" sz="3200" b="1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0997" y="1203371"/>
            <a:ext cx="6263146" cy="440377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73763" y="1203371"/>
            <a:ext cx="4952605" cy="4801314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JUMLAH DATA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Missing Data	: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20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Online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		: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180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Offline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		: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568</a:t>
            </a:r>
          </a:p>
          <a:p>
            <a:endParaRPr lang="en-US" b="1" dirty="0" smtClean="0">
              <a:solidFill>
                <a:schemeClr val="tx2">
                  <a:lumMod val="75000"/>
                </a:schemeClr>
              </a:solidFill>
            </a:endParaRPr>
          </a:p>
          <a:p>
            <a:pPr algn="ctr"/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CONFIDENCE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INTERVAL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P (Sample): 0.24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95% Confidence Interval : 0.21 &lt; P &lt; 0.27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99% Confidence Interval : 0.2 &lt; P &lt; 0.28</a:t>
            </a:r>
          </a:p>
          <a:p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P -&gt;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Peluang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seseorang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memilih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transaksi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online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2691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5" name="TextBox 4"/>
          <p:cNvSpPr txBox="1"/>
          <p:nvPr/>
        </p:nvSpPr>
        <p:spPr>
          <a:xfrm>
            <a:off x="838200" y="2412706"/>
            <a:ext cx="40237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smtClean="0">
                <a:solidFill>
                  <a:schemeClr val="tx2">
                    <a:lumMod val="75000"/>
                  </a:schemeClr>
                </a:solidFill>
              </a:rPr>
              <a:t>DAFTAR</a:t>
            </a:r>
            <a:endParaRPr lang="en-US" sz="54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15030" y="2874371"/>
            <a:ext cx="48423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smtClean="0">
                <a:solidFill>
                  <a:schemeClr val="tx2">
                    <a:lumMod val="75000"/>
                  </a:schemeClr>
                </a:solidFill>
              </a:rPr>
              <a:t>ISI</a:t>
            </a:r>
            <a:endParaRPr lang="en-US" sz="54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286802" y="582067"/>
            <a:ext cx="2635624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tx2">
                    <a:lumMod val="75000"/>
                  </a:schemeClr>
                </a:solidFill>
              </a:rPr>
              <a:t>IDENTITAS MAHASISWA</a:t>
            </a:r>
          </a:p>
          <a:p>
            <a:endParaRPr lang="en-US" sz="1400" b="1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1400" b="1" dirty="0" smtClean="0">
                <a:solidFill>
                  <a:schemeClr val="tx2">
                    <a:lumMod val="75000"/>
                  </a:schemeClr>
                </a:solidFill>
              </a:rPr>
              <a:t>TOOLS YANG DIGUNAKAN</a:t>
            </a:r>
          </a:p>
          <a:p>
            <a:endParaRPr lang="en-US" sz="1400" b="1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1400" b="1" dirty="0" smtClean="0">
                <a:solidFill>
                  <a:schemeClr val="tx2">
                    <a:lumMod val="75000"/>
                  </a:schemeClr>
                </a:solidFill>
              </a:rPr>
              <a:t>DISTRIBUSI IDENTITAS RESPONDEN</a:t>
            </a:r>
          </a:p>
          <a:p>
            <a:endParaRPr lang="en-US" sz="1400" b="1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1400" b="1" dirty="0" smtClean="0">
                <a:solidFill>
                  <a:schemeClr val="tx2">
                    <a:lumMod val="75000"/>
                  </a:schemeClr>
                </a:solidFill>
              </a:rPr>
              <a:t>PREFERENSI BELANJA DAN PEMBELIAN</a:t>
            </a:r>
          </a:p>
          <a:p>
            <a:endParaRPr lang="en-US" sz="1400" b="1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1400" b="1" dirty="0" smtClean="0">
                <a:solidFill>
                  <a:schemeClr val="tx2">
                    <a:lumMod val="75000"/>
                  </a:schemeClr>
                </a:solidFill>
              </a:rPr>
              <a:t>KESIMPULAN PREFERENSI BELANJA</a:t>
            </a:r>
          </a:p>
          <a:p>
            <a:endParaRPr lang="en-US" sz="1400" b="1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1400" b="1" dirty="0" smtClean="0">
                <a:solidFill>
                  <a:schemeClr val="tx2">
                    <a:lumMod val="75000"/>
                  </a:schemeClr>
                </a:solidFill>
              </a:rPr>
              <a:t>PREFERENSI BRAND TRANSPORTASI ONLINE</a:t>
            </a:r>
          </a:p>
          <a:p>
            <a:endParaRPr lang="en-US" sz="1400" b="1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1400" b="1" dirty="0" smtClean="0">
                <a:solidFill>
                  <a:schemeClr val="tx2">
                    <a:lumMod val="75000"/>
                  </a:schemeClr>
                </a:solidFill>
              </a:rPr>
              <a:t>KESIMPULAN PREFERENSI BRAND TRANSPORTASI ONLINE</a:t>
            </a:r>
          </a:p>
          <a:p>
            <a:endParaRPr lang="en-US" sz="1400" b="1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1400" b="1" dirty="0" smtClean="0">
                <a:solidFill>
                  <a:schemeClr val="tx2">
                    <a:lumMod val="75000"/>
                  </a:schemeClr>
                </a:solidFill>
              </a:rPr>
              <a:t>PREFERENSI TOKO DAN BOOKING ONLINE</a:t>
            </a:r>
          </a:p>
          <a:p>
            <a:endParaRPr lang="en-US" sz="1400" b="1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1400" b="1" dirty="0" smtClean="0">
                <a:solidFill>
                  <a:schemeClr val="tx2">
                    <a:lumMod val="75000"/>
                  </a:schemeClr>
                </a:solidFill>
              </a:rPr>
              <a:t>KESIMPULAN PREFERENSI TOKO DAN BOOKING ONLINE</a:t>
            </a:r>
          </a:p>
          <a:p>
            <a:endParaRPr lang="en-US" sz="1400" b="1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1400" b="1" dirty="0" smtClean="0">
                <a:solidFill>
                  <a:schemeClr val="tx2">
                    <a:lumMod val="75000"/>
                  </a:schemeClr>
                </a:solidFill>
              </a:rPr>
              <a:t>INSIGHT AKHIR</a:t>
            </a:r>
            <a:endParaRPr lang="en-US" sz="14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239401" y="582067"/>
            <a:ext cx="2635624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tx2">
                    <a:lumMod val="75000"/>
                  </a:schemeClr>
                </a:solidFill>
              </a:rPr>
              <a:t>SLIDE 3</a:t>
            </a:r>
          </a:p>
          <a:p>
            <a:endParaRPr lang="en-US" sz="1400" b="1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1400" b="1" dirty="0" smtClean="0">
                <a:solidFill>
                  <a:schemeClr val="tx2">
                    <a:lumMod val="75000"/>
                  </a:schemeClr>
                </a:solidFill>
              </a:rPr>
              <a:t>SLIDE 4</a:t>
            </a:r>
          </a:p>
          <a:p>
            <a:endParaRPr lang="en-US" sz="1400" b="1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1400" b="1" dirty="0" smtClean="0">
                <a:solidFill>
                  <a:schemeClr val="tx2">
                    <a:lumMod val="75000"/>
                  </a:schemeClr>
                </a:solidFill>
              </a:rPr>
              <a:t>SLIDE 5</a:t>
            </a:r>
          </a:p>
          <a:p>
            <a:endParaRPr lang="en-US" sz="1400" b="1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1400" b="1" dirty="0" smtClean="0">
                <a:solidFill>
                  <a:schemeClr val="tx2">
                    <a:lumMod val="75000"/>
                  </a:schemeClr>
                </a:solidFill>
              </a:rPr>
              <a:t>SLIDE 10</a:t>
            </a:r>
          </a:p>
          <a:p>
            <a:endParaRPr lang="en-US" sz="1400" b="1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1400" b="1" dirty="0" smtClean="0">
                <a:solidFill>
                  <a:schemeClr val="tx2">
                    <a:lumMod val="75000"/>
                  </a:schemeClr>
                </a:solidFill>
              </a:rPr>
              <a:t>SLIDE 28</a:t>
            </a:r>
          </a:p>
          <a:p>
            <a:endParaRPr lang="en-US" sz="1400" b="1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1400" b="1" dirty="0" smtClean="0">
                <a:solidFill>
                  <a:schemeClr val="tx2">
                    <a:lumMod val="75000"/>
                  </a:schemeClr>
                </a:solidFill>
              </a:rPr>
              <a:t>SLIDE 29</a:t>
            </a:r>
          </a:p>
          <a:p>
            <a:endParaRPr lang="en-US" sz="1400" b="1" dirty="0" smtClean="0">
              <a:solidFill>
                <a:schemeClr val="tx2">
                  <a:lumMod val="75000"/>
                </a:schemeClr>
              </a:solidFill>
            </a:endParaRPr>
          </a:p>
          <a:p>
            <a:endParaRPr lang="en-US" sz="1400" b="1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1400" b="1" dirty="0" smtClean="0">
                <a:solidFill>
                  <a:schemeClr val="tx2">
                    <a:lumMod val="75000"/>
                  </a:schemeClr>
                </a:solidFill>
              </a:rPr>
              <a:t>SLIDE 37</a:t>
            </a:r>
          </a:p>
          <a:p>
            <a:endParaRPr lang="en-US" sz="1400" b="1" dirty="0" smtClean="0">
              <a:solidFill>
                <a:schemeClr val="tx2">
                  <a:lumMod val="75000"/>
                </a:schemeClr>
              </a:solidFill>
            </a:endParaRPr>
          </a:p>
          <a:p>
            <a:endParaRPr lang="en-US" sz="1400" b="1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1400" b="1" dirty="0" smtClean="0">
                <a:solidFill>
                  <a:schemeClr val="tx2">
                    <a:lumMod val="75000"/>
                  </a:schemeClr>
                </a:solidFill>
              </a:rPr>
              <a:t>SLIDE 38</a:t>
            </a:r>
          </a:p>
          <a:p>
            <a:endParaRPr lang="en-US" sz="1400" b="1" dirty="0" smtClean="0">
              <a:solidFill>
                <a:schemeClr val="tx2">
                  <a:lumMod val="75000"/>
                </a:schemeClr>
              </a:solidFill>
            </a:endParaRPr>
          </a:p>
          <a:p>
            <a:endParaRPr lang="en-US" sz="1400" b="1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1400" b="1" dirty="0" smtClean="0">
                <a:solidFill>
                  <a:schemeClr val="tx2">
                    <a:lumMod val="75000"/>
                  </a:schemeClr>
                </a:solidFill>
              </a:rPr>
              <a:t>SLIDE 41</a:t>
            </a:r>
          </a:p>
          <a:p>
            <a:endParaRPr lang="en-US" sz="1400" b="1" dirty="0" smtClean="0">
              <a:solidFill>
                <a:schemeClr val="tx2">
                  <a:lumMod val="75000"/>
                </a:schemeClr>
              </a:solidFill>
            </a:endParaRPr>
          </a:p>
          <a:p>
            <a:endParaRPr lang="en-US" sz="1400" b="1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1400" b="1" dirty="0" smtClean="0">
                <a:solidFill>
                  <a:schemeClr val="tx2">
                    <a:lumMod val="75000"/>
                  </a:schemeClr>
                </a:solidFill>
              </a:rPr>
              <a:t>SLIDE 42</a:t>
            </a:r>
          </a:p>
          <a:p>
            <a:endParaRPr lang="en-US" sz="1400" b="1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sz="1400" b="1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1400" b="1" dirty="0" smtClean="0">
                <a:solidFill>
                  <a:schemeClr val="tx2">
                    <a:lumMod val="75000"/>
                  </a:schemeClr>
                </a:solidFill>
              </a:rPr>
              <a:t>SLIDE 43</a:t>
            </a:r>
            <a:endParaRPr lang="en-US" sz="1400" b="1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9010802" y="582067"/>
            <a:ext cx="0" cy="5791839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4161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5" name="TextBox 4"/>
          <p:cNvSpPr txBox="1"/>
          <p:nvPr/>
        </p:nvSpPr>
        <p:spPr>
          <a:xfrm>
            <a:off x="673540" y="247322"/>
            <a:ext cx="43530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tx2">
                    <a:lumMod val="75000"/>
                  </a:schemeClr>
                </a:solidFill>
              </a:rPr>
              <a:t>PREFERENSI </a:t>
            </a:r>
            <a:endParaRPr lang="en-US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768" y="557040"/>
            <a:ext cx="5660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tx2">
                    <a:lumMod val="75000"/>
                  </a:schemeClr>
                </a:solidFill>
              </a:rPr>
              <a:t>PEMBELIAN PULSA</a:t>
            </a:r>
            <a:endParaRPr lang="en-US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689912" y="618596"/>
            <a:ext cx="44927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</a:rPr>
              <a:t>DISTRIBUSI</a:t>
            </a:r>
            <a:endParaRPr lang="en-US" sz="3200" b="1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4867" y="1203371"/>
            <a:ext cx="6082828" cy="427698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73763" y="1203371"/>
            <a:ext cx="4952605" cy="4801314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JUMLAH DATA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Missing Data	: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7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Online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		: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461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Offline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		: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300</a:t>
            </a:r>
          </a:p>
          <a:p>
            <a:endParaRPr lang="en-US" b="1" dirty="0" smtClean="0">
              <a:solidFill>
                <a:schemeClr val="tx2">
                  <a:lumMod val="75000"/>
                </a:schemeClr>
              </a:solidFill>
            </a:endParaRPr>
          </a:p>
          <a:p>
            <a:pPr algn="ctr"/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CONFIDENCE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INTERVAL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P (Sample): 0.61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95% Confidence Interval : 0.57 &lt; P &lt; 0.64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99% Confidence Interval : 0.56 &lt; P &lt; 0.65</a:t>
            </a:r>
          </a:p>
          <a:p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P -&gt;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Peluang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seseorang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memilih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transaksi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online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5888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9456"/>
            <a:ext cx="12192000" cy="6867455"/>
          </a:xfrm>
        </p:spPr>
      </p:pic>
      <p:sp>
        <p:nvSpPr>
          <p:cNvPr id="5" name="TextBox 4"/>
          <p:cNvSpPr txBox="1"/>
          <p:nvPr/>
        </p:nvSpPr>
        <p:spPr>
          <a:xfrm>
            <a:off x="838200" y="247322"/>
            <a:ext cx="40237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tx2">
                    <a:lumMod val="75000"/>
                  </a:schemeClr>
                </a:solidFill>
              </a:rPr>
              <a:t>PREFERENSI </a:t>
            </a:r>
            <a:endParaRPr lang="en-US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28885" y="557040"/>
            <a:ext cx="48423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tx2">
                    <a:lumMod val="75000"/>
                  </a:schemeClr>
                </a:solidFill>
              </a:rPr>
              <a:t>PEMESANAN HOTEL</a:t>
            </a:r>
            <a:endParaRPr lang="en-US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2387" y="1203371"/>
            <a:ext cx="6127787" cy="430860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689912" y="618596"/>
            <a:ext cx="44927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</a:rPr>
              <a:t>DISTRIBUSI</a:t>
            </a:r>
            <a:endParaRPr lang="en-US" sz="32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73763" y="1203371"/>
            <a:ext cx="4952605" cy="4801314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JUMLAH DATA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Missing Data	: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36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Online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		: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599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Offline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		: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133</a:t>
            </a:r>
          </a:p>
          <a:p>
            <a:endParaRPr lang="en-US" b="1" dirty="0" smtClean="0">
              <a:solidFill>
                <a:schemeClr val="tx2">
                  <a:lumMod val="75000"/>
                </a:schemeClr>
              </a:solidFill>
            </a:endParaRPr>
          </a:p>
          <a:p>
            <a:pPr algn="ctr"/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CONFIDENCE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INTERVAL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P (Sample): 0.82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95% Confidence Interval : 0.79 &lt; P &lt; 0.85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99% Confidence Interval : 0.78 &lt; P &lt; 0.86</a:t>
            </a:r>
          </a:p>
          <a:p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P -&gt;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Peluang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seseorang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memilih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transaksi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online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7505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5" name="TextBox 4"/>
          <p:cNvSpPr txBox="1"/>
          <p:nvPr/>
        </p:nvSpPr>
        <p:spPr>
          <a:xfrm>
            <a:off x="673540" y="247322"/>
            <a:ext cx="43530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tx2">
                    <a:lumMod val="75000"/>
                  </a:schemeClr>
                </a:solidFill>
              </a:rPr>
              <a:t>PREFERENSI </a:t>
            </a:r>
            <a:endParaRPr lang="en-US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768" y="557040"/>
            <a:ext cx="5660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tx2">
                    <a:lumMod val="75000"/>
                  </a:schemeClr>
                </a:solidFill>
              </a:rPr>
              <a:t>PEMBELIAN TIKET KERETA</a:t>
            </a:r>
            <a:endParaRPr lang="en-US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689912" y="618596"/>
            <a:ext cx="44927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</a:rPr>
              <a:t>DISTRIBUSI</a:t>
            </a:r>
            <a:endParaRPr lang="en-US" sz="3200" b="1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0659" y="1203371"/>
            <a:ext cx="6231243" cy="438134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73763" y="1203371"/>
            <a:ext cx="4952605" cy="4801314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JUMLAH DATA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Missing Data	: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31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Online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		: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594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Offline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		: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143</a:t>
            </a:r>
          </a:p>
          <a:p>
            <a:endParaRPr lang="en-US" b="1" dirty="0" smtClean="0">
              <a:solidFill>
                <a:schemeClr val="tx2">
                  <a:lumMod val="75000"/>
                </a:schemeClr>
              </a:solidFill>
            </a:endParaRPr>
          </a:p>
          <a:p>
            <a:pPr algn="ctr"/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CONFIDENCE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INTERVAL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P (Sample): 0.81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95% Confidence Interval : 0.78 &lt; P &lt; 0.83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99% Confidence Interval : 0.77 &lt; P &lt;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0.84</a:t>
            </a:r>
          </a:p>
          <a:p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P -&gt;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Peluang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seseorang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memilih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transaksi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online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8534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5" name="TextBox 4"/>
          <p:cNvSpPr txBox="1"/>
          <p:nvPr/>
        </p:nvSpPr>
        <p:spPr>
          <a:xfrm>
            <a:off x="673540" y="247322"/>
            <a:ext cx="43530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tx2">
                    <a:lumMod val="75000"/>
                  </a:schemeClr>
                </a:solidFill>
              </a:rPr>
              <a:t>PREFERENSI </a:t>
            </a:r>
            <a:endParaRPr lang="en-US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768" y="557040"/>
            <a:ext cx="5660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tx2">
                    <a:lumMod val="75000"/>
                  </a:schemeClr>
                </a:solidFill>
              </a:rPr>
              <a:t>PEMBELIAN TIKET PESAWAT</a:t>
            </a:r>
            <a:endParaRPr lang="en-US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689912" y="618596"/>
            <a:ext cx="44927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</a:rPr>
              <a:t>DISTRIBUSI</a:t>
            </a:r>
            <a:endParaRPr lang="en-US" sz="3200" b="1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7228" y="1203371"/>
            <a:ext cx="6118106" cy="430179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73763" y="1203371"/>
            <a:ext cx="4952605" cy="4801314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JUMLAH DATA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Missing Data	: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26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Online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		: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664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Offline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		: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78</a:t>
            </a:r>
          </a:p>
          <a:p>
            <a:endParaRPr lang="en-US" b="1" dirty="0" smtClean="0">
              <a:solidFill>
                <a:schemeClr val="tx2">
                  <a:lumMod val="75000"/>
                </a:schemeClr>
              </a:solidFill>
            </a:endParaRPr>
          </a:p>
          <a:p>
            <a:pPr algn="ctr"/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CONFIDENCE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INTERVAL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P (Sample): 0.89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95% Confidence Interval : 0.87 &lt; P &lt; 0.92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99% Confidence Interval : 0.87 &lt; P &lt; 0.92</a:t>
            </a:r>
          </a:p>
          <a:p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P -&gt;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Peluang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seseorang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memilih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transaksi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online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2376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5" name="TextBox 4"/>
          <p:cNvSpPr txBox="1"/>
          <p:nvPr/>
        </p:nvSpPr>
        <p:spPr>
          <a:xfrm>
            <a:off x="673540" y="247322"/>
            <a:ext cx="43530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tx2">
                    <a:lumMod val="75000"/>
                  </a:schemeClr>
                </a:solidFill>
              </a:rPr>
              <a:t>PREFERENSI </a:t>
            </a:r>
            <a:endParaRPr lang="en-US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768" y="557040"/>
            <a:ext cx="5660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tx2">
                    <a:lumMod val="75000"/>
                  </a:schemeClr>
                </a:solidFill>
              </a:rPr>
              <a:t>PEMBELIAN TIKET WISATA</a:t>
            </a:r>
            <a:endParaRPr lang="en-US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689912" y="618596"/>
            <a:ext cx="44927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</a:rPr>
              <a:t>DISTRIBUSI</a:t>
            </a:r>
            <a:endParaRPr lang="en-US" sz="3200" b="1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7786" y="1203371"/>
            <a:ext cx="6116990" cy="430100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73763" y="1203371"/>
            <a:ext cx="4952605" cy="4801314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Jumlah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Data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Missing Data	: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57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Online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		: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328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Offline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		: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383</a:t>
            </a:r>
          </a:p>
          <a:p>
            <a:endParaRPr lang="en-US" b="1" dirty="0" smtClean="0">
              <a:solidFill>
                <a:schemeClr val="tx2">
                  <a:lumMod val="75000"/>
                </a:schemeClr>
              </a:solidFill>
            </a:endParaRPr>
          </a:p>
          <a:p>
            <a:pPr algn="ctr"/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CONFIDENCE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INTERVAL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P (Sample): 0.46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95% Confidence Interval : 0.42 &lt; P &lt; 0.5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99% Confidence Interval : 0.41 &lt; P &lt; 0.51</a:t>
            </a:r>
          </a:p>
          <a:p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P -&gt;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Peluang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seseorang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memilih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transaksi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online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7590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5" name="TextBox 4"/>
          <p:cNvSpPr txBox="1"/>
          <p:nvPr/>
        </p:nvSpPr>
        <p:spPr>
          <a:xfrm>
            <a:off x="673540" y="247322"/>
            <a:ext cx="43530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tx2">
                    <a:lumMod val="75000"/>
                  </a:schemeClr>
                </a:solidFill>
              </a:rPr>
              <a:t>PREFERENSI </a:t>
            </a:r>
            <a:endParaRPr lang="en-US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768" y="557040"/>
            <a:ext cx="5660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tx2">
                    <a:lumMod val="75000"/>
                  </a:schemeClr>
                </a:solidFill>
              </a:rPr>
              <a:t>PEMBELIAN TIKET BIOSKOP</a:t>
            </a:r>
            <a:endParaRPr lang="en-US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689912" y="618596"/>
            <a:ext cx="44927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</a:rPr>
              <a:t>DISTRIBUSI</a:t>
            </a:r>
            <a:endParaRPr lang="en-US" sz="3200" b="1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0805" y="1203371"/>
            <a:ext cx="6299632" cy="442943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73763" y="1203371"/>
            <a:ext cx="4952605" cy="4801314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Jumlah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Data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Missing Data	: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35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Online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		: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202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Offline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		: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531</a:t>
            </a:r>
          </a:p>
          <a:p>
            <a:endParaRPr lang="en-US" b="1" dirty="0" smtClean="0">
              <a:solidFill>
                <a:schemeClr val="tx2">
                  <a:lumMod val="75000"/>
                </a:schemeClr>
              </a:solidFill>
            </a:endParaRPr>
          </a:p>
          <a:p>
            <a:pPr algn="ctr"/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CONFIDENCE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INTERVAL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P (Sample): 0.28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95% Confidence Interval : 0.24 &lt; P &lt; 0.31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99% Confidence Interval : 0.23 &lt; P &lt; 0.32</a:t>
            </a:r>
            <a:endParaRPr lang="en-US" b="1" dirty="0" smtClean="0">
              <a:solidFill>
                <a:schemeClr val="tx2">
                  <a:lumMod val="75000"/>
                </a:schemeClr>
              </a:solidFill>
            </a:endParaRPr>
          </a:p>
          <a:p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P -&gt;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Peluang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seseorang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memilih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transaksi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online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7881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5" name="TextBox 4"/>
          <p:cNvSpPr txBox="1"/>
          <p:nvPr/>
        </p:nvSpPr>
        <p:spPr>
          <a:xfrm>
            <a:off x="673540" y="247322"/>
            <a:ext cx="43530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tx2">
                    <a:lumMod val="75000"/>
                  </a:schemeClr>
                </a:solidFill>
              </a:rPr>
              <a:t>PREFERENSI </a:t>
            </a:r>
            <a:endParaRPr lang="en-US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768" y="557040"/>
            <a:ext cx="5660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tx2">
                    <a:lumMod val="75000"/>
                  </a:schemeClr>
                </a:solidFill>
              </a:rPr>
              <a:t>PEMBELIAN TIKET KONSER</a:t>
            </a:r>
            <a:endParaRPr lang="en-US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689912" y="618596"/>
            <a:ext cx="44927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</a:rPr>
              <a:t>DISTRIBUSI</a:t>
            </a:r>
            <a:endParaRPr lang="en-US" sz="3200" b="1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3821" y="1203371"/>
            <a:ext cx="6204920" cy="436283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73763" y="1203371"/>
            <a:ext cx="4952605" cy="4801314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Jumlah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Data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Missing Data	: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119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Online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		: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467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Offline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		: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182</a:t>
            </a:r>
          </a:p>
          <a:p>
            <a:endParaRPr lang="en-US" b="1" dirty="0" smtClean="0">
              <a:solidFill>
                <a:schemeClr val="tx2">
                  <a:lumMod val="75000"/>
                </a:schemeClr>
              </a:solidFill>
            </a:endParaRPr>
          </a:p>
          <a:p>
            <a:pPr algn="ctr"/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CONFIDENCE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INTERVAL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P (Sample): 0.72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95% Confidence Interval : 0.69 &lt; P &lt; 0.75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99% Confidence Interval : 0.67 &lt; P &lt; 0.77</a:t>
            </a:r>
          </a:p>
          <a:p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P -&gt;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Peluang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seseorang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memilih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transaksi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online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6463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5" name="TextBox 4"/>
          <p:cNvSpPr txBox="1"/>
          <p:nvPr/>
        </p:nvSpPr>
        <p:spPr>
          <a:xfrm>
            <a:off x="838200" y="247322"/>
            <a:ext cx="40237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tx2">
                    <a:lumMod val="75000"/>
                  </a:schemeClr>
                </a:solidFill>
              </a:rPr>
              <a:t>PREFERENSI </a:t>
            </a:r>
            <a:endParaRPr lang="en-US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28885" y="557040"/>
            <a:ext cx="48423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tx2">
                    <a:lumMod val="75000"/>
                  </a:schemeClr>
                </a:solidFill>
              </a:rPr>
              <a:t>TRANSPORTASI UMUM</a:t>
            </a:r>
            <a:endParaRPr lang="en-US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814" y="1456842"/>
            <a:ext cx="6288934" cy="442190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689912" y="618596"/>
            <a:ext cx="44927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</a:rPr>
              <a:t>DISTRIBUSI</a:t>
            </a:r>
            <a:endParaRPr lang="en-US" sz="32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73763" y="1203371"/>
            <a:ext cx="4952605" cy="4801314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Jumlah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Data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Missing Data	: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44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Online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		: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624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Offline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		: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100</a:t>
            </a:r>
          </a:p>
          <a:p>
            <a:endParaRPr lang="en-US" b="1" dirty="0" smtClean="0">
              <a:solidFill>
                <a:schemeClr val="tx2">
                  <a:lumMod val="75000"/>
                </a:schemeClr>
              </a:solidFill>
            </a:endParaRPr>
          </a:p>
          <a:p>
            <a:pPr algn="ctr"/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CONFIDENCE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INTERVAL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P (Sample): 0.86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95% Confidence Interval : 0.84 &lt; P &lt; 0.89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99% Confidence Interval : 0.83 &lt; P &lt; 0.89</a:t>
            </a:r>
          </a:p>
          <a:p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P -&gt;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Peluang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seseorang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memilih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transaksi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online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664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5" name="TextBox 4"/>
          <p:cNvSpPr txBox="1"/>
          <p:nvPr/>
        </p:nvSpPr>
        <p:spPr>
          <a:xfrm>
            <a:off x="838200" y="1806782"/>
            <a:ext cx="402373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smtClean="0">
                <a:solidFill>
                  <a:schemeClr val="tx2">
                    <a:lumMod val="75000"/>
                  </a:schemeClr>
                </a:solidFill>
              </a:rPr>
              <a:t>KESIMPULAN</a:t>
            </a:r>
          </a:p>
          <a:p>
            <a:pPr algn="ctr"/>
            <a:r>
              <a:rPr lang="en-US" sz="5400" b="1" dirty="0" smtClean="0">
                <a:solidFill>
                  <a:schemeClr val="tx2">
                    <a:lumMod val="75000"/>
                  </a:schemeClr>
                </a:solidFill>
              </a:rPr>
              <a:t>PREFERENSI BELANJA </a:t>
            </a:r>
            <a:endParaRPr lang="en-US" sz="54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836023" y="257549"/>
            <a:ext cx="6199096" cy="12003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b="1" dirty="0" smtClean="0">
              <a:solidFill>
                <a:schemeClr val="tx2">
                  <a:lumMod val="75000"/>
                </a:schemeClr>
              </a:solidFill>
            </a:endParaRPr>
          </a:p>
          <a:p>
            <a:pPr algn="ctr"/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3 </a:t>
            </a:r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</a:rPr>
              <a:t>Jenis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</a:rPr>
              <a:t>Transaksi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/</a:t>
            </a:r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</a:rPr>
              <a:t>Belanja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</a:rPr>
              <a:t>dengan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</a:rPr>
              <a:t>preferensi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 online </a:t>
            </a:r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</a:rPr>
              <a:t>tertinggi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 :</a:t>
            </a:r>
          </a:p>
          <a:p>
            <a:pPr algn="ctr"/>
            <a:endParaRPr lang="en-US" b="1" dirty="0" smtClean="0">
              <a:solidFill>
                <a:schemeClr val="tx2">
                  <a:lumMod val="75000"/>
                </a:schemeClr>
              </a:solidFill>
            </a:endParaRPr>
          </a:p>
          <a:p>
            <a:pPr algn="ctr"/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Pemesanan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Tiket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</a:rPr>
              <a:t>Pesawat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	-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	87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% </a:t>
            </a:r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</a:rPr>
              <a:t>Memilih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 Online</a:t>
            </a:r>
          </a:p>
          <a:p>
            <a:pPr algn="ctr"/>
            <a:endParaRPr lang="en-US" b="1" dirty="0" smtClean="0">
              <a:solidFill>
                <a:schemeClr val="tx2">
                  <a:lumMod val="75000"/>
                </a:schemeClr>
              </a:solidFill>
            </a:endParaRPr>
          </a:p>
          <a:p>
            <a:pPr algn="ctr"/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</a:rPr>
              <a:t>Pemesanan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</a:rPr>
              <a:t>Transportasi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</a:rPr>
              <a:t>Umum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	-	83% </a:t>
            </a:r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</a:rPr>
              <a:t>Memilih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 Online</a:t>
            </a:r>
          </a:p>
          <a:p>
            <a:pPr algn="ctr"/>
            <a:endParaRPr lang="en-US" b="1" dirty="0" smtClean="0">
              <a:solidFill>
                <a:schemeClr val="tx2">
                  <a:lumMod val="75000"/>
                </a:schemeClr>
              </a:solidFill>
            </a:endParaRPr>
          </a:p>
          <a:p>
            <a:pPr algn="ctr"/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</a:rPr>
              <a:t>Pemesanan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 Hotel	-	78% </a:t>
            </a:r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</a:rPr>
              <a:t>Memilih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 Online</a:t>
            </a:r>
          </a:p>
          <a:p>
            <a:pPr algn="ctr"/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pPr algn="ctr"/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pPr algn="ctr"/>
            <a:endParaRPr lang="en-US" b="1" dirty="0" smtClean="0">
              <a:solidFill>
                <a:schemeClr val="tx2">
                  <a:lumMod val="75000"/>
                </a:schemeClr>
              </a:solidFill>
            </a:endParaRPr>
          </a:p>
          <a:p>
            <a:pPr algn="ctr"/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3 </a:t>
            </a:r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</a:rPr>
              <a:t>Jenis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</a:rPr>
              <a:t>transaksi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/</a:t>
            </a:r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</a:rPr>
              <a:t>belanja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</a:rPr>
              <a:t>dengan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</a:rPr>
              <a:t>preferensi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 online </a:t>
            </a:r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</a:rPr>
              <a:t>terendah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 :</a:t>
            </a:r>
          </a:p>
          <a:p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pPr algn="ctr"/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</a:rPr>
              <a:t>Belanja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 Groceries	-	2% </a:t>
            </a:r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</a:rPr>
              <a:t>Memilih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 Online</a:t>
            </a:r>
          </a:p>
          <a:p>
            <a:pPr algn="ctr"/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pPr algn="ctr"/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</a:rPr>
              <a:t>Belanja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</a:rPr>
              <a:t>Alat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</a:rPr>
              <a:t>Elektronik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	-	3% </a:t>
            </a:r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</a:rPr>
              <a:t>Memilih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 Online</a:t>
            </a:r>
          </a:p>
          <a:p>
            <a:pPr algn="ctr"/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pPr algn="ctr"/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</a:rPr>
              <a:t>Belanja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</a:rPr>
              <a:t>Komputer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	-	9% </a:t>
            </a:r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</a:rPr>
              <a:t>Memilih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 Online</a:t>
            </a:r>
          </a:p>
          <a:p>
            <a:endParaRPr lang="en-US" b="1" dirty="0" smtClean="0">
              <a:solidFill>
                <a:schemeClr val="tx2">
                  <a:lumMod val="75000"/>
                </a:schemeClr>
              </a:solidFill>
            </a:endParaRPr>
          </a:p>
          <a:p>
            <a:pPr algn="ctr"/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pPr algn="ctr"/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</a:rPr>
              <a:t>Angka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 yang </a:t>
            </a:r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</a:rPr>
              <a:t>dicantumkan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</a:rPr>
              <a:t>mengacu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</a:rPr>
              <a:t>pada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</a:rPr>
              <a:t>nilai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 minimal </a:t>
            </a:r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</a:rPr>
              <a:t>pada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 99 Confidence Interval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501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5" name="TextBox 4"/>
          <p:cNvSpPr txBox="1"/>
          <p:nvPr/>
        </p:nvSpPr>
        <p:spPr>
          <a:xfrm>
            <a:off x="2290762" y="2188205"/>
            <a:ext cx="76104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chemeClr val="tx2">
                    <a:lumMod val="75000"/>
                  </a:schemeClr>
                </a:solidFill>
              </a:rPr>
              <a:t> PREFERENSI</a:t>
            </a:r>
            <a:endParaRPr lang="en-US" sz="6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8200" y="2696037"/>
            <a:ext cx="10515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chemeClr val="tx2">
                    <a:lumMod val="75000"/>
                  </a:schemeClr>
                </a:solidFill>
              </a:rPr>
              <a:t>BRAND TRANSPORTASI ONLINE</a:t>
            </a:r>
            <a:endParaRPr lang="en-US" sz="6000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9406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5" name="TextBox 4"/>
          <p:cNvSpPr txBox="1"/>
          <p:nvPr/>
        </p:nvSpPr>
        <p:spPr>
          <a:xfrm>
            <a:off x="838200" y="2412706"/>
            <a:ext cx="40237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smtClean="0">
                <a:solidFill>
                  <a:schemeClr val="tx2">
                    <a:lumMod val="75000"/>
                  </a:schemeClr>
                </a:solidFill>
              </a:rPr>
              <a:t>IDENTITAS</a:t>
            </a:r>
            <a:endParaRPr lang="en-US" sz="54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15030" y="2874371"/>
            <a:ext cx="48423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smtClean="0">
                <a:solidFill>
                  <a:schemeClr val="tx2">
                    <a:lumMod val="75000"/>
                  </a:schemeClr>
                </a:solidFill>
              </a:rPr>
              <a:t>MAHASISWA</a:t>
            </a:r>
            <a:endParaRPr lang="en-US" sz="54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95592" y="2482663"/>
            <a:ext cx="566691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</a:rPr>
              <a:t>Nama		  Deryan Tejasatya </a:t>
            </a:r>
            <a:r>
              <a:rPr lang="en-US" sz="2400" b="1" dirty="0" err="1" smtClean="0">
                <a:solidFill>
                  <a:schemeClr val="tx2">
                    <a:lumMod val="75000"/>
                  </a:schemeClr>
                </a:solidFill>
              </a:rPr>
              <a:t>Lubis</a:t>
            </a:r>
            <a:endParaRPr lang="en-US" sz="2400" b="1" dirty="0" smtClean="0">
              <a:solidFill>
                <a:schemeClr val="tx2">
                  <a:lumMod val="75000"/>
                </a:schemeClr>
              </a:solidFill>
            </a:endParaRPr>
          </a:p>
          <a:p>
            <a:endParaRPr lang="en-US" sz="2400" b="1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</a:rPr>
              <a:t>NIM		  18216034</a:t>
            </a:r>
          </a:p>
          <a:p>
            <a:endParaRPr lang="en-US" sz="2400" b="1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2400" b="1" dirty="0" err="1" smtClean="0">
                <a:solidFill>
                  <a:schemeClr val="tx2">
                    <a:lumMod val="75000"/>
                  </a:schemeClr>
                </a:solidFill>
              </a:rPr>
              <a:t>Jurusan</a:t>
            </a:r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</a:rPr>
              <a:t>	  </a:t>
            </a:r>
            <a:r>
              <a:rPr lang="en-US" sz="2400" b="1" dirty="0" err="1" smtClean="0">
                <a:solidFill>
                  <a:schemeClr val="tx2">
                    <a:lumMod val="75000"/>
                  </a:schemeClr>
                </a:solidFill>
              </a:rPr>
              <a:t>Sistem</a:t>
            </a:r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tx2">
                    <a:lumMod val="75000"/>
                  </a:schemeClr>
                </a:solidFill>
              </a:rPr>
              <a:t>dan</a:t>
            </a:r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tx2">
                    <a:lumMod val="75000"/>
                  </a:schemeClr>
                </a:solidFill>
              </a:rPr>
              <a:t>Teknologi</a:t>
            </a:r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tx2">
                    <a:lumMod val="75000"/>
                  </a:schemeClr>
                </a:solidFill>
              </a:rPr>
              <a:t>Informasi</a:t>
            </a:r>
            <a:endParaRPr lang="en-US" sz="2400" b="1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7509160" y="2412706"/>
            <a:ext cx="27710" cy="2102318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6280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5" name="TextBox 4"/>
          <p:cNvSpPr txBox="1"/>
          <p:nvPr/>
        </p:nvSpPr>
        <p:spPr>
          <a:xfrm>
            <a:off x="673540" y="247322"/>
            <a:ext cx="43530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tx2">
                    <a:lumMod val="75000"/>
                  </a:schemeClr>
                </a:solidFill>
              </a:rPr>
              <a:t>GOJEK</a:t>
            </a:r>
            <a:endParaRPr lang="en-US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768" y="557040"/>
            <a:ext cx="5660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tx2">
                    <a:lumMod val="75000"/>
                  </a:schemeClr>
                </a:solidFill>
              </a:rPr>
              <a:t>MOTOR</a:t>
            </a:r>
            <a:endParaRPr lang="en-US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689912" y="618596"/>
            <a:ext cx="44927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</a:rPr>
              <a:t>DISTRIBUSI</a:t>
            </a:r>
            <a:endParaRPr lang="en-US" sz="3200" b="1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1233" y="1281087"/>
            <a:ext cx="6090096" cy="428209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73763" y="1203371"/>
            <a:ext cx="4952605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Jumlah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Data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Missing Data	: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12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Online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		: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644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Offline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		: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112</a:t>
            </a:r>
          </a:p>
          <a:p>
            <a:endParaRPr lang="en-US" b="1" dirty="0" smtClean="0">
              <a:solidFill>
                <a:schemeClr val="tx2">
                  <a:lumMod val="75000"/>
                </a:schemeClr>
              </a:solidFill>
            </a:endParaRPr>
          </a:p>
          <a:p>
            <a:pPr algn="ctr"/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CONFIDENCE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INTERVAL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P (Sample): 0.85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95% Confidence Interval : 0.83 &lt; P &lt; 0.88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99% Confidence Interval : 0.82 &lt; P &lt;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0.89</a:t>
            </a:r>
          </a:p>
          <a:p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P -&gt;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Proporsi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</a:rPr>
              <a:t>pengguna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yang </a:t>
            </a:r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</a:rPr>
              <a:t>pernah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</a:rPr>
              <a:t>menggunakan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6729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5" name="TextBox 4"/>
          <p:cNvSpPr txBox="1"/>
          <p:nvPr/>
        </p:nvSpPr>
        <p:spPr>
          <a:xfrm>
            <a:off x="673540" y="247322"/>
            <a:ext cx="43530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tx2">
                    <a:lumMod val="75000"/>
                  </a:schemeClr>
                </a:solidFill>
              </a:rPr>
              <a:t>GOJEK</a:t>
            </a:r>
            <a:endParaRPr lang="en-US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768" y="557040"/>
            <a:ext cx="5660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tx2">
                    <a:lumMod val="75000"/>
                  </a:schemeClr>
                </a:solidFill>
              </a:rPr>
              <a:t>MOBIL</a:t>
            </a:r>
            <a:endParaRPr lang="en-US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689912" y="618596"/>
            <a:ext cx="44927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</a:rPr>
              <a:t>DISTRIBUSI</a:t>
            </a:r>
            <a:endParaRPr lang="en-US" sz="3200" b="1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0891" y="1203371"/>
            <a:ext cx="6170780" cy="433883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73763" y="1203371"/>
            <a:ext cx="4952605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Jumlah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Data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Missing Data	: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42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Online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		: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493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Offline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		: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233</a:t>
            </a:r>
          </a:p>
          <a:p>
            <a:endParaRPr lang="en-US" b="1" dirty="0" smtClean="0">
              <a:solidFill>
                <a:schemeClr val="tx2">
                  <a:lumMod val="75000"/>
                </a:schemeClr>
              </a:solidFill>
            </a:endParaRPr>
          </a:p>
          <a:p>
            <a:pPr algn="ctr"/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CONFIDENCE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INTERVAL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P (Sample): 0.68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95% Confidence Interval : 0.65 &lt; P &lt; 0.71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99% Confidence Interval : 0.63 &lt; P &lt;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0.72</a:t>
            </a:r>
          </a:p>
          <a:p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P -&gt;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Proporsi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</a:rPr>
              <a:t>pengguna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yang </a:t>
            </a:r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</a:rPr>
              <a:t>pernah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</a:rPr>
              <a:t>menggunakan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2152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5" name="TextBox 4"/>
          <p:cNvSpPr txBox="1"/>
          <p:nvPr/>
        </p:nvSpPr>
        <p:spPr>
          <a:xfrm>
            <a:off x="673540" y="247322"/>
            <a:ext cx="43530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tx2">
                    <a:lumMod val="75000"/>
                  </a:schemeClr>
                </a:solidFill>
              </a:rPr>
              <a:t>GRAB</a:t>
            </a:r>
            <a:endParaRPr lang="en-US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768" y="557040"/>
            <a:ext cx="5660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tx2">
                    <a:lumMod val="75000"/>
                  </a:schemeClr>
                </a:solidFill>
              </a:rPr>
              <a:t>MOTOR</a:t>
            </a:r>
            <a:endParaRPr lang="en-US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689912" y="618596"/>
            <a:ext cx="44927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</a:rPr>
              <a:t>DISTRIBUSI</a:t>
            </a:r>
            <a:endParaRPr lang="en-US" sz="3200" b="1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0879" y="1203371"/>
            <a:ext cx="6150804" cy="432478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73763" y="1203371"/>
            <a:ext cx="4952605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Jumlah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Data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Missing Data	: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50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Online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		: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416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Offline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		: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302</a:t>
            </a:r>
          </a:p>
          <a:p>
            <a:endParaRPr lang="en-US" b="1" dirty="0" smtClean="0">
              <a:solidFill>
                <a:schemeClr val="tx2">
                  <a:lumMod val="75000"/>
                </a:schemeClr>
              </a:solidFill>
            </a:endParaRPr>
          </a:p>
          <a:p>
            <a:pPr algn="ctr"/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CONFIDENCE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INTERVAL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P (Sample): 0.58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95% Confidence Interval : 0.54 &lt; P &lt; 0.62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99% Confidence Interval : 0.53 &lt; P &lt;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0.63</a:t>
            </a:r>
          </a:p>
          <a:p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P -&gt; </a:t>
            </a:r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</a:rPr>
              <a:t>Proporsi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</a:rPr>
              <a:t>pengguna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yang </a:t>
            </a:r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</a:rPr>
              <a:t>pernah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</a:rPr>
              <a:t>menggunakan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2268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5" name="TextBox 4"/>
          <p:cNvSpPr txBox="1"/>
          <p:nvPr/>
        </p:nvSpPr>
        <p:spPr>
          <a:xfrm>
            <a:off x="673540" y="247322"/>
            <a:ext cx="43530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tx2">
                    <a:lumMod val="75000"/>
                  </a:schemeClr>
                </a:solidFill>
              </a:rPr>
              <a:t>GRAB</a:t>
            </a:r>
            <a:endParaRPr lang="en-US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768" y="557040"/>
            <a:ext cx="5660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tx2">
                    <a:lumMod val="75000"/>
                  </a:schemeClr>
                </a:solidFill>
              </a:rPr>
              <a:t>MOBIL</a:t>
            </a:r>
            <a:endParaRPr lang="en-US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689912" y="618596"/>
            <a:ext cx="44927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</a:rPr>
              <a:t>DISTRIBUSI</a:t>
            </a:r>
            <a:endParaRPr lang="en-US" sz="3200" b="1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6513" y="1164996"/>
            <a:ext cx="6232052" cy="438191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73763" y="1203371"/>
            <a:ext cx="4952605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Jumlah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Data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Missing Data	: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38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Online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		: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526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Offline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		: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204</a:t>
            </a:r>
          </a:p>
          <a:p>
            <a:endParaRPr lang="en-US" b="1" dirty="0" smtClean="0">
              <a:solidFill>
                <a:schemeClr val="tx2">
                  <a:lumMod val="75000"/>
                </a:schemeClr>
              </a:solidFill>
            </a:endParaRPr>
          </a:p>
          <a:p>
            <a:pPr algn="ctr"/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CONFIDENCE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INTERVAL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P (Sample): 0.72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95% Confidence Interval : 0.69 &lt; P &lt; 0.75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99% Confidence Interval : 0.68 &lt; P &lt; 0.76</a:t>
            </a:r>
          </a:p>
          <a:p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P -&gt;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Proporsi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</a:rPr>
              <a:t>pengguna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yang </a:t>
            </a:r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</a:rPr>
              <a:t>pernah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</a:rPr>
              <a:t>menggunakan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977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5" name="TextBox 4"/>
          <p:cNvSpPr txBox="1"/>
          <p:nvPr/>
        </p:nvSpPr>
        <p:spPr>
          <a:xfrm>
            <a:off x="673540" y="247322"/>
            <a:ext cx="43530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tx2">
                    <a:lumMod val="75000"/>
                  </a:schemeClr>
                </a:solidFill>
              </a:rPr>
              <a:t>GRAB</a:t>
            </a:r>
            <a:endParaRPr lang="en-US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768" y="557040"/>
            <a:ext cx="5660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tx2">
                    <a:lumMod val="75000"/>
                  </a:schemeClr>
                </a:solidFill>
              </a:rPr>
              <a:t>TAXI</a:t>
            </a:r>
            <a:endParaRPr lang="en-US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689912" y="618596"/>
            <a:ext cx="44927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</a:rPr>
              <a:t>DISTRIBUSI</a:t>
            </a:r>
            <a:endParaRPr lang="en-US" sz="3200" b="1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2440" y="1203371"/>
            <a:ext cx="6307682" cy="443508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73763" y="1203371"/>
            <a:ext cx="4952605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Jumlah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Data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Missing Data	: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91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Online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		: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125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Offline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		: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552</a:t>
            </a:r>
          </a:p>
          <a:p>
            <a:endParaRPr lang="en-US" b="1" dirty="0" smtClean="0">
              <a:solidFill>
                <a:schemeClr val="tx2">
                  <a:lumMod val="75000"/>
                </a:schemeClr>
              </a:solidFill>
            </a:endParaRPr>
          </a:p>
          <a:p>
            <a:pPr algn="ctr"/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CONFIDENCE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INTERVAL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P (Sample): 0.18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95% Confidence Interval : 0.16 &lt; P &lt; 0.21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99% Confidence Interval : 0.15 &lt; P &lt;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0.22</a:t>
            </a:r>
          </a:p>
          <a:p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P -&gt;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Proporsi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</a:rPr>
              <a:t>pengguna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yang </a:t>
            </a:r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</a:rPr>
              <a:t>pernah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</a:rPr>
              <a:t>menggunakan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3246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5" name="TextBox 4"/>
          <p:cNvSpPr txBox="1"/>
          <p:nvPr/>
        </p:nvSpPr>
        <p:spPr>
          <a:xfrm>
            <a:off x="673540" y="247322"/>
            <a:ext cx="43530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tx2">
                    <a:lumMod val="75000"/>
                  </a:schemeClr>
                </a:solidFill>
              </a:rPr>
              <a:t>UBER </a:t>
            </a:r>
            <a:endParaRPr lang="en-US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768" y="557040"/>
            <a:ext cx="5660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tx2">
                    <a:lumMod val="75000"/>
                  </a:schemeClr>
                </a:solidFill>
              </a:rPr>
              <a:t>MOTOR</a:t>
            </a:r>
            <a:endParaRPr lang="en-US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689912" y="618596"/>
            <a:ext cx="44927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</a:rPr>
              <a:t>DISTRIBUSI</a:t>
            </a:r>
            <a:endParaRPr lang="en-US" sz="3200" b="1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3498" y="1203371"/>
            <a:ext cx="6205566" cy="436328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73763" y="1203371"/>
            <a:ext cx="4952605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Jumlah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Data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Missing Data	: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73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Online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		: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233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Offline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		: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462</a:t>
            </a:r>
          </a:p>
          <a:p>
            <a:endParaRPr lang="en-US" b="1" dirty="0" smtClean="0">
              <a:solidFill>
                <a:schemeClr val="tx2">
                  <a:lumMod val="75000"/>
                </a:schemeClr>
              </a:solidFill>
            </a:endParaRPr>
          </a:p>
          <a:p>
            <a:pPr algn="ctr"/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CONFIDENCE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INTERVAL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P (Sample): 0.34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95% Confidence Interval : 0.3 &lt; P &lt; 0.37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99% Confidence Interval : 0.29 &lt; P &lt;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0.38</a:t>
            </a:r>
          </a:p>
          <a:p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P -&gt;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Proporsi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</a:rPr>
              <a:t>pengguna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yang </a:t>
            </a:r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</a:rPr>
              <a:t>pernah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</a:rPr>
              <a:t>menggunakan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5900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5" name="TextBox 4"/>
          <p:cNvSpPr txBox="1"/>
          <p:nvPr/>
        </p:nvSpPr>
        <p:spPr>
          <a:xfrm>
            <a:off x="673540" y="247322"/>
            <a:ext cx="43530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tx2">
                    <a:lumMod val="75000"/>
                  </a:schemeClr>
                </a:solidFill>
              </a:rPr>
              <a:t>UBER </a:t>
            </a:r>
            <a:endParaRPr lang="en-US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768" y="557040"/>
            <a:ext cx="5660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tx2">
                    <a:lumMod val="75000"/>
                  </a:schemeClr>
                </a:solidFill>
              </a:rPr>
              <a:t>MOBIL</a:t>
            </a:r>
            <a:endParaRPr lang="en-US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689912" y="618596"/>
            <a:ext cx="44927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</a:rPr>
              <a:t>DISTRIBUSI</a:t>
            </a:r>
            <a:endParaRPr lang="en-US" sz="3200" b="1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4338" y="1203371"/>
            <a:ext cx="6143886" cy="431991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73763" y="1203371"/>
            <a:ext cx="4952605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Jumlah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Data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Missing Data	: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70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Online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		: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390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Offline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		: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308</a:t>
            </a:r>
          </a:p>
          <a:p>
            <a:endParaRPr lang="en-US" b="1" dirty="0" smtClean="0">
              <a:solidFill>
                <a:schemeClr val="tx2">
                  <a:lumMod val="75000"/>
                </a:schemeClr>
              </a:solidFill>
            </a:endParaRPr>
          </a:p>
          <a:p>
            <a:pPr algn="ctr"/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CONFIDENCE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INTERVAL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P (Sample): 0.56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95% Confidence Interval : 0.52 &lt; P &lt; 0.6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99% Confidence Interval : 0.51 &lt; P &lt;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0.61</a:t>
            </a:r>
          </a:p>
          <a:p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P -&gt; </a:t>
            </a:r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</a:rPr>
              <a:t>Proporsi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</a:rPr>
              <a:t>pengguna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 yang </a:t>
            </a:r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</a:rPr>
              <a:t>pernah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</a:rPr>
              <a:t>menggunakan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1676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5" name="TextBox 4"/>
          <p:cNvSpPr txBox="1"/>
          <p:nvPr/>
        </p:nvSpPr>
        <p:spPr>
          <a:xfrm>
            <a:off x="682139" y="1305341"/>
            <a:ext cx="441205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chemeClr val="tx2">
                    <a:lumMod val="75000"/>
                  </a:schemeClr>
                </a:solidFill>
              </a:rPr>
              <a:t>KESIMPULAN</a:t>
            </a:r>
          </a:p>
          <a:p>
            <a:pPr algn="ctr"/>
            <a:r>
              <a:rPr lang="en-US" sz="4400" b="1" dirty="0" smtClean="0">
                <a:solidFill>
                  <a:schemeClr val="tx2">
                    <a:lumMod val="75000"/>
                  </a:schemeClr>
                </a:solidFill>
              </a:rPr>
              <a:t>PREFERENSI</a:t>
            </a:r>
          </a:p>
          <a:p>
            <a:pPr algn="ctr"/>
            <a:r>
              <a:rPr lang="en-US" sz="4400" b="1" dirty="0" smtClean="0">
                <a:solidFill>
                  <a:schemeClr val="tx2">
                    <a:lumMod val="75000"/>
                  </a:schemeClr>
                </a:solidFill>
              </a:rPr>
              <a:t>BRAND KENDARAAN ONLINE </a:t>
            </a:r>
            <a:endParaRPr lang="en-US" sz="44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849471" y="365125"/>
            <a:ext cx="6172200" cy="11726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b="1" dirty="0" smtClean="0">
              <a:solidFill>
                <a:schemeClr val="tx2">
                  <a:lumMod val="75000"/>
                </a:schemeClr>
              </a:solidFill>
            </a:endParaRPr>
          </a:p>
          <a:p>
            <a:pPr algn="ctr"/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</a:rPr>
              <a:t>Peringkat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 brand </a:t>
            </a:r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</a:rPr>
              <a:t>transportasi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 online </a:t>
            </a:r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</a:rPr>
              <a:t>menurut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</a:rPr>
              <a:t>pernah-tidak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</a:rPr>
              <a:t>nya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</a:rPr>
              <a:t>pengguna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</a:rPr>
              <a:t>menggunakannya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 (Motor):</a:t>
            </a:r>
          </a:p>
          <a:p>
            <a:pPr algn="ctr"/>
            <a:endParaRPr lang="en-US" b="1" dirty="0" smtClean="0">
              <a:solidFill>
                <a:schemeClr val="tx2">
                  <a:lumMod val="75000"/>
                </a:schemeClr>
              </a:solidFill>
            </a:endParaRPr>
          </a:p>
          <a:p>
            <a:pPr algn="ctr"/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</a:rPr>
              <a:t>GoJek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	-	82% </a:t>
            </a:r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</a:rPr>
              <a:t>Pernah</a:t>
            </a:r>
            <a:endParaRPr lang="en-US" b="1" dirty="0" smtClean="0">
              <a:solidFill>
                <a:schemeClr val="tx2">
                  <a:lumMod val="75000"/>
                </a:schemeClr>
              </a:solidFill>
            </a:endParaRPr>
          </a:p>
          <a:p>
            <a:endParaRPr lang="en-US" b="1" dirty="0" smtClean="0">
              <a:solidFill>
                <a:schemeClr val="tx2">
                  <a:lumMod val="75000"/>
                </a:schemeClr>
              </a:solidFill>
            </a:endParaRPr>
          </a:p>
          <a:p>
            <a:pPr algn="ctr"/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Grab		-	53% </a:t>
            </a:r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</a:rPr>
              <a:t>Pernah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pPr algn="ctr"/>
            <a:endParaRPr lang="en-US" b="1" dirty="0" smtClean="0">
              <a:solidFill>
                <a:schemeClr val="tx2">
                  <a:lumMod val="75000"/>
                </a:schemeClr>
              </a:solidFill>
            </a:endParaRPr>
          </a:p>
          <a:p>
            <a:pPr algn="ctr"/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Uber	-	29% </a:t>
            </a:r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</a:rPr>
              <a:t>Pernah</a:t>
            </a:r>
            <a:endParaRPr lang="en-US" b="1" dirty="0" smtClean="0">
              <a:solidFill>
                <a:schemeClr val="tx2">
                  <a:lumMod val="75000"/>
                </a:schemeClr>
              </a:solidFill>
            </a:endParaRPr>
          </a:p>
          <a:p>
            <a:pPr algn="ctr"/>
            <a:endParaRPr lang="en-US" b="1" dirty="0" smtClean="0">
              <a:solidFill>
                <a:schemeClr val="tx2">
                  <a:lumMod val="75000"/>
                </a:schemeClr>
              </a:solidFill>
            </a:endParaRPr>
          </a:p>
          <a:p>
            <a:pPr algn="ctr"/>
            <a:endParaRPr lang="en-US" b="1" dirty="0" smtClean="0">
              <a:solidFill>
                <a:schemeClr val="tx2">
                  <a:lumMod val="75000"/>
                </a:schemeClr>
              </a:solidFill>
            </a:endParaRPr>
          </a:p>
          <a:p>
            <a:pPr algn="ctr"/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Peringkat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brand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transportasi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online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menurut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pernah-tidak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nya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</a:rPr>
              <a:t>pengguna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menggunakannya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(Mobil):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pPr algn="ctr"/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Grab		-	68% </a:t>
            </a:r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</a:rPr>
              <a:t>Pernah</a:t>
            </a:r>
            <a:endParaRPr lang="en-US" b="1" dirty="0" smtClean="0">
              <a:solidFill>
                <a:schemeClr val="tx2">
                  <a:lumMod val="75000"/>
                </a:schemeClr>
              </a:solidFill>
            </a:endParaRPr>
          </a:p>
          <a:p>
            <a:pPr algn="ctr"/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pPr algn="ctr"/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</a:rPr>
              <a:t>GoJek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	-	63% </a:t>
            </a:r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</a:rPr>
              <a:t>Pernah</a:t>
            </a:r>
            <a:endParaRPr lang="en-US" b="1" dirty="0" smtClean="0">
              <a:solidFill>
                <a:schemeClr val="tx2">
                  <a:lumMod val="75000"/>
                </a:schemeClr>
              </a:solidFill>
            </a:endParaRPr>
          </a:p>
          <a:p>
            <a:pPr algn="ctr"/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pPr algn="ctr"/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Uber	-	31% </a:t>
            </a:r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</a:rPr>
              <a:t>Pernah</a:t>
            </a:r>
            <a:endParaRPr lang="en-US" b="1" dirty="0" smtClean="0">
              <a:solidFill>
                <a:schemeClr val="tx2">
                  <a:lumMod val="75000"/>
                </a:schemeClr>
              </a:solidFill>
            </a:endParaRPr>
          </a:p>
          <a:p>
            <a:pPr algn="ctr"/>
            <a:endParaRPr lang="en-US" b="1" dirty="0" smtClean="0">
              <a:solidFill>
                <a:schemeClr val="tx2">
                  <a:lumMod val="75000"/>
                </a:schemeClr>
              </a:solidFill>
            </a:endParaRPr>
          </a:p>
          <a:p>
            <a:pPr algn="ctr"/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</a:rPr>
              <a:t>Angka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 yang </a:t>
            </a:r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</a:rPr>
              <a:t>dicantumkan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</a:rPr>
              <a:t>mengacu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</a:rPr>
              <a:t>pada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</a:rPr>
              <a:t>nilai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 minimal </a:t>
            </a:r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</a:rPr>
              <a:t>pada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 99% Confidence Interval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854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5" name="TextBox 4"/>
          <p:cNvSpPr txBox="1"/>
          <p:nvPr/>
        </p:nvSpPr>
        <p:spPr>
          <a:xfrm>
            <a:off x="2290762" y="2188205"/>
            <a:ext cx="76104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chemeClr val="tx2">
                    <a:lumMod val="75000"/>
                  </a:schemeClr>
                </a:solidFill>
              </a:rPr>
              <a:t> PREFERENSI</a:t>
            </a:r>
            <a:endParaRPr lang="en-US" sz="6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2709484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chemeClr val="tx2">
                    <a:lumMod val="75000"/>
                  </a:schemeClr>
                </a:solidFill>
              </a:rPr>
              <a:t>BRAND TOKO DAN BOOKING ONLINE</a:t>
            </a:r>
            <a:endParaRPr lang="en-US" sz="6000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1408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5" name="TextBox 4"/>
          <p:cNvSpPr txBox="1"/>
          <p:nvPr/>
        </p:nvSpPr>
        <p:spPr>
          <a:xfrm>
            <a:off x="673540" y="247322"/>
            <a:ext cx="43530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tx2">
                    <a:lumMod val="75000"/>
                  </a:schemeClr>
                </a:solidFill>
              </a:rPr>
              <a:t>TOKO </a:t>
            </a:r>
            <a:endParaRPr lang="en-US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768" y="557040"/>
            <a:ext cx="5660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tx2">
                    <a:lumMod val="75000"/>
                  </a:schemeClr>
                </a:solidFill>
              </a:rPr>
              <a:t>ONLINE</a:t>
            </a:r>
            <a:endParaRPr lang="en-US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689912" y="618596"/>
            <a:ext cx="44927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</a:rPr>
              <a:t>DISTRIBUSI</a:t>
            </a:r>
            <a:endParaRPr lang="en-US" sz="32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73763" y="1203371"/>
            <a:ext cx="4952605" cy="4801314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Jumlah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Data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Missing Data	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	: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-</a:t>
            </a:r>
          </a:p>
          <a:p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</a:rPr>
              <a:t>Tokopedia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		: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510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</a:rPr>
              <a:t>Bukalapak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		: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327</a:t>
            </a:r>
          </a:p>
          <a:p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</a:rPr>
              <a:t>Shopee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			: 198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</a:rPr>
              <a:t>Blibli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			: 46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</a:rPr>
              <a:t>Lazada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			: 308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</a:rPr>
              <a:t>Elevenia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			: 32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</a:rPr>
              <a:t>Matahari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 Mall		: 32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OLX				: 106</a:t>
            </a:r>
          </a:p>
          <a:p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</a:rPr>
              <a:t>Zalora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			: 67</a:t>
            </a:r>
          </a:p>
          <a:p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</a:rPr>
              <a:t>Blanja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 			: 2</a:t>
            </a:r>
          </a:p>
          <a:p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</a:rPr>
              <a:t>GoJek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			: 445</a:t>
            </a:r>
          </a:p>
          <a:p>
            <a:endParaRPr lang="en-US" b="1" dirty="0" smtClean="0">
              <a:solidFill>
                <a:schemeClr val="tx2">
                  <a:lumMod val="75000"/>
                </a:schemeClr>
              </a:solidFill>
            </a:endParaRPr>
          </a:p>
          <a:p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b="1" dirty="0" smtClean="0">
              <a:solidFill>
                <a:schemeClr val="tx2">
                  <a:lumMod val="75000"/>
                </a:schemeClr>
              </a:solidFill>
            </a:endParaRPr>
          </a:p>
          <a:p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1386" y="1203371"/>
            <a:ext cx="6149790" cy="4612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628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5" name="TextBox 4"/>
          <p:cNvSpPr txBox="1"/>
          <p:nvPr/>
        </p:nvSpPr>
        <p:spPr>
          <a:xfrm>
            <a:off x="804259" y="1967773"/>
            <a:ext cx="402373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smtClean="0">
                <a:solidFill>
                  <a:schemeClr val="tx2">
                    <a:lumMod val="75000"/>
                  </a:schemeClr>
                </a:solidFill>
              </a:rPr>
              <a:t>TOOLS</a:t>
            </a:r>
          </a:p>
          <a:p>
            <a:pPr algn="ctr"/>
            <a:r>
              <a:rPr lang="en-US" sz="5400" b="1" dirty="0" smtClean="0">
                <a:solidFill>
                  <a:schemeClr val="tx2">
                    <a:lumMod val="75000"/>
                  </a:schemeClr>
                </a:solidFill>
              </a:rPr>
              <a:t>YANG DIGUNAKAN </a:t>
            </a:r>
            <a:endParaRPr lang="en-US" sz="5400" b="1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3404" y="1543124"/>
            <a:ext cx="3938752" cy="114381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5982" y="2663702"/>
            <a:ext cx="1193466" cy="119346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3404" y="3508523"/>
            <a:ext cx="1304728" cy="128080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2780" y="4148927"/>
            <a:ext cx="1893901" cy="1893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266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5" name="TextBox 4"/>
          <p:cNvSpPr txBox="1"/>
          <p:nvPr/>
        </p:nvSpPr>
        <p:spPr>
          <a:xfrm>
            <a:off x="673540" y="247322"/>
            <a:ext cx="43530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tx2">
                    <a:lumMod val="75000"/>
                  </a:schemeClr>
                </a:solidFill>
              </a:rPr>
              <a:t>BOOKING </a:t>
            </a:r>
            <a:endParaRPr lang="en-US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768" y="557040"/>
            <a:ext cx="5660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tx2">
                    <a:lumMod val="75000"/>
                  </a:schemeClr>
                </a:solidFill>
              </a:rPr>
              <a:t>ONLINE</a:t>
            </a:r>
            <a:endParaRPr lang="en-US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689912" y="618596"/>
            <a:ext cx="44927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</a:rPr>
              <a:t>DISTRIBUSI</a:t>
            </a:r>
            <a:endParaRPr lang="en-US" sz="32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73763" y="1203371"/>
            <a:ext cx="4952605" cy="4770537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err="1">
                <a:solidFill>
                  <a:schemeClr val="tx2">
                    <a:lumMod val="75000"/>
                  </a:schemeClr>
                </a:solidFill>
              </a:rPr>
              <a:t>Jumlah</a:t>
            </a:r>
            <a:r>
              <a:rPr lang="en-US" sz="1600" b="1" dirty="0">
                <a:solidFill>
                  <a:schemeClr val="tx2">
                    <a:lumMod val="75000"/>
                  </a:schemeClr>
                </a:solidFill>
              </a:rPr>
              <a:t> Data</a:t>
            </a:r>
          </a:p>
          <a:p>
            <a:r>
              <a:rPr lang="en-US" sz="1600" b="1" dirty="0">
                <a:solidFill>
                  <a:schemeClr val="tx2">
                    <a:lumMod val="75000"/>
                  </a:schemeClr>
                </a:solidFill>
              </a:rPr>
              <a:t>Missing Data	</a:t>
            </a:r>
            <a:r>
              <a:rPr lang="en-US" sz="1600" b="1" dirty="0" smtClean="0">
                <a:solidFill>
                  <a:schemeClr val="tx2">
                    <a:lumMod val="75000"/>
                  </a:schemeClr>
                </a:solidFill>
              </a:rPr>
              <a:t>:  </a:t>
            </a:r>
            <a:r>
              <a:rPr lang="en-US" sz="1600" b="1" dirty="0">
                <a:solidFill>
                  <a:schemeClr val="tx2">
                    <a:lumMod val="75000"/>
                  </a:schemeClr>
                </a:solidFill>
              </a:rPr>
              <a:t>-</a:t>
            </a:r>
          </a:p>
          <a:p>
            <a:r>
              <a:rPr lang="en-US" sz="1600" b="1" dirty="0" err="1" smtClean="0">
                <a:solidFill>
                  <a:schemeClr val="tx2">
                    <a:lumMod val="75000"/>
                  </a:schemeClr>
                </a:solidFill>
              </a:rPr>
              <a:t>Agoda</a:t>
            </a:r>
            <a:r>
              <a:rPr lang="en-US" sz="1600" b="1" dirty="0">
                <a:solidFill>
                  <a:schemeClr val="tx2">
                    <a:lumMod val="75000"/>
                  </a:schemeClr>
                </a:solidFill>
              </a:rPr>
              <a:t>		: </a:t>
            </a:r>
            <a:r>
              <a:rPr lang="en-US" sz="1600" b="1" dirty="0" smtClean="0">
                <a:solidFill>
                  <a:schemeClr val="tx2">
                    <a:lumMod val="75000"/>
                  </a:schemeClr>
                </a:solidFill>
              </a:rPr>
              <a:t>228</a:t>
            </a:r>
            <a:endParaRPr lang="en-US" sz="1600" b="1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1600" b="1" dirty="0" err="1" smtClean="0">
                <a:solidFill>
                  <a:schemeClr val="tx2">
                    <a:lumMod val="75000"/>
                  </a:schemeClr>
                </a:solidFill>
              </a:rPr>
              <a:t>Traveloka</a:t>
            </a:r>
            <a:r>
              <a:rPr lang="en-US" sz="1600" b="1" dirty="0">
                <a:solidFill>
                  <a:schemeClr val="tx2">
                    <a:lumMod val="75000"/>
                  </a:schemeClr>
                </a:solidFill>
              </a:rPr>
              <a:t>		: </a:t>
            </a:r>
            <a:r>
              <a:rPr lang="en-US" sz="1600" b="1" dirty="0" smtClean="0">
                <a:solidFill>
                  <a:schemeClr val="tx2">
                    <a:lumMod val="75000"/>
                  </a:schemeClr>
                </a:solidFill>
              </a:rPr>
              <a:t>641</a:t>
            </a:r>
          </a:p>
          <a:p>
            <a:r>
              <a:rPr lang="en-US" sz="1600" b="1" dirty="0" smtClean="0">
                <a:solidFill>
                  <a:schemeClr val="tx2">
                    <a:lumMod val="75000"/>
                  </a:schemeClr>
                </a:solidFill>
              </a:rPr>
              <a:t>Tiket.com		: 263</a:t>
            </a:r>
          </a:p>
          <a:p>
            <a:r>
              <a:rPr lang="en-US" sz="1600" b="1" dirty="0" smtClean="0">
                <a:solidFill>
                  <a:schemeClr val="tx2">
                    <a:lumMod val="75000"/>
                  </a:schemeClr>
                </a:solidFill>
              </a:rPr>
              <a:t>Booking.com	: 76</a:t>
            </a:r>
          </a:p>
          <a:p>
            <a:r>
              <a:rPr lang="en-US" sz="1600" b="1" dirty="0" err="1" smtClean="0">
                <a:solidFill>
                  <a:schemeClr val="tx2">
                    <a:lumMod val="75000"/>
                  </a:schemeClr>
                </a:solidFill>
              </a:rPr>
              <a:t>RajaKamar</a:t>
            </a:r>
            <a:r>
              <a:rPr lang="en-US" sz="1600" b="1" dirty="0" smtClean="0">
                <a:solidFill>
                  <a:schemeClr val="tx2">
                    <a:lumMod val="75000"/>
                  </a:schemeClr>
                </a:solidFill>
              </a:rPr>
              <a:t>		: 14</a:t>
            </a:r>
            <a:endParaRPr lang="en-US" sz="1600" b="1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1600" b="1" dirty="0" err="1" smtClean="0">
                <a:solidFill>
                  <a:schemeClr val="tx2">
                    <a:lumMod val="75000"/>
                  </a:schemeClr>
                </a:solidFill>
              </a:rPr>
              <a:t>GoJek</a:t>
            </a:r>
            <a:r>
              <a:rPr lang="en-US" sz="1600" b="1" dirty="0" smtClean="0">
                <a:solidFill>
                  <a:schemeClr val="tx2">
                    <a:lumMod val="75000"/>
                  </a:schemeClr>
                </a:solidFill>
              </a:rPr>
              <a:t>		: 240</a:t>
            </a:r>
          </a:p>
          <a:p>
            <a:r>
              <a:rPr lang="en-US" sz="1600" b="1" dirty="0" err="1" smtClean="0">
                <a:solidFill>
                  <a:schemeClr val="tx2">
                    <a:lumMod val="75000"/>
                  </a:schemeClr>
                </a:solidFill>
              </a:rPr>
              <a:t>uTicket</a:t>
            </a:r>
            <a:r>
              <a:rPr lang="en-US" sz="1600" b="1" dirty="0" smtClean="0">
                <a:solidFill>
                  <a:schemeClr val="tx2">
                    <a:lumMod val="75000"/>
                  </a:schemeClr>
                </a:solidFill>
              </a:rPr>
              <a:t>		: 18</a:t>
            </a:r>
            <a:endParaRPr lang="en-US" sz="1600" b="1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1600" b="1" dirty="0" err="1" smtClean="0">
                <a:solidFill>
                  <a:schemeClr val="tx2">
                    <a:lumMod val="75000"/>
                  </a:schemeClr>
                </a:solidFill>
              </a:rPr>
              <a:t>Tokopedia</a:t>
            </a:r>
            <a:r>
              <a:rPr lang="en-US" sz="1600" b="1" dirty="0" smtClean="0">
                <a:solidFill>
                  <a:schemeClr val="tx2">
                    <a:lumMod val="75000"/>
                  </a:schemeClr>
                </a:solidFill>
              </a:rPr>
              <a:t>		: 175</a:t>
            </a:r>
          </a:p>
          <a:p>
            <a:r>
              <a:rPr lang="en-US" sz="1600" b="1" dirty="0" err="1" smtClean="0">
                <a:solidFill>
                  <a:schemeClr val="tx2">
                    <a:lumMod val="75000"/>
                  </a:schemeClr>
                </a:solidFill>
              </a:rPr>
              <a:t>Bukalapak</a:t>
            </a:r>
            <a:r>
              <a:rPr lang="en-US" sz="1600" b="1" dirty="0" smtClean="0">
                <a:solidFill>
                  <a:schemeClr val="tx2">
                    <a:lumMod val="75000"/>
                  </a:schemeClr>
                </a:solidFill>
              </a:rPr>
              <a:t>		: 81</a:t>
            </a:r>
            <a:endParaRPr lang="en-US" sz="1600" b="1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1600" b="1" dirty="0" err="1" smtClean="0">
                <a:solidFill>
                  <a:schemeClr val="tx2">
                    <a:lumMod val="75000"/>
                  </a:schemeClr>
                </a:solidFill>
              </a:rPr>
              <a:t>Blibli</a:t>
            </a:r>
            <a:r>
              <a:rPr lang="en-US" sz="1600" b="1" dirty="0" smtClean="0">
                <a:solidFill>
                  <a:schemeClr val="tx2">
                    <a:lumMod val="75000"/>
                  </a:schemeClr>
                </a:solidFill>
              </a:rPr>
              <a:t>			: 42</a:t>
            </a:r>
            <a:endParaRPr lang="en-US" sz="1600" b="1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1600" b="1" dirty="0" err="1" smtClean="0">
                <a:solidFill>
                  <a:schemeClr val="tx2">
                    <a:lumMod val="75000"/>
                  </a:schemeClr>
                </a:solidFill>
              </a:rPr>
              <a:t>Pegi-pegi</a:t>
            </a:r>
            <a:r>
              <a:rPr lang="en-US" sz="1600" b="1" dirty="0" smtClean="0">
                <a:solidFill>
                  <a:schemeClr val="tx2">
                    <a:lumMod val="75000"/>
                  </a:schemeClr>
                </a:solidFill>
              </a:rPr>
              <a:t>		: 82</a:t>
            </a:r>
            <a:endParaRPr lang="en-US" sz="1600" b="1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1600" b="1" dirty="0" smtClean="0">
                <a:solidFill>
                  <a:schemeClr val="tx2">
                    <a:lumMod val="75000"/>
                  </a:schemeClr>
                </a:solidFill>
              </a:rPr>
              <a:t>Hotels.com	: 14</a:t>
            </a:r>
            <a:endParaRPr lang="en-US" sz="1600" b="1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1600" b="1" dirty="0" smtClean="0">
                <a:solidFill>
                  <a:schemeClr val="tx2">
                    <a:lumMod val="75000"/>
                  </a:schemeClr>
                </a:solidFill>
              </a:rPr>
              <a:t>Airbnb		: 73</a:t>
            </a:r>
            <a:endParaRPr lang="en-US" sz="1600" b="1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1600" b="1" dirty="0" err="1" smtClean="0">
                <a:solidFill>
                  <a:schemeClr val="tx2">
                    <a:lumMod val="75000"/>
                  </a:schemeClr>
                </a:solidFill>
              </a:rPr>
              <a:t>Airyrooms</a:t>
            </a:r>
            <a:r>
              <a:rPr lang="en-US" sz="1600" b="1" dirty="0" smtClean="0">
                <a:solidFill>
                  <a:schemeClr val="tx2">
                    <a:lumMod val="75000"/>
                  </a:schemeClr>
                </a:solidFill>
              </a:rPr>
              <a:t>		: 56</a:t>
            </a:r>
            <a:endParaRPr lang="en-US" sz="1600" b="1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1600" b="1" dirty="0" err="1" smtClean="0">
                <a:solidFill>
                  <a:schemeClr val="tx2">
                    <a:lumMod val="75000"/>
                  </a:schemeClr>
                </a:solidFill>
              </a:rPr>
              <a:t>Zenrooms</a:t>
            </a:r>
            <a:r>
              <a:rPr lang="en-US" sz="1600" b="1" dirty="0" smtClean="0">
                <a:solidFill>
                  <a:schemeClr val="tx2">
                    <a:lumMod val="75000"/>
                  </a:schemeClr>
                </a:solidFill>
              </a:rPr>
              <a:t>		: 3</a:t>
            </a:r>
          </a:p>
          <a:p>
            <a:r>
              <a:rPr lang="en-US" sz="1600" b="1" dirty="0" err="1" smtClean="0">
                <a:solidFill>
                  <a:schemeClr val="tx2">
                    <a:lumMod val="75000"/>
                  </a:schemeClr>
                </a:solidFill>
              </a:rPr>
              <a:t>Reddoorz</a:t>
            </a:r>
            <a:r>
              <a:rPr lang="en-US" sz="1600" b="1" dirty="0" smtClean="0">
                <a:solidFill>
                  <a:schemeClr val="tx2">
                    <a:lumMod val="75000"/>
                  </a:schemeClr>
                </a:solidFill>
              </a:rPr>
              <a:t>		: 5</a:t>
            </a:r>
          </a:p>
          <a:p>
            <a:endParaRPr lang="en-US" sz="1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7368" y="1203371"/>
            <a:ext cx="6217826" cy="4663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278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5" name="TextBox 4"/>
          <p:cNvSpPr txBox="1"/>
          <p:nvPr/>
        </p:nvSpPr>
        <p:spPr>
          <a:xfrm>
            <a:off x="19768" y="2277826"/>
            <a:ext cx="5660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tx2">
                    <a:lumMod val="75000"/>
                  </a:schemeClr>
                </a:solidFill>
              </a:rPr>
              <a:t>99% CONFIDENCE INTERVAL </a:t>
            </a:r>
            <a:endParaRPr lang="en-US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768" y="2587544"/>
            <a:ext cx="5660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tx2">
                    <a:lumMod val="75000"/>
                  </a:schemeClr>
                </a:solidFill>
              </a:rPr>
              <a:t>PREFERENSI TOKO</a:t>
            </a:r>
            <a:endParaRPr lang="en-US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9768" y="2888602"/>
            <a:ext cx="5660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tx2">
                    <a:lumMod val="75000"/>
                  </a:schemeClr>
                </a:solidFill>
              </a:rPr>
              <a:t>DAN BOOKING ONLINE</a:t>
            </a:r>
            <a:endParaRPr lang="en-US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04212" y="457200"/>
            <a:ext cx="4410635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TOKO ONLINE</a:t>
            </a:r>
          </a:p>
          <a:p>
            <a:endParaRPr lang="en-US" b="1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</a:rPr>
              <a:t>Tokopedia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	:	0.62 &lt; P &lt; 0.71</a:t>
            </a:r>
          </a:p>
          <a:p>
            <a:endParaRPr lang="en-US" b="1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</a:rPr>
              <a:t>GoJek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		:	0.53 &lt; P &lt; 0.63</a:t>
            </a:r>
          </a:p>
          <a:p>
            <a:endParaRPr lang="en-US" b="1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</a:rPr>
              <a:t>Bukalapak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	:	0.38 &lt; P &lt; 0.47</a:t>
            </a:r>
          </a:p>
          <a:p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pPr algn="ctr"/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BOOKING ONLINE</a:t>
            </a:r>
          </a:p>
          <a:p>
            <a:endParaRPr lang="en-US" b="1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</a:rPr>
              <a:t>Traveloka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		:	0.80 &lt; P &lt; 0.87</a:t>
            </a:r>
          </a:p>
          <a:p>
            <a:endParaRPr lang="en-US" b="1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Tiket.com	:	0.30 &lt; P &lt; 0.39</a:t>
            </a:r>
          </a:p>
          <a:p>
            <a:endParaRPr lang="en-US" b="1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</a:rPr>
              <a:t>GoJek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		:	0.27 &lt; P &lt; 0.36</a:t>
            </a:r>
          </a:p>
          <a:p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P -&gt; </a:t>
            </a:r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</a:rPr>
              <a:t>Proporsi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</a:rPr>
              <a:t>pengguna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 yang </a:t>
            </a:r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</a:rPr>
              <a:t>menyukai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 	brand </a:t>
            </a:r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</a:rPr>
              <a:t>tertentu</a:t>
            </a:r>
            <a:endParaRPr lang="en-US" b="1" dirty="0" smtClean="0">
              <a:solidFill>
                <a:schemeClr val="tx2">
                  <a:lumMod val="75000"/>
                </a:schemeClr>
              </a:solidFill>
            </a:endParaRPr>
          </a:p>
          <a:p>
            <a:endParaRPr lang="en-US" b="1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Yang </a:t>
            </a:r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</a:rPr>
              <a:t>dilibatkan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</a:rPr>
              <a:t>dalam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</a:rPr>
              <a:t>perhitungan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 confidence interval </a:t>
            </a:r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</a:rPr>
              <a:t>adala</a:t>
            </a:r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</a:rPr>
              <a:t>h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 3 brand </a:t>
            </a:r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</a:rPr>
              <a:t>dengan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</a:rPr>
              <a:t>preferensi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</a:rPr>
              <a:t>tertinggi</a:t>
            </a:r>
            <a:endParaRPr lang="en-US" b="1" dirty="0" smtClean="0">
              <a:solidFill>
                <a:schemeClr val="tx2">
                  <a:lumMod val="75000"/>
                </a:schemeClr>
              </a:solidFill>
            </a:endParaRPr>
          </a:p>
          <a:p>
            <a:endParaRPr lang="en-US" b="1" dirty="0" smtClean="0">
              <a:solidFill>
                <a:schemeClr val="tx2">
                  <a:lumMod val="75000"/>
                </a:schemeClr>
              </a:solidFill>
            </a:endParaRPr>
          </a:p>
          <a:p>
            <a:endParaRPr lang="en-US" b="1" dirty="0" smtClean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304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5" name="TextBox 4"/>
          <p:cNvSpPr txBox="1"/>
          <p:nvPr/>
        </p:nvSpPr>
        <p:spPr>
          <a:xfrm>
            <a:off x="682139" y="1305341"/>
            <a:ext cx="441205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chemeClr val="tx2">
                    <a:lumMod val="75000"/>
                  </a:schemeClr>
                </a:solidFill>
              </a:rPr>
              <a:t>KESIMPULAN</a:t>
            </a:r>
          </a:p>
          <a:p>
            <a:pPr algn="ctr"/>
            <a:r>
              <a:rPr lang="en-US" sz="4400" b="1" dirty="0" smtClean="0">
                <a:solidFill>
                  <a:schemeClr val="tx2">
                    <a:lumMod val="75000"/>
                  </a:schemeClr>
                </a:solidFill>
              </a:rPr>
              <a:t>PREFERENSI</a:t>
            </a:r>
          </a:p>
          <a:p>
            <a:pPr algn="ctr"/>
            <a:r>
              <a:rPr lang="en-US" sz="4400" b="1" dirty="0" smtClean="0">
                <a:solidFill>
                  <a:schemeClr val="tx2">
                    <a:lumMod val="75000"/>
                  </a:schemeClr>
                </a:solidFill>
              </a:rPr>
              <a:t>BRAND TOKO DAN BOOKING ONLINE </a:t>
            </a:r>
            <a:endParaRPr lang="en-US" sz="44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849471" y="365125"/>
            <a:ext cx="6172200" cy="11726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b="1" dirty="0" smtClean="0">
              <a:solidFill>
                <a:schemeClr val="tx2">
                  <a:lumMod val="75000"/>
                </a:schemeClr>
              </a:solidFill>
            </a:endParaRPr>
          </a:p>
          <a:p>
            <a:pPr algn="ctr"/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3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 brand </a:t>
            </a:r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</a:rPr>
              <a:t>toko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 online </a:t>
            </a:r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</a:rPr>
              <a:t>menurut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</a:rPr>
              <a:t>preferensi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</a:rPr>
              <a:t>pengguna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 :</a:t>
            </a:r>
          </a:p>
          <a:p>
            <a:pPr algn="ctr"/>
            <a:endParaRPr lang="en-US" b="1" dirty="0" smtClean="0">
              <a:solidFill>
                <a:schemeClr val="tx2">
                  <a:lumMod val="75000"/>
                </a:schemeClr>
              </a:solidFill>
            </a:endParaRPr>
          </a:p>
          <a:p>
            <a:pPr algn="ctr"/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</a:rPr>
              <a:t>Tokopedia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	-	62% </a:t>
            </a:r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</a:rPr>
              <a:t>Pengguna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</a:rPr>
              <a:t>Menyukai</a:t>
            </a:r>
            <a:endParaRPr lang="en-US" b="1" dirty="0" smtClean="0">
              <a:solidFill>
                <a:schemeClr val="tx2">
                  <a:lumMod val="75000"/>
                </a:schemeClr>
              </a:solidFill>
            </a:endParaRPr>
          </a:p>
          <a:p>
            <a:endParaRPr lang="en-US" b="1" dirty="0" smtClean="0">
              <a:solidFill>
                <a:schemeClr val="tx2">
                  <a:lumMod val="75000"/>
                </a:schemeClr>
              </a:solidFill>
            </a:endParaRPr>
          </a:p>
          <a:p>
            <a:pPr algn="ctr"/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</a:rPr>
              <a:t>GoJek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	-	53%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Pengguna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Menyukai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pPr algn="ctr"/>
            <a:endParaRPr lang="en-US" b="1" dirty="0" smtClean="0">
              <a:solidFill>
                <a:schemeClr val="tx2">
                  <a:lumMod val="75000"/>
                </a:schemeClr>
              </a:solidFill>
            </a:endParaRPr>
          </a:p>
          <a:p>
            <a:pPr algn="ctr"/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</a:rPr>
              <a:t>Bukalapak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	-	38%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Pengguna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Menyukai</a:t>
            </a:r>
            <a:endParaRPr lang="en-US" b="1" dirty="0" smtClean="0">
              <a:solidFill>
                <a:schemeClr val="tx2">
                  <a:lumMod val="75000"/>
                </a:schemeClr>
              </a:solidFill>
            </a:endParaRPr>
          </a:p>
          <a:p>
            <a:pPr algn="ctr"/>
            <a:endParaRPr lang="en-US" b="1" dirty="0" smtClean="0">
              <a:solidFill>
                <a:schemeClr val="tx2">
                  <a:lumMod val="75000"/>
                </a:schemeClr>
              </a:solidFill>
            </a:endParaRPr>
          </a:p>
          <a:p>
            <a:pPr algn="ctr"/>
            <a:endParaRPr lang="en-US" b="1" dirty="0" smtClean="0">
              <a:solidFill>
                <a:schemeClr val="tx2">
                  <a:lumMod val="75000"/>
                </a:schemeClr>
              </a:solidFill>
            </a:endParaRPr>
          </a:p>
          <a:p>
            <a:pPr algn="ctr"/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3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brand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booking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online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menurut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</a:rPr>
              <a:t>preferensi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</a:rPr>
              <a:t>pengguna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 :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pPr algn="ctr"/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</a:rPr>
              <a:t>Traveloka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 	-	80%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Pengguna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Menyukai</a:t>
            </a:r>
            <a:endParaRPr lang="en-US" b="1" dirty="0" smtClean="0">
              <a:solidFill>
                <a:schemeClr val="tx2">
                  <a:lumMod val="75000"/>
                </a:schemeClr>
              </a:solidFill>
            </a:endParaRPr>
          </a:p>
          <a:p>
            <a:pPr algn="ctr"/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pPr algn="ctr"/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Tiket.com	-	30%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Pengguna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Menyukai</a:t>
            </a:r>
            <a:endParaRPr lang="en-US" b="1" dirty="0" smtClean="0">
              <a:solidFill>
                <a:schemeClr val="tx2">
                  <a:lumMod val="75000"/>
                </a:schemeClr>
              </a:solidFill>
            </a:endParaRPr>
          </a:p>
          <a:p>
            <a:pPr algn="ctr"/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pPr algn="ctr"/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</a:rPr>
              <a:t>GoJek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	-	27%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Pengguna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Menyukai</a:t>
            </a:r>
            <a:endParaRPr lang="en-US" b="1" dirty="0" smtClean="0">
              <a:solidFill>
                <a:schemeClr val="tx2">
                  <a:lumMod val="75000"/>
                </a:schemeClr>
              </a:solidFill>
            </a:endParaRPr>
          </a:p>
          <a:p>
            <a:pPr algn="ctr"/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pPr algn="ctr"/>
            <a:endParaRPr lang="en-US" b="1" dirty="0" smtClean="0">
              <a:solidFill>
                <a:schemeClr val="tx2">
                  <a:lumMod val="75000"/>
                </a:schemeClr>
              </a:solidFill>
            </a:endParaRPr>
          </a:p>
          <a:p>
            <a:pPr algn="ctr"/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Angka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yang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dicantumkan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mengacu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pada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nilai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minimal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pada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99% Confidence Interval</a:t>
            </a:r>
            <a:endParaRPr lang="en-US" dirty="0"/>
          </a:p>
          <a:p>
            <a:pPr algn="ctr"/>
            <a:endParaRPr lang="en-US" b="1" dirty="0" smtClean="0">
              <a:solidFill>
                <a:schemeClr val="tx2">
                  <a:lumMod val="75000"/>
                </a:schemeClr>
              </a:solidFill>
            </a:endParaRPr>
          </a:p>
          <a:p>
            <a:pPr algn="ctr"/>
            <a:endParaRPr lang="en-US" b="1" dirty="0" smtClean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945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5" name="TextBox 4"/>
          <p:cNvSpPr txBox="1"/>
          <p:nvPr/>
        </p:nvSpPr>
        <p:spPr>
          <a:xfrm>
            <a:off x="628351" y="2356101"/>
            <a:ext cx="441205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chemeClr val="tx2">
                    <a:lumMod val="75000"/>
                  </a:schemeClr>
                </a:solidFill>
              </a:rPr>
              <a:t>INSIGHT</a:t>
            </a:r>
          </a:p>
          <a:p>
            <a:pPr algn="ctr"/>
            <a:r>
              <a:rPr lang="en-US" sz="4400" b="1" dirty="0" smtClean="0">
                <a:solidFill>
                  <a:schemeClr val="tx2">
                    <a:lumMod val="75000"/>
                  </a:schemeClr>
                </a:solidFill>
              </a:rPr>
              <a:t>AKHIR</a:t>
            </a:r>
            <a:endParaRPr lang="en-US" sz="44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865160" y="1458189"/>
            <a:ext cx="61722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000" b="1" dirty="0" smtClean="0">
              <a:solidFill>
                <a:schemeClr val="tx2">
                  <a:lumMod val="75000"/>
                </a:schemeClr>
              </a:solidFill>
            </a:endParaRPr>
          </a:p>
          <a:p>
            <a:pPr algn="ctr"/>
            <a:r>
              <a:rPr lang="en-US" sz="2000" b="1" dirty="0" err="1" smtClean="0">
                <a:solidFill>
                  <a:schemeClr val="tx2">
                    <a:lumMod val="75000"/>
                  </a:schemeClr>
                </a:solidFill>
              </a:rPr>
              <a:t>Secara</a:t>
            </a:r>
            <a:r>
              <a:rPr lang="en-US" sz="2000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000" b="1" dirty="0" err="1" smtClean="0">
                <a:solidFill>
                  <a:schemeClr val="tx2">
                    <a:lumMod val="75000"/>
                  </a:schemeClr>
                </a:solidFill>
              </a:rPr>
              <a:t>umum</a:t>
            </a:r>
            <a:r>
              <a:rPr lang="en-US" sz="2000" b="1" dirty="0" smtClean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en-US" sz="2000" b="1" dirty="0" err="1" smtClean="0">
                <a:solidFill>
                  <a:schemeClr val="tx2">
                    <a:lumMod val="75000"/>
                  </a:schemeClr>
                </a:solidFill>
              </a:rPr>
              <a:t>GoJek</a:t>
            </a:r>
            <a:r>
              <a:rPr lang="en-US" sz="2000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000" b="1" dirty="0" err="1" smtClean="0">
                <a:solidFill>
                  <a:schemeClr val="tx2">
                    <a:lumMod val="75000"/>
                  </a:schemeClr>
                </a:solidFill>
              </a:rPr>
              <a:t>adalah</a:t>
            </a:r>
            <a:r>
              <a:rPr lang="en-US" sz="2000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000" b="1" dirty="0" err="1" smtClean="0">
                <a:solidFill>
                  <a:schemeClr val="tx2">
                    <a:lumMod val="75000"/>
                  </a:schemeClr>
                </a:solidFill>
              </a:rPr>
              <a:t>perusahan</a:t>
            </a:r>
            <a:r>
              <a:rPr lang="en-US" sz="2000" b="1" dirty="0" smtClean="0">
                <a:solidFill>
                  <a:schemeClr val="tx2">
                    <a:lumMod val="75000"/>
                  </a:schemeClr>
                </a:solidFill>
              </a:rPr>
              <a:t> yang paling </a:t>
            </a:r>
            <a:r>
              <a:rPr lang="en-US" sz="2000" b="1" dirty="0" err="1" smtClean="0">
                <a:solidFill>
                  <a:schemeClr val="tx2">
                    <a:lumMod val="75000"/>
                  </a:schemeClr>
                </a:solidFill>
              </a:rPr>
              <a:t>diminati</a:t>
            </a:r>
            <a:r>
              <a:rPr lang="en-US" sz="2000" b="1" dirty="0" smtClean="0">
                <a:solidFill>
                  <a:schemeClr val="tx2">
                    <a:lumMod val="75000"/>
                  </a:schemeClr>
                </a:solidFill>
              </a:rPr>
              <a:t> di </a:t>
            </a:r>
            <a:r>
              <a:rPr lang="en-US" sz="2000" b="1" dirty="0" err="1" smtClean="0">
                <a:solidFill>
                  <a:schemeClr val="tx2">
                    <a:lumMod val="75000"/>
                  </a:schemeClr>
                </a:solidFill>
              </a:rPr>
              <a:t>bidang</a:t>
            </a:r>
            <a:r>
              <a:rPr lang="en-US" sz="2000" b="1" dirty="0" smtClean="0">
                <a:solidFill>
                  <a:schemeClr val="tx2">
                    <a:lumMod val="75000"/>
                  </a:schemeClr>
                </a:solidFill>
              </a:rPr>
              <a:t> took online, booking online, </a:t>
            </a:r>
            <a:r>
              <a:rPr lang="en-US" sz="2000" b="1" dirty="0" err="1" smtClean="0">
                <a:solidFill>
                  <a:schemeClr val="tx2">
                    <a:lumMod val="75000"/>
                  </a:schemeClr>
                </a:solidFill>
              </a:rPr>
              <a:t>serta</a:t>
            </a:r>
            <a:r>
              <a:rPr lang="en-US" sz="2000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000" b="1" dirty="0" err="1" smtClean="0">
                <a:solidFill>
                  <a:schemeClr val="tx2">
                    <a:lumMod val="75000"/>
                  </a:schemeClr>
                </a:solidFill>
              </a:rPr>
              <a:t>transportasi</a:t>
            </a:r>
            <a:r>
              <a:rPr lang="en-US" sz="2000" b="1" dirty="0" smtClean="0">
                <a:solidFill>
                  <a:schemeClr val="tx2">
                    <a:lumMod val="75000"/>
                  </a:schemeClr>
                </a:solidFill>
              </a:rPr>
              <a:t> online. </a:t>
            </a:r>
            <a:r>
              <a:rPr lang="en-US" sz="2000" b="1" dirty="0" err="1" smtClean="0">
                <a:solidFill>
                  <a:schemeClr val="tx2">
                    <a:lumMod val="75000"/>
                  </a:schemeClr>
                </a:solidFill>
              </a:rPr>
              <a:t>GoJek</a:t>
            </a:r>
            <a:r>
              <a:rPr lang="en-US" sz="2000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000" b="1" dirty="0" err="1" smtClean="0">
                <a:solidFill>
                  <a:schemeClr val="tx2">
                    <a:lumMod val="75000"/>
                  </a:schemeClr>
                </a:solidFill>
              </a:rPr>
              <a:t>juga</a:t>
            </a:r>
            <a:r>
              <a:rPr lang="en-US" sz="2000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000" b="1" dirty="0" err="1" smtClean="0">
                <a:solidFill>
                  <a:schemeClr val="tx2">
                    <a:lumMod val="75000"/>
                  </a:schemeClr>
                </a:solidFill>
              </a:rPr>
              <a:t>pernah</a:t>
            </a:r>
            <a:r>
              <a:rPr lang="en-US" sz="2000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000" b="1" dirty="0" err="1" smtClean="0">
                <a:solidFill>
                  <a:schemeClr val="tx2">
                    <a:lumMod val="75000"/>
                  </a:schemeClr>
                </a:solidFill>
              </a:rPr>
              <a:t>digunakan</a:t>
            </a:r>
            <a:r>
              <a:rPr lang="en-US" sz="2000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000" b="1" dirty="0" err="1" smtClean="0">
                <a:solidFill>
                  <a:schemeClr val="tx2">
                    <a:lumMod val="75000"/>
                  </a:schemeClr>
                </a:solidFill>
              </a:rPr>
              <a:t>oleh</a:t>
            </a:r>
            <a:r>
              <a:rPr lang="en-US" sz="2000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000" b="1" dirty="0" err="1" smtClean="0">
                <a:solidFill>
                  <a:schemeClr val="tx2">
                    <a:lumMod val="75000"/>
                  </a:schemeClr>
                </a:solidFill>
              </a:rPr>
              <a:t>banyak</a:t>
            </a:r>
            <a:r>
              <a:rPr lang="en-US" sz="2000" b="1" dirty="0" smtClean="0">
                <a:solidFill>
                  <a:schemeClr val="tx2">
                    <a:lumMod val="75000"/>
                  </a:schemeClr>
                </a:solidFill>
              </a:rPr>
              <a:t> orang(</a:t>
            </a:r>
            <a:r>
              <a:rPr lang="en-US" sz="2000" b="1" dirty="0" err="1" smtClean="0">
                <a:solidFill>
                  <a:schemeClr val="tx2">
                    <a:lumMod val="75000"/>
                  </a:schemeClr>
                </a:solidFill>
              </a:rPr>
              <a:t>pernah</a:t>
            </a:r>
            <a:r>
              <a:rPr lang="en-US" sz="2000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000" b="1" dirty="0" err="1" smtClean="0">
                <a:solidFill>
                  <a:schemeClr val="tx2">
                    <a:lumMod val="75000"/>
                  </a:schemeClr>
                </a:solidFill>
              </a:rPr>
              <a:t>digunakan</a:t>
            </a:r>
            <a:r>
              <a:rPr lang="en-US" sz="2000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000" b="1" dirty="0" err="1" smtClean="0">
                <a:solidFill>
                  <a:schemeClr val="tx2">
                    <a:lumMod val="75000"/>
                  </a:schemeClr>
                </a:solidFill>
              </a:rPr>
              <a:t>oleh</a:t>
            </a:r>
            <a:r>
              <a:rPr lang="en-US" sz="2000" b="1" dirty="0" smtClean="0">
                <a:solidFill>
                  <a:schemeClr val="tx2">
                    <a:lumMod val="75000"/>
                  </a:schemeClr>
                </a:solidFill>
              </a:rPr>
              <a:t> paling </a:t>
            </a:r>
            <a:r>
              <a:rPr lang="en-US" sz="2000" b="1" dirty="0" err="1" smtClean="0">
                <a:solidFill>
                  <a:schemeClr val="tx2">
                    <a:lumMod val="75000"/>
                  </a:schemeClr>
                </a:solidFill>
              </a:rPr>
              <a:t>tidak</a:t>
            </a:r>
            <a:r>
              <a:rPr lang="en-US" sz="2000" b="1" dirty="0" smtClean="0">
                <a:solidFill>
                  <a:schemeClr val="tx2">
                    <a:lumMod val="75000"/>
                  </a:schemeClr>
                </a:solidFill>
              </a:rPr>
              <a:t> 82% orang, 99% Confidence)</a:t>
            </a:r>
          </a:p>
          <a:p>
            <a:pPr algn="ctr"/>
            <a:endParaRPr lang="en-US" sz="2000" b="1" dirty="0" smtClean="0">
              <a:solidFill>
                <a:schemeClr val="tx2">
                  <a:lumMod val="75000"/>
                </a:schemeClr>
              </a:solidFill>
            </a:endParaRPr>
          </a:p>
          <a:p>
            <a:pPr algn="ctr"/>
            <a:endParaRPr lang="en-US" sz="2000" b="1" dirty="0" smtClean="0">
              <a:solidFill>
                <a:schemeClr val="tx2">
                  <a:lumMod val="75000"/>
                </a:schemeClr>
              </a:solidFill>
            </a:endParaRPr>
          </a:p>
          <a:p>
            <a:pPr algn="ctr"/>
            <a:r>
              <a:rPr lang="en-US" sz="2000" b="1" dirty="0" err="1" smtClean="0">
                <a:solidFill>
                  <a:schemeClr val="tx2">
                    <a:lumMod val="75000"/>
                  </a:schemeClr>
                </a:solidFill>
              </a:rPr>
              <a:t>Traveloka</a:t>
            </a:r>
            <a:r>
              <a:rPr lang="en-US" sz="2000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000" b="1" dirty="0" err="1" smtClean="0">
                <a:solidFill>
                  <a:schemeClr val="tx2">
                    <a:lumMod val="75000"/>
                  </a:schemeClr>
                </a:solidFill>
              </a:rPr>
              <a:t>adalah</a:t>
            </a:r>
            <a:r>
              <a:rPr lang="en-US" sz="2000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000" b="1" dirty="0" err="1" smtClean="0">
                <a:solidFill>
                  <a:schemeClr val="tx2">
                    <a:lumMod val="75000"/>
                  </a:schemeClr>
                </a:solidFill>
              </a:rPr>
              <a:t>perusahaan</a:t>
            </a:r>
            <a:r>
              <a:rPr lang="en-US" sz="2000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000" b="1" dirty="0" err="1" smtClean="0">
                <a:solidFill>
                  <a:schemeClr val="tx2">
                    <a:lumMod val="75000"/>
                  </a:schemeClr>
                </a:solidFill>
              </a:rPr>
              <a:t>dengan</a:t>
            </a:r>
            <a:r>
              <a:rPr lang="en-US" sz="2000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000" b="1" dirty="0" err="1" smtClean="0">
                <a:solidFill>
                  <a:schemeClr val="tx2">
                    <a:lumMod val="75000"/>
                  </a:schemeClr>
                </a:solidFill>
              </a:rPr>
              <a:t>peminat</a:t>
            </a:r>
            <a:r>
              <a:rPr lang="en-US" sz="2000" b="1" dirty="0" smtClean="0">
                <a:solidFill>
                  <a:schemeClr val="tx2">
                    <a:lumMod val="75000"/>
                  </a:schemeClr>
                </a:solidFill>
              </a:rPr>
              <a:t> paling </a:t>
            </a:r>
            <a:r>
              <a:rPr lang="en-US" sz="2000" b="1" dirty="0" err="1" smtClean="0">
                <a:solidFill>
                  <a:schemeClr val="tx2">
                    <a:lumMod val="75000"/>
                  </a:schemeClr>
                </a:solidFill>
              </a:rPr>
              <a:t>tinggi</a:t>
            </a:r>
            <a:r>
              <a:rPr lang="en-US" sz="2000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000" b="1" dirty="0" err="1" smtClean="0">
                <a:solidFill>
                  <a:schemeClr val="tx2">
                    <a:lumMod val="75000"/>
                  </a:schemeClr>
                </a:solidFill>
              </a:rPr>
              <a:t>pada</a:t>
            </a:r>
            <a:r>
              <a:rPr lang="en-US" sz="2000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000" b="1" dirty="0" err="1" smtClean="0">
                <a:solidFill>
                  <a:schemeClr val="tx2">
                    <a:lumMod val="75000"/>
                  </a:schemeClr>
                </a:solidFill>
              </a:rPr>
              <a:t>bidang</a:t>
            </a:r>
            <a:r>
              <a:rPr lang="en-US" sz="2000" b="1" dirty="0" smtClean="0">
                <a:solidFill>
                  <a:schemeClr val="tx2">
                    <a:lumMod val="75000"/>
                  </a:schemeClr>
                </a:solidFill>
              </a:rPr>
              <a:t> booking online </a:t>
            </a:r>
            <a:r>
              <a:rPr lang="en-US" sz="2000" b="1" dirty="0" err="1" smtClean="0">
                <a:solidFill>
                  <a:schemeClr val="tx2">
                    <a:lumMod val="75000"/>
                  </a:schemeClr>
                </a:solidFill>
              </a:rPr>
              <a:t>dengan</a:t>
            </a:r>
            <a:r>
              <a:rPr lang="en-US" sz="2000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000" b="1" dirty="0" err="1" smtClean="0">
                <a:solidFill>
                  <a:schemeClr val="tx2">
                    <a:lumMod val="75000"/>
                  </a:schemeClr>
                </a:solidFill>
              </a:rPr>
              <a:t>peminat</a:t>
            </a:r>
            <a:r>
              <a:rPr lang="en-US" sz="2000" b="1" dirty="0" smtClean="0">
                <a:solidFill>
                  <a:schemeClr val="tx2">
                    <a:lumMod val="75000"/>
                  </a:schemeClr>
                </a:solidFill>
              </a:rPr>
              <a:t> yang </a:t>
            </a:r>
            <a:r>
              <a:rPr lang="en-US" sz="2000" b="1" dirty="0" err="1" smtClean="0">
                <a:solidFill>
                  <a:schemeClr val="tx2">
                    <a:lumMod val="75000"/>
                  </a:schemeClr>
                </a:solidFill>
              </a:rPr>
              <a:t>relatif</a:t>
            </a:r>
            <a:r>
              <a:rPr lang="en-US" sz="2000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000" b="1" dirty="0" err="1" smtClean="0">
                <a:solidFill>
                  <a:schemeClr val="tx2">
                    <a:lumMod val="75000"/>
                  </a:schemeClr>
                </a:solidFill>
              </a:rPr>
              <a:t>tinggi</a:t>
            </a:r>
            <a:r>
              <a:rPr lang="en-US" sz="2000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000" b="1" dirty="0" err="1" smtClean="0">
                <a:solidFill>
                  <a:schemeClr val="tx2">
                    <a:lumMod val="75000"/>
                  </a:schemeClr>
                </a:solidFill>
              </a:rPr>
              <a:t>dibandingkan</a:t>
            </a:r>
            <a:r>
              <a:rPr lang="en-US" sz="2000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000" b="1" dirty="0" err="1" smtClean="0">
                <a:solidFill>
                  <a:schemeClr val="tx2">
                    <a:lumMod val="75000"/>
                  </a:schemeClr>
                </a:solidFill>
              </a:rPr>
              <a:t>kompetitornya</a:t>
            </a:r>
            <a:r>
              <a:rPr lang="en-US" sz="2000" b="1" dirty="0" smtClean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en-US" sz="2000" b="1" dirty="0" err="1" smtClean="0">
                <a:solidFill>
                  <a:schemeClr val="tx2">
                    <a:lumMod val="75000"/>
                  </a:schemeClr>
                </a:solidFill>
              </a:rPr>
              <a:t>diminati</a:t>
            </a:r>
            <a:r>
              <a:rPr lang="en-US" sz="2000" b="1" dirty="0" smtClean="0">
                <a:solidFill>
                  <a:schemeClr val="tx2">
                    <a:lumMod val="75000"/>
                  </a:schemeClr>
                </a:solidFill>
              </a:rPr>
              <a:t> paling </a:t>
            </a:r>
            <a:r>
              <a:rPr lang="en-US" sz="2000" b="1" dirty="0" err="1" smtClean="0">
                <a:solidFill>
                  <a:schemeClr val="tx2">
                    <a:lumMod val="75000"/>
                  </a:schemeClr>
                </a:solidFill>
              </a:rPr>
              <a:t>tidak</a:t>
            </a:r>
            <a:r>
              <a:rPr lang="en-US" sz="2000" b="1" dirty="0" smtClean="0">
                <a:solidFill>
                  <a:schemeClr val="tx2">
                    <a:lumMod val="75000"/>
                  </a:schemeClr>
                </a:solidFill>
              </a:rPr>
              <a:t> 80% </a:t>
            </a:r>
            <a:r>
              <a:rPr lang="en-US" sz="2000" b="1" dirty="0" err="1" smtClean="0">
                <a:solidFill>
                  <a:schemeClr val="tx2">
                    <a:lumMod val="75000"/>
                  </a:schemeClr>
                </a:solidFill>
              </a:rPr>
              <a:t>pengguna</a:t>
            </a:r>
            <a:r>
              <a:rPr lang="en-US" sz="2000" b="1" dirty="0" smtClean="0">
                <a:solidFill>
                  <a:schemeClr val="tx2">
                    <a:lumMod val="75000"/>
                  </a:schemeClr>
                </a:solidFill>
              </a:rPr>
              <a:t>, 99% Confidence)</a:t>
            </a:r>
          </a:p>
          <a:p>
            <a:pPr algn="ctr"/>
            <a:endParaRPr lang="en-US" sz="2000" b="1" dirty="0" smtClean="0">
              <a:solidFill>
                <a:schemeClr val="tx2">
                  <a:lumMod val="75000"/>
                </a:schemeClr>
              </a:solidFill>
            </a:endParaRPr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96951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5" name="TextBox 4"/>
          <p:cNvSpPr txBox="1"/>
          <p:nvPr/>
        </p:nvSpPr>
        <p:spPr>
          <a:xfrm>
            <a:off x="2290762" y="2188205"/>
            <a:ext cx="76104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chemeClr val="tx2">
                    <a:lumMod val="75000"/>
                  </a:schemeClr>
                </a:solidFill>
              </a:rPr>
              <a:t>DISTRIBUSI IDENTITAS</a:t>
            </a:r>
            <a:endParaRPr lang="en-US" sz="6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90824" y="2696037"/>
            <a:ext cx="66103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chemeClr val="tx2">
                    <a:lumMod val="75000"/>
                  </a:schemeClr>
                </a:solidFill>
              </a:rPr>
              <a:t>RESPONDEN</a:t>
            </a:r>
            <a:endParaRPr lang="en-US" sz="6000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7771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5" name="TextBox 4"/>
          <p:cNvSpPr txBox="1"/>
          <p:nvPr/>
        </p:nvSpPr>
        <p:spPr>
          <a:xfrm>
            <a:off x="838200" y="247322"/>
            <a:ext cx="40237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tx2">
                    <a:lumMod val="75000"/>
                  </a:schemeClr>
                </a:solidFill>
              </a:rPr>
              <a:t>GENDER</a:t>
            </a:r>
            <a:endParaRPr lang="en-US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28885" y="557040"/>
            <a:ext cx="48423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tx2">
                    <a:lumMod val="75000"/>
                  </a:schemeClr>
                </a:solidFill>
              </a:rPr>
              <a:t>RESPONDEN</a:t>
            </a:r>
            <a:endParaRPr lang="en-US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689912" y="618596"/>
            <a:ext cx="44927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</a:rPr>
              <a:t>DISTRIBUSI</a:t>
            </a:r>
            <a:endParaRPr lang="en-US" sz="3200" b="1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9705" y="1456842"/>
            <a:ext cx="6153152" cy="432643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28885" y="1181811"/>
            <a:ext cx="4952605" cy="4801314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JUMLAH DATA</a:t>
            </a:r>
          </a:p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Missing Data	: 15</a:t>
            </a:r>
          </a:p>
          <a:p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</a:rPr>
              <a:t>Laki-Laki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 		: 356</a:t>
            </a:r>
          </a:p>
          <a:p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</a:rPr>
              <a:t>Perempuan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 	: 397</a:t>
            </a:r>
          </a:p>
          <a:p>
            <a:endParaRPr lang="en-US" b="1" dirty="0" smtClean="0">
              <a:solidFill>
                <a:schemeClr val="tx2">
                  <a:lumMod val="75000"/>
                </a:schemeClr>
              </a:solidFill>
            </a:endParaRPr>
          </a:p>
          <a:p>
            <a:endParaRPr lang="en-US" b="1" dirty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1676748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5" name="TextBox 4"/>
          <p:cNvSpPr txBox="1"/>
          <p:nvPr/>
        </p:nvSpPr>
        <p:spPr>
          <a:xfrm>
            <a:off x="838200" y="247322"/>
            <a:ext cx="40237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tx2">
                    <a:lumMod val="75000"/>
                  </a:schemeClr>
                </a:solidFill>
              </a:rPr>
              <a:t>UMUR</a:t>
            </a:r>
            <a:endParaRPr lang="en-US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28885" y="557040"/>
            <a:ext cx="48423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tx2">
                    <a:lumMod val="75000"/>
                  </a:schemeClr>
                </a:solidFill>
              </a:rPr>
              <a:t>RESPONDEN</a:t>
            </a:r>
            <a:endParaRPr lang="en-US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689912" y="618596"/>
            <a:ext cx="44927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</a:rPr>
              <a:t>DISTRIBUSI</a:t>
            </a:r>
            <a:endParaRPr lang="en-US" sz="3200" b="1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859" y="1203371"/>
            <a:ext cx="6288844" cy="442184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28885" y="1181811"/>
            <a:ext cx="4952605" cy="4801314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JUMLAH DATA</a:t>
            </a:r>
          </a:p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Missing Data	: 14</a:t>
            </a:r>
          </a:p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&lt;15 </a:t>
            </a:r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</a:rPr>
              <a:t>Tahun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 	: 39</a:t>
            </a:r>
          </a:p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16-20 </a:t>
            </a:r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</a:rPr>
              <a:t>Tahun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 	: 140</a:t>
            </a:r>
          </a:p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21-30 </a:t>
            </a:r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</a:rPr>
              <a:t>Tahun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	: 177</a:t>
            </a:r>
          </a:p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31-40 </a:t>
            </a:r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</a:rPr>
              <a:t>Tahun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	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: 158</a:t>
            </a:r>
          </a:p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41-50 </a:t>
            </a:r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</a:rPr>
              <a:t>Tahun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 	: 150</a:t>
            </a:r>
          </a:p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&gt;50 </a:t>
            </a:r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</a:rPr>
              <a:t>Tahun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	: 90</a:t>
            </a:r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3223748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5" name="TextBox 4"/>
          <p:cNvSpPr txBox="1"/>
          <p:nvPr/>
        </p:nvSpPr>
        <p:spPr>
          <a:xfrm>
            <a:off x="838200" y="247322"/>
            <a:ext cx="40237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tx2">
                    <a:lumMod val="75000"/>
                  </a:schemeClr>
                </a:solidFill>
              </a:rPr>
              <a:t>PROFESI</a:t>
            </a:r>
            <a:endParaRPr lang="en-US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28885" y="557040"/>
            <a:ext cx="48423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tx2">
                    <a:lumMod val="75000"/>
                  </a:schemeClr>
                </a:solidFill>
              </a:rPr>
              <a:t>RESPONDEN</a:t>
            </a:r>
            <a:endParaRPr lang="en-US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689912" y="618596"/>
            <a:ext cx="44927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</a:rPr>
              <a:t>DISTRIBUSI</a:t>
            </a:r>
            <a:endParaRPr lang="en-US" sz="3200" b="1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5938" y="1456842"/>
            <a:ext cx="6160686" cy="4331733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28885" y="1181811"/>
            <a:ext cx="4952605" cy="4801314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JUMLAH DATA</a:t>
            </a:r>
          </a:p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Missing Data		: 45</a:t>
            </a:r>
          </a:p>
          <a:p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</a:rPr>
              <a:t>Pelajar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 			: 263</a:t>
            </a:r>
          </a:p>
          <a:p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</a:rPr>
              <a:t>Ibu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</a:rPr>
              <a:t>Rumah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</a:rPr>
              <a:t>Tangga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 	: 103</a:t>
            </a:r>
          </a:p>
          <a:p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</a:rPr>
              <a:t>Bekerja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			: 357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1845517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5" name="TextBox 4"/>
          <p:cNvSpPr txBox="1"/>
          <p:nvPr/>
        </p:nvSpPr>
        <p:spPr>
          <a:xfrm>
            <a:off x="838200" y="247322"/>
            <a:ext cx="40237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tx2">
                    <a:lumMod val="75000"/>
                  </a:schemeClr>
                </a:solidFill>
              </a:rPr>
              <a:t>PENGHASILAN</a:t>
            </a:r>
            <a:endParaRPr lang="en-US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28885" y="557040"/>
            <a:ext cx="48423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tx2">
                    <a:lumMod val="75000"/>
                  </a:schemeClr>
                </a:solidFill>
              </a:rPr>
              <a:t>RESPONDEN</a:t>
            </a:r>
            <a:endParaRPr lang="en-US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689912" y="618596"/>
            <a:ext cx="44927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</a:rPr>
              <a:t>DISTRIBUSI</a:t>
            </a:r>
            <a:endParaRPr lang="en-US" sz="3200" b="1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6774" y="1456842"/>
            <a:ext cx="6159014" cy="433055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28885" y="1181811"/>
            <a:ext cx="4952605" cy="4801314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JUMLAH DATA</a:t>
            </a:r>
          </a:p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Missing Data	: 14</a:t>
            </a:r>
          </a:p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&lt;</a:t>
            </a:r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</a:rPr>
              <a:t>Rp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 2 </a:t>
            </a:r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</a:rPr>
              <a:t>Juta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	: 272</a:t>
            </a:r>
          </a:p>
          <a:p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</a:rPr>
              <a:t>Rp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 2-5 </a:t>
            </a:r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</a:rPr>
              <a:t>Juta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 	: 171</a:t>
            </a:r>
          </a:p>
          <a:p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</a:rPr>
              <a:t>Rp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 5 -10 </a:t>
            </a:r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</a:rPr>
              <a:t>Juta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	: 147</a:t>
            </a:r>
          </a:p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&gt;</a:t>
            </a:r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</a:rPr>
              <a:t>Rp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 10 </a:t>
            </a:r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</a:rPr>
              <a:t>Juta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	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: 164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2431836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422</TotalTime>
  <Words>452</Words>
  <Application>Microsoft Office PowerPoint</Application>
  <PresentationFormat>Widescreen</PresentationFormat>
  <Paragraphs>763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Shopping Analysis</dc:title>
  <dc:creator>Deryan Tejasatya</dc:creator>
  <cp:lastModifiedBy>Deryan Tejasatya</cp:lastModifiedBy>
  <cp:revision>55</cp:revision>
  <dcterms:created xsi:type="dcterms:W3CDTF">2017-12-09T06:28:32Z</dcterms:created>
  <dcterms:modified xsi:type="dcterms:W3CDTF">2017-12-09T16:13:47Z</dcterms:modified>
</cp:coreProperties>
</file>