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281" r:id="rId5"/>
    <p:sldId id="273" r:id="rId6"/>
    <p:sldId id="258" r:id="rId7"/>
    <p:sldId id="271" r:id="rId8"/>
    <p:sldId id="259" r:id="rId9"/>
    <p:sldId id="264" r:id="rId10"/>
    <p:sldId id="265" r:id="rId11"/>
    <p:sldId id="274" r:id="rId12"/>
    <p:sldId id="278" r:id="rId13"/>
    <p:sldId id="260" r:id="rId14"/>
    <p:sldId id="276" r:id="rId15"/>
    <p:sldId id="275" r:id="rId16"/>
    <p:sldId id="266" r:id="rId17"/>
    <p:sldId id="267" r:id="rId18"/>
    <p:sldId id="269" r:id="rId19"/>
    <p:sldId id="268" r:id="rId20"/>
    <p:sldId id="279" r:id="rId21"/>
    <p:sldId id="280"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ul\Desktop\Recon\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solidFill>
                  <a:schemeClr val="bg1"/>
                </a:solidFill>
              </a:rPr>
              <a:t>In the Last 30 Days</a:t>
            </a:r>
          </a:p>
        </c:rich>
      </c:tx>
      <c:layout>
        <c:manualLayout>
          <c:xMode val="edge"/>
          <c:yMode val="edge"/>
          <c:x val="0.33624989416645501"/>
          <c:y val="1.6836195965366927E-2"/>
        </c:manualLayout>
      </c:layout>
      <c:overlay val="0"/>
    </c:title>
    <c:autoTitleDeleted val="0"/>
    <c:plotArea>
      <c:layout/>
      <c:barChart>
        <c:barDir val="col"/>
        <c:grouping val="stacked"/>
        <c:varyColors val="0"/>
        <c:ser>
          <c:idx val="0"/>
          <c:order val="0"/>
          <c:tx>
            <c:strRef>
              <c:f>Sheet1!$A$3</c:f>
              <c:strCache>
                <c:ptCount val="1"/>
                <c:pt idx="0">
                  <c:v>This Month</c:v>
                </c:pt>
              </c:strCache>
            </c:strRef>
          </c:tx>
          <c:invertIfNegative val="0"/>
          <c:dPt>
            <c:idx val="1"/>
            <c:invertIfNegative val="0"/>
            <c:bubble3D val="0"/>
            <c:spPr>
              <a:solidFill>
                <a:schemeClr val="accent4">
                  <a:lumMod val="60000"/>
                  <a:lumOff val="40000"/>
                </a:schemeClr>
              </a:solidFill>
            </c:spPr>
            <c:extLst xmlns:c16r2="http://schemas.microsoft.com/office/drawing/2015/06/chart">
              <c:ext xmlns:c16="http://schemas.microsoft.com/office/drawing/2014/chart" uri="{C3380CC4-5D6E-409C-BE32-E72D297353CC}">
                <c16:uniqueId val="{00000001-7920-4229-8917-04CAEFE55354}"/>
              </c:ext>
            </c:extLst>
          </c:dPt>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Sheet1!$B$2:$C$2</c:f>
              <c:strCache>
                <c:ptCount val="2"/>
                <c:pt idx="0">
                  <c:v>New BBS's</c:v>
                </c:pt>
                <c:pt idx="1">
                  <c:v>New Websites</c:v>
                </c:pt>
              </c:strCache>
            </c:strRef>
          </c:cat>
          <c:val>
            <c:numRef>
              <c:f>Sheet1!$B$3:$C$3</c:f>
              <c:numCache>
                <c:formatCode>General</c:formatCode>
                <c:ptCount val="2"/>
                <c:pt idx="0">
                  <c:v>10</c:v>
                </c:pt>
                <c:pt idx="1">
                  <c:v>16000000</c:v>
                </c:pt>
              </c:numCache>
            </c:numRef>
          </c:val>
          <c:extLst xmlns:c16r2="http://schemas.microsoft.com/office/drawing/2015/06/chart">
            <c:ext xmlns:c16="http://schemas.microsoft.com/office/drawing/2014/chart" uri="{C3380CC4-5D6E-409C-BE32-E72D297353CC}">
              <c16:uniqueId val="{00000000-7920-4229-8917-04CAEFE55354}"/>
            </c:ext>
          </c:extLst>
        </c:ser>
        <c:dLbls>
          <c:showLegendKey val="0"/>
          <c:showVal val="0"/>
          <c:showCatName val="0"/>
          <c:showSerName val="0"/>
          <c:showPercent val="0"/>
          <c:showBubbleSize val="0"/>
        </c:dLbls>
        <c:gapWidth val="150"/>
        <c:overlap val="100"/>
        <c:axId val="82548992"/>
        <c:axId val="91308032"/>
      </c:barChart>
      <c:catAx>
        <c:axId val="82548992"/>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91308032"/>
        <c:crosses val="autoZero"/>
        <c:auto val="1"/>
        <c:lblAlgn val="ctr"/>
        <c:lblOffset val="100"/>
        <c:noMultiLvlLbl val="0"/>
      </c:catAx>
      <c:valAx>
        <c:axId val="91308032"/>
        <c:scaling>
          <c:logBase val="10"/>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8254899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C99EC-7024-4FA4-B6E9-5538D43F4EBA}" type="datetimeFigureOut">
              <a:rPr lang="en-US" smtClean="0"/>
              <a:t>7/15/2016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DF704-5135-457F-9DF7-5492A2F05D2B}" type="slidenum">
              <a:rPr lang="en-US" smtClean="0"/>
              <a:t>‹#›</a:t>
            </a:fld>
            <a:endParaRPr lang="en-US"/>
          </a:p>
        </p:txBody>
      </p:sp>
    </p:spTree>
    <p:extLst>
      <p:ext uri="{BB962C8B-B14F-4D97-AF65-F5344CB8AC3E}">
        <p14:creationId xmlns:p14="http://schemas.microsoft.com/office/powerpoint/2010/main" val="308209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3</a:t>
            </a:fld>
            <a:endParaRPr lang="en-US"/>
          </a:p>
        </p:txBody>
      </p:sp>
    </p:spTree>
    <p:extLst>
      <p:ext uri="{BB962C8B-B14F-4D97-AF65-F5344CB8AC3E}">
        <p14:creationId xmlns:p14="http://schemas.microsoft.com/office/powerpoint/2010/main" val="331079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4</a:t>
            </a:fld>
            <a:endParaRPr lang="en-US"/>
          </a:p>
        </p:txBody>
      </p:sp>
    </p:spTree>
    <p:extLst>
      <p:ext uri="{BB962C8B-B14F-4D97-AF65-F5344CB8AC3E}">
        <p14:creationId xmlns:p14="http://schemas.microsoft.com/office/powerpoint/2010/main" val="201479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73EDF704-5135-457F-9DF7-5492A2F05D2B}" type="slidenum">
              <a:rPr lang="en-US" smtClean="0"/>
              <a:t>5</a:t>
            </a:fld>
            <a:endParaRPr lang="en-US"/>
          </a:p>
        </p:txBody>
      </p:sp>
    </p:spTree>
    <p:extLst>
      <p:ext uri="{BB962C8B-B14F-4D97-AF65-F5344CB8AC3E}">
        <p14:creationId xmlns:p14="http://schemas.microsoft.com/office/powerpoint/2010/main" val="361941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6</a:t>
            </a:fld>
            <a:endParaRPr lang="en-US"/>
          </a:p>
        </p:txBody>
      </p:sp>
    </p:spTree>
    <p:extLst>
      <p:ext uri="{BB962C8B-B14F-4D97-AF65-F5344CB8AC3E}">
        <p14:creationId xmlns:p14="http://schemas.microsoft.com/office/powerpoint/2010/main" val="290001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ctr">
              <a:buNone/>
            </a:pPr>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11</a:t>
            </a:fld>
            <a:endParaRPr lang="en-US"/>
          </a:p>
        </p:txBody>
      </p:sp>
    </p:spTree>
    <p:extLst>
      <p:ext uri="{BB962C8B-B14F-4D97-AF65-F5344CB8AC3E}">
        <p14:creationId xmlns:p14="http://schemas.microsoft.com/office/powerpoint/2010/main" val="395766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ctr">
              <a:buNone/>
            </a:pPr>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12</a:t>
            </a:fld>
            <a:endParaRPr lang="en-US"/>
          </a:p>
        </p:txBody>
      </p:sp>
    </p:spTree>
    <p:extLst>
      <p:ext uri="{BB962C8B-B14F-4D97-AF65-F5344CB8AC3E}">
        <p14:creationId xmlns:p14="http://schemas.microsoft.com/office/powerpoint/2010/main" val="395766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13</a:t>
            </a:fld>
            <a:endParaRPr lang="en-US"/>
          </a:p>
        </p:txBody>
      </p:sp>
    </p:spTree>
    <p:extLst>
      <p:ext uri="{BB962C8B-B14F-4D97-AF65-F5344CB8AC3E}">
        <p14:creationId xmlns:p14="http://schemas.microsoft.com/office/powerpoint/2010/main" val="294187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DF704-5135-457F-9DF7-5492A2F05D2B}" type="slidenum">
              <a:rPr lang="en-US" smtClean="0"/>
              <a:t>15</a:t>
            </a:fld>
            <a:endParaRPr lang="en-US"/>
          </a:p>
        </p:txBody>
      </p:sp>
    </p:spTree>
    <p:extLst>
      <p:ext uri="{BB962C8B-B14F-4D97-AF65-F5344CB8AC3E}">
        <p14:creationId xmlns:p14="http://schemas.microsoft.com/office/powerpoint/2010/main" val="215934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61673B29-0DBA-4633-B208-C3FB3E7C3163}"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BF6BF-EA58-4DB6-941A-E604B46BC369}" type="slidenum">
              <a:rPr lang="en-US" smtClean="0"/>
              <a:t>‹#›</a:t>
            </a:fld>
            <a:endParaRPr lang="en-US" dirty="0"/>
          </a:p>
        </p:txBody>
      </p:sp>
    </p:spTree>
    <p:extLst>
      <p:ext uri="{BB962C8B-B14F-4D97-AF65-F5344CB8AC3E}">
        <p14:creationId xmlns:p14="http://schemas.microsoft.com/office/powerpoint/2010/main" val="43475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73B29-0DBA-4633-B208-C3FB3E7C3163}"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423113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73B29-0DBA-4633-B208-C3FB3E7C3163}"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60144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73B29-0DBA-4633-B208-C3FB3E7C3163}"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175700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73B29-0DBA-4633-B208-C3FB3E7C3163}"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352725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73B29-0DBA-4633-B208-C3FB3E7C3163}"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268293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73B29-0DBA-4633-B208-C3FB3E7C3163}"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214923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73B29-0DBA-4633-B208-C3FB3E7C3163}"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75264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73B29-0DBA-4633-B208-C3FB3E7C3163}" type="datetimeFigureOut">
              <a:rPr lang="en-US" smtClean="0"/>
              <a:t>7/15/2016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185362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673B29-0DBA-4633-B208-C3FB3E7C3163}" type="datetimeFigureOut">
              <a:rPr lang="en-US" smtClean="0"/>
              <a:t>7/15/2016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342798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73B29-0DBA-4633-B208-C3FB3E7C3163}" type="datetimeFigureOut">
              <a:rPr lang="en-US" smtClean="0"/>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BF6BF-EA58-4DB6-941A-E604B46BC369}" type="slidenum">
              <a:rPr lang="en-US" smtClean="0"/>
              <a:t>‹#›</a:t>
            </a:fld>
            <a:endParaRPr lang="en-US"/>
          </a:p>
        </p:txBody>
      </p:sp>
    </p:spTree>
    <p:extLst>
      <p:ext uri="{BB962C8B-B14F-4D97-AF65-F5344CB8AC3E}">
        <p14:creationId xmlns:p14="http://schemas.microsoft.com/office/powerpoint/2010/main" val="355058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73B29-0DBA-4633-B208-C3FB3E7C3163}" type="datetimeFigureOut">
              <a:rPr lang="en-US" smtClean="0"/>
              <a:t>7/15/2016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BF6BF-EA58-4DB6-941A-E604B46BC369}" type="slidenum">
              <a:rPr lang="en-US" smtClean="0"/>
              <a:t>‹#›</a:t>
            </a:fld>
            <a:endParaRPr lang="en-US"/>
          </a:p>
        </p:txBody>
      </p:sp>
    </p:spTree>
    <p:extLst>
      <p:ext uri="{BB962C8B-B14F-4D97-AF65-F5344CB8AC3E}">
        <p14:creationId xmlns:p14="http://schemas.microsoft.com/office/powerpoint/2010/main" val="79285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56" r:id="rId10"/>
    <p:sldLayoutId id="214748365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lstStyle/>
          <a:p>
            <a:r>
              <a:rPr lang="en-US" dirty="0">
                <a:effectLst>
                  <a:outerShdw blurRad="38100" dist="38100" dir="2700000" algn="tl">
                    <a:srgbClr val="000000">
                      <a:alpha val="43137"/>
                    </a:srgbClr>
                  </a:outerShdw>
                </a:effectLst>
              </a:rPr>
              <a:t>BBS-Era Exploitation</a:t>
            </a:r>
            <a:br>
              <a:rPr lang="en-US" dirty="0">
                <a:effectLst>
                  <a:outerShdw blurRad="38100" dist="38100" dir="2700000" algn="tl">
                    <a:srgbClr val="000000">
                      <a:alpha val="43137"/>
                    </a:srgbClr>
                  </a:outerShdw>
                </a:effectLst>
              </a:rPr>
            </a:br>
            <a:r>
              <a:rPr lang="en-US" i="1" dirty="0">
                <a:effectLst>
                  <a:outerShdw blurRad="38100" dist="38100" dir="2700000" algn="tl">
                    <a:srgbClr val="000000">
                      <a:alpha val="43137"/>
                    </a:srgbClr>
                  </a:outerShdw>
                </a:effectLst>
                <a:latin typeface="Book Antiqua" pitchFamily="18" charset="0"/>
              </a:rPr>
              <a:t>for</a:t>
            </a:r>
            <a:r>
              <a:rPr lang="en-US" dirty="0">
                <a:effectLst>
                  <a:outerShdw blurRad="38100" dist="38100" dir="2700000" algn="tl">
                    <a:srgbClr val="000000">
                      <a:alpha val="43137"/>
                    </a:srgbClr>
                  </a:outerShdw>
                </a:effectLst>
              </a:rPr>
              <a:t>  Fun  </a:t>
            </a:r>
            <a:r>
              <a:rPr lang="en-US" dirty="0">
                <a:effectLst>
                  <a:outerShdw blurRad="38100" dist="38100" dir="2700000" algn="tl">
                    <a:srgbClr val="000000">
                      <a:alpha val="43137"/>
                    </a:srgbClr>
                  </a:outerShdw>
                </a:effectLst>
                <a:latin typeface="Book Antiqua" pitchFamily="18" charset="0"/>
              </a:rPr>
              <a:t>&amp; </a:t>
            </a:r>
            <a:r>
              <a:rPr lang="en-US" dirty="0">
                <a:effectLst>
                  <a:outerShdw blurRad="38100" dist="38100" dir="2700000" algn="tl">
                    <a:srgbClr val="000000">
                      <a:alpha val="43137"/>
                    </a:srgbClr>
                  </a:outerShdw>
                </a:effectLst>
              </a:rPr>
              <a:t> Anachronism</a:t>
            </a:r>
          </a:p>
        </p:txBody>
      </p:sp>
      <p:sp>
        <p:nvSpPr>
          <p:cNvPr id="3" name="Subtitle 2"/>
          <p:cNvSpPr>
            <a:spLocks noGrp="1"/>
          </p:cNvSpPr>
          <p:nvPr>
            <p:ph type="subTitle" idx="1"/>
          </p:nvPr>
        </p:nvSpPr>
        <p:spPr>
          <a:xfrm>
            <a:off x="1371600" y="3736975"/>
            <a:ext cx="6400800" cy="1752600"/>
          </a:xfrm>
        </p:spPr>
        <p:txBody>
          <a:bodyPr/>
          <a:lstStyle/>
          <a:p>
            <a:r>
              <a:rPr lang="en-US" dirty="0">
                <a:effectLst>
                  <a:outerShdw blurRad="38100" dist="38100" dir="2700000" algn="tl">
                    <a:srgbClr val="000000">
                      <a:alpha val="43137"/>
                    </a:srgbClr>
                  </a:outerShdw>
                </a:effectLst>
              </a:rPr>
              <a:t>Derek </a:t>
            </a:r>
            <a:r>
              <a:rPr lang="en-US" dirty="0" err="1">
                <a:effectLst>
                  <a:outerShdw blurRad="38100" dist="38100" dir="2700000" algn="tl">
                    <a:srgbClr val="000000">
                      <a:alpha val="43137"/>
                    </a:srgbClr>
                  </a:outerShdw>
                </a:effectLst>
              </a:rPr>
              <a:t>Soeder</a:t>
            </a:r>
            <a:r>
              <a:rPr lang="en-US"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Book Antiqua" pitchFamily="18" charset="0"/>
              </a:rPr>
              <a:t>&amp;</a:t>
            </a:r>
            <a:r>
              <a:rPr lang="en-US" dirty="0">
                <a:effectLst>
                  <a:outerShdw blurRad="38100" dist="38100" dir="2700000" algn="tl">
                    <a:srgbClr val="000000">
                      <a:alpha val="43137"/>
                    </a:srgbClr>
                  </a:outerShdw>
                </a:effectLst>
              </a:rPr>
              <a:t> Paul Mehta</a:t>
            </a:r>
          </a:p>
          <a:p>
            <a:r>
              <a:rPr lang="en-US" dirty="0" err="1">
                <a:effectLst>
                  <a:outerShdw blurRad="38100" dist="38100" dir="2700000" algn="tl">
                    <a:srgbClr val="000000">
                      <a:alpha val="43137"/>
                    </a:srgbClr>
                  </a:outerShdw>
                </a:effectLst>
              </a:rPr>
              <a:t>Cylance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June 17, 2016</a:t>
            </a:r>
          </a:p>
        </p:txBody>
      </p:sp>
      <p:sp>
        <p:nvSpPr>
          <p:cNvPr id="4" name="TextBox 3"/>
          <p:cNvSpPr txBox="1"/>
          <p:nvPr/>
        </p:nvSpPr>
        <p:spPr>
          <a:xfrm>
            <a:off x="152400" y="5780782"/>
            <a:ext cx="8839200" cy="954107"/>
          </a:xfrm>
          <a:prstGeom prst="rect">
            <a:avLst/>
          </a:prstGeom>
          <a:noFill/>
        </p:spPr>
        <p:txBody>
          <a:bodyPr wrap="square" rtlCol="0">
            <a:spAutoFit/>
          </a:bodyPr>
          <a:lstStyle/>
          <a:p>
            <a:r>
              <a:rPr lang="en-US" sz="800" dirty="0">
                <a:solidFill>
                  <a:schemeClr val="bg1">
                    <a:lumMod val="50000"/>
                  </a:schemeClr>
                </a:solidFill>
                <a:effectLst>
                  <a:outerShdw blurRad="38100" dist="38100" dir="2700000" algn="tl">
                    <a:srgbClr val="000000">
                      <a:alpha val="43137"/>
                    </a:srgbClr>
                  </a:outerShdw>
                </a:effectLst>
              </a:rPr>
              <a:t>All materials contained herein are the property of </a:t>
            </a:r>
            <a:r>
              <a:rPr lang="en-US" sz="800" dirty="0" err="1">
                <a:solidFill>
                  <a:schemeClr val="bg1">
                    <a:lumMod val="50000"/>
                  </a:schemeClr>
                </a:solidFill>
                <a:effectLst>
                  <a:outerShdw blurRad="38100" dist="38100" dir="2700000" algn="tl">
                    <a:srgbClr val="000000">
                      <a:alpha val="43137"/>
                    </a:srgbClr>
                  </a:outerShdw>
                </a:effectLst>
              </a:rPr>
              <a:t>Cylance</a:t>
            </a:r>
            <a:r>
              <a:rPr lang="en-US" sz="800" dirty="0">
                <a:solidFill>
                  <a:schemeClr val="bg1">
                    <a:lumMod val="50000"/>
                  </a:schemeClr>
                </a:solidFill>
                <a:effectLst>
                  <a:outerShdw blurRad="38100" dist="38100" dir="2700000" algn="tl">
                    <a:srgbClr val="000000">
                      <a:alpha val="43137"/>
                    </a:srgbClr>
                  </a:outerShdw>
                </a:effectLst>
              </a:rPr>
              <a:t> Inc. ("</a:t>
            </a:r>
            <a:r>
              <a:rPr lang="en-US" sz="800" dirty="0" err="1">
                <a:solidFill>
                  <a:schemeClr val="bg1">
                    <a:lumMod val="50000"/>
                  </a:schemeClr>
                </a:solidFill>
                <a:effectLst>
                  <a:outerShdw blurRad="38100" dist="38100" dir="2700000" algn="tl">
                    <a:srgbClr val="000000">
                      <a:alpha val="43137"/>
                    </a:srgbClr>
                  </a:outerShdw>
                </a:effectLst>
              </a:rPr>
              <a:t>Cylance</a:t>
            </a:r>
            <a:r>
              <a:rPr lang="en-US" sz="800" dirty="0">
                <a:solidFill>
                  <a:schemeClr val="bg1">
                    <a:lumMod val="50000"/>
                  </a:schemeClr>
                </a:solidFill>
                <a:effectLst>
                  <a:outerShdw blurRad="38100" dist="38100" dir="2700000" algn="tl">
                    <a:srgbClr val="000000">
                      <a:alpha val="43137"/>
                    </a:srgbClr>
                  </a:outerShdw>
                </a:effectLst>
              </a:rPr>
              <a:t>") and are protected by United States and international copyright laws. However, certain images have an associated source URL to provide credit to the original source. You may not reproduce, modify, distribute or republish materials contained herein (either directly or by </a:t>
            </a:r>
            <a:r>
              <a:rPr lang="en-US" sz="800" dirty="0" err="1">
                <a:solidFill>
                  <a:schemeClr val="bg1">
                    <a:lumMod val="50000"/>
                  </a:schemeClr>
                </a:solidFill>
                <a:effectLst>
                  <a:outerShdw blurRad="38100" dist="38100" dir="2700000" algn="tl">
                    <a:srgbClr val="000000">
                      <a:alpha val="43137"/>
                    </a:srgbClr>
                  </a:outerShdw>
                </a:effectLst>
              </a:rPr>
              <a:t>hotlinking</a:t>
            </a:r>
            <a:r>
              <a:rPr lang="en-US" sz="800" dirty="0">
                <a:solidFill>
                  <a:schemeClr val="bg1">
                    <a:lumMod val="50000"/>
                  </a:schemeClr>
                </a:solidFill>
                <a:effectLst>
                  <a:outerShdw blurRad="38100" dist="38100" dir="2700000" algn="tl">
                    <a:srgbClr val="000000">
                      <a:alpha val="43137"/>
                    </a:srgbClr>
                  </a:outerShdw>
                </a:effectLst>
              </a:rPr>
              <a:t>) without the prior written permission of </a:t>
            </a:r>
            <a:r>
              <a:rPr lang="en-US" sz="800" dirty="0" err="1">
                <a:solidFill>
                  <a:schemeClr val="bg1">
                    <a:lumMod val="50000"/>
                  </a:schemeClr>
                </a:solidFill>
                <a:effectLst>
                  <a:outerShdw blurRad="38100" dist="38100" dir="2700000" algn="tl">
                    <a:srgbClr val="000000">
                      <a:alpha val="43137"/>
                    </a:srgbClr>
                  </a:outerShdw>
                </a:effectLst>
              </a:rPr>
              <a:t>Cylance</a:t>
            </a:r>
            <a:r>
              <a:rPr lang="en-US" sz="800" dirty="0">
                <a:solidFill>
                  <a:schemeClr val="bg1">
                    <a:lumMod val="50000"/>
                  </a:schemeClr>
                </a:solidFill>
                <a:effectLst>
                  <a:outerShdw blurRad="38100" dist="38100" dir="2700000" algn="tl">
                    <a:srgbClr val="000000">
                      <a:alpha val="43137"/>
                    </a:srgbClr>
                  </a:outerShdw>
                </a:effectLst>
              </a:rPr>
              <a:t>. Inquiries should be directed to legal@cylance.com. You may not alter or remove any trademark, copyright or other notice from copies of </a:t>
            </a:r>
            <a:r>
              <a:rPr lang="en-US" sz="800" dirty="0" smtClean="0">
                <a:solidFill>
                  <a:schemeClr val="bg1">
                    <a:lumMod val="50000"/>
                  </a:schemeClr>
                </a:solidFill>
                <a:effectLst>
                  <a:outerShdw blurRad="38100" dist="38100" dir="2700000" algn="tl">
                    <a:srgbClr val="000000">
                      <a:alpha val="43137"/>
                    </a:srgbClr>
                  </a:outerShdw>
                </a:effectLst>
              </a:rPr>
              <a:t>content. You </a:t>
            </a:r>
            <a:r>
              <a:rPr lang="en-US" sz="800" dirty="0">
                <a:solidFill>
                  <a:schemeClr val="bg1">
                    <a:lumMod val="50000"/>
                  </a:schemeClr>
                </a:solidFill>
                <a:effectLst>
                  <a:outerShdw blurRad="38100" dist="38100" dir="2700000" algn="tl">
                    <a:srgbClr val="000000">
                      <a:alpha val="43137"/>
                    </a:srgbClr>
                  </a:outerShdw>
                </a:effectLst>
              </a:rPr>
              <a:t>may, however, download material from the site for your personal, noncommercial use only. </a:t>
            </a:r>
            <a:r>
              <a:rPr lang="en-US" sz="800" dirty="0" err="1">
                <a:solidFill>
                  <a:schemeClr val="bg1">
                    <a:lumMod val="50000"/>
                  </a:schemeClr>
                </a:solidFill>
                <a:effectLst>
                  <a:outerShdw blurRad="38100" dist="38100" dir="2700000" algn="tl">
                    <a:srgbClr val="000000">
                      <a:alpha val="43137"/>
                    </a:srgbClr>
                  </a:outerShdw>
                </a:effectLst>
              </a:rPr>
              <a:t>Cylance</a:t>
            </a:r>
            <a:r>
              <a:rPr lang="en-US" sz="800" dirty="0">
                <a:solidFill>
                  <a:schemeClr val="bg1">
                    <a:lumMod val="50000"/>
                  </a:schemeClr>
                </a:solidFill>
                <a:effectLst>
                  <a:outerShdw blurRad="38100" dist="38100" dir="2700000" algn="tl">
                    <a:srgbClr val="000000">
                      <a:alpha val="43137"/>
                    </a:srgbClr>
                  </a:outerShdw>
                </a:effectLst>
              </a:rPr>
              <a:t> reserve all rights in and title to all material so downloaded.</a:t>
            </a:r>
          </a:p>
          <a:p>
            <a:endParaRPr lang="en-US" sz="800" dirty="0">
              <a:solidFill>
                <a:schemeClr val="bg1">
                  <a:lumMod val="50000"/>
                </a:schemeClr>
              </a:solidFill>
              <a:effectLst>
                <a:outerShdw blurRad="38100" dist="38100" dir="2700000" algn="tl">
                  <a:srgbClr val="000000">
                    <a:alpha val="43137"/>
                  </a:srgbClr>
                </a:outerShdw>
              </a:effectLst>
            </a:endParaRPr>
          </a:p>
          <a:p>
            <a:r>
              <a:rPr lang="en-US" sz="800" dirty="0">
                <a:solidFill>
                  <a:schemeClr val="bg1">
                    <a:lumMod val="50000"/>
                  </a:schemeClr>
                </a:solidFill>
                <a:effectLst>
                  <a:outerShdw blurRad="38100" dist="38100" dir="2700000" algn="tl">
                    <a:srgbClr val="000000">
                      <a:alpha val="43137"/>
                    </a:srgbClr>
                  </a:outerShdw>
                </a:effectLst>
              </a:rPr>
              <a:t>All trademarks, service marks, trade names, trade dress, product names and logos appearing in the materials are the property of their respective owners, including in some instances </a:t>
            </a:r>
            <a:r>
              <a:rPr lang="en-US" sz="800" dirty="0" err="1">
                <a:solidFill>
                  <a:schemeClr val="bg1">
                    <a:lumMod val="50000"/>
                  </a:schemeClr>
                </a:solidFill>
                <a:effectLst>
                  <a:outerShdw blurRad="38100" dist="38100" dir="2700000" algn="tl">
                    <a:srgbClr val="000000">
                      <a:alpha val="43137"/>
                    </a:srgbClr>
                  </a:outerShdw>
                </a:effectLst>
              </a:rPr>
              <a:t>Cylance</a:t>
            </a:r>
            <a:r>
              <a:rPr lang="en-US" sz="800" dirty="0">
                <a:solidFill>
                  <a:schemeClr val="bg1">
                    <a:lumMod val="50000"/>
                  </a:schemeClr>
                </a:solidFill>
                <a:effectLst>
                  <a:outerShdw blurRad="38100" dist="38100" dir="2700000" algn="tl">
                    <a:srgbClr val="000000">
                      <a:alpha val="43137"/>
                    </a:srgbClr>
                  </a:outerShdw>
                </a:effectLst>
              </a:rPr>
              <a:t>. Any rights not expressly granted herein are reserved.</a:t>
            </a:r>
            <a:endParaRPr lang="en-US" sz="800" dirty="0" smtClean="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4648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RIPterm</a:t>
            </a:r>
            <a:r>
              <a:rPr lang="en-US" dirty="0"/>
              <a:t>: Reversing</a:t>
            </a:r>
          </a:p>
        </p:txBody>
      </p:sp>
      <p:sp>
        <p:nvSpPr>
          <p:cNvPr id="5" name="Content Placeholder 2"/>
          <p:cNvSpPr>
            <a:spLocks noGrp="1"/>
          </p:cNvSpPr>
          <p:nvPr>
            <p:ph idx="1"/>
          </p:nvPr>
        </p:nvSpPr>
        <p:spPr>
          <a:xfrm>
            <a:off x="457200" y="1600200"/>
            <a:ext cx="8229600" cy="4525963"/>
          </a:xfrm>
        </p:spPr>
        <p:txBody>
          <a:bodyPr/>
          <a:lstStyle/>
          <a:p>
            <a:r>
              <a:rPr lang="en-US" dirty="0">
                <a:effectLst/>
              </a:rPr>
              <a:t>IDA doesn't understand RIPTERM.EXE</a:t>
            </a:r>
            <a:endParaRPr lang="en-US" dirty="0"/>
          </a:p>
        </p:txBody>
      </p:sp>
      <p:pic>
        <p:nvPicPr>
          <p:cNvPr id="8" name="Picture 7"/>
          <p:cNvPicPr>
            <a:picLocks noChangeAspect="1"/>
          </p:cNvPicPr>
          <p:nvPr/>
        </p:nvPicPr>
        <p:blipFill>
          <a:blip r:embed="rId2">
            <a:clrChange>
              <a:clrFrom>
                <a:srgbClr val="FFAEC9"/>
              </a:clrFrom>
              <a:clrTo>
                <a:srgbClr val="FFAEC9">
                  <a:alpha val="0"/>
                </a:srgbClr>
              </a:clrTo>
            </a:clrChange>
            <a:extLst>
              <a:ext uri="{28A0092B-C50C-407E-A947-70E740481C1C}">
                <a14:useLocalDpi xmlns:a14="http://schemas.microsoft.com/office/drawing/2010/main" val="0"/>
              </a:ext>
            </a:extLst>
          </a:blip>
          <a:stretch>
            <a:fillRect/>
          </a:stretch>
        </p:blipFill>
        <p:spPr>
          <a:xfrm>
            <a:off x="7429391" y="1219200"/>
            <a:ext cx="1257409" cy="1394581"/>
          </a:xfrm>
          <a:prstGeom prst="rect">
            <a:avLst/>
          </a:prstGeom>
          <a:effectLst>
            <a:glow rad="228600">
              <a:schemeClr val="accent5">
                <a:satMod val="175000"/>
                <a:alpha val="40000"/>
              </a:schemeClr>
            </a:glow>
          </a:effectLst>
        </p:spPr>
      </p:pic>
      <p:grpSp>
        <p:nvGrpSpPr>
          <p:cNvPr id="11" name="Group 10"/>
          <p:cNvGrpSpPr/>
          <p:nvPr/>
        </p:nvGrpSpPr>
        <p:grpSpPr>
          <a:xfrm>
            <a:off x="1066668" y="2438400"/>
            <a:ext cx="7000758" cy="3965587"/>
            <a:chOff x="1066668" y="2438400"/>
            <a:chExt cx="7000758" cy="3965587"/>
          </a:xfrm>
          <a:effectLst>
            <a:glow rad="228600">
              <a:schemeClr val="accent6">
                <a:satMod val="175000"/>
                <a:alpha val="40000"/>
              </a:schemeClr>
            </a:glow>
          </a:effectLst>
        </p:grpSpPr>
        <p:pic>
          <p:nvPicPr>
            <p:cNvPr id="6" name="Picture 5"/>
            <p:cNvPicPr>
              <a:picLocks noChangeAspect="1"/>
            </p:cNvPicPr>
            <p:nvPr/>
          </p:nvPicPr>
          <p:blipFill>
            <a:blip r:embed="rId3"/>
            <a:stretch>
              <a:fillRect/>
            </a:stretch>
          </p:blipFill>
          <p:spPr>
            <a:xfrm>
              <a:off x="2748324" y="2438400"/>
              <a:ext cx="4103151" cy="3467100"/>
            </a:xfrm>
            <a:prstGeom prst="rect">
              <a:avLst/>
            </a:prstGeom>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040" y="4800600"/>
              <a:ext cx="5645386" cy="1603387"/>
            </a:xfrm>
            <a:prstGeom prst="rect">
              <a:avLst/>
            </a:prstGeom>
          </p:spPr>
        </p:pic>
        <p:pic>
          <p:nvPicPr>
            <p:cNvPr id="10" name="Picture 9"/>
            <p:cNvPicPr>
              <a:picLocks noChangeAspect="1"/>
            </p:cNvPicPr>
            <p:nvPr/>
          </p:nvPicPr>
          <p:blipFill>
            <a:blip r:embed="rId5">
              <a:clrChange>
                <a:clrFrom>
                  <a:srgbClr val="FFAEC9"/>
                </a:clrFrom>
                <a:clrTo>
                  <a:srgbClr val="FFAEC9">
                    <a:alpha val="0"/>
                  </a:srgbClr>
                </a:clrTo>
              </a:clrChange>
              <a:extLst>
                <a:ext uri="{28A0092B-C50C-407E-A947-70E740481C1C}">
                  <a14:useLocalDpi xmlns:a14="http://schemas.microsoft.com/office/drawing/2010/main" val="0"/>
                </a:ext>
              </a:extLst>
            </a:blip>
            <a:stretch>
              <a:fillRect/>
            </a:stretch>
          </p:blipFill>
          <p:spPr>
            <a:xfrm>
              <a:off x="1066668" y="3280608"/>
              <a:ext cx="3048264" cy="1242168"/>
            </a:xfrm>
            <a:prstGeom prst="rect">
              <a:avLst/>
            </a:prstGeom>
          </p:spPr>
        </p:pic>
      </p:grpSp>
    </p:spTree>
    <p:extLst>
      <p:ext uri="{BB962C8B-B14F-4D97-AF65-F5344CB8AC3E}">
        <p14:creationId xmlns:p14="http://schemas.microsoft.com/office/powerpoint/2010/main" val="2504453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3400" y="2286000"/>
            <a:ext cx="8534400" cy="1319422"/>
          </a:xfrm>
        </p:spPr>
        <p:txBody>
          <a:bodyPr>
            <a:normAutofit/>
          </a:bodyPr>
          <a:lstStyle/>
          <a:p>
            <a:pPr fontAlgn="ctr"/>
            <a:r>
              <a:rPr lang="en-US" dirty="0">
                <a:effectLst/>
              </a:rPr>
              <a:t>Dump memory during execution</a:t>
            </a:r>
          </a:p>
          <a:p>
            <a:pPr lvl="1" fontAlgn="ctr"/>
            <a:r>
              <a:rPr lang="en-US" dirty="0">
                <a:effectLst/>
              </a:rPr>
              <a:t>Oldie but goodie</a:t>
            </a:r>
          </a:p>
        </p:txBody>
      </p:sp>
      <p:sp>
        <p:nvSpPr>
          <p:cNvPr id="8" name="Content Placeholder 2"/>
          <p:cNvSpPr txBox="1">
            <a:spLocks/>
          </p:cNvSpPr>
          <p:nvPr/>
        </p:nvSpPr>
        <p:spPr>
          <a:xfrm>
            <a:off x="533400" y="990601"/>
            <a:ext cx="82296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effectLst/>
              </a:rPr>
              <a:t>Reconstitute PE from LE, open in IDA</a:t>
            </a:r>
            <a:br>
              <a:rPr lang="en-US" dirty="0">
                <a:effectLst/>
              </a:rPr>
            </a:br>
            <a:r>
              <a:rPr lang="en-US" dirty="0">
                <a:effectLst/>
              </a:rPr>
              <a:t>RIPTERM.EXE: DOS EXE </a:t>
            </a:r>
            <a:r>
              <a:rPr lang="en-US" dirty="0">
                <a:effectLst/>
                <a:sym typeface="Wingdings" panose="05000000000000000000" pitchFamily="2" charset="2"/>
              </a:rPr>
              <a:t> DOS/4GW  LE</a:t>
            </a:r>
            <a:endParaRPr lang="en-US" dirty="0"/>
          </a:p>
        </p:txBody>
      </p:sp>
    </p:spTree>
    <p:extLst>
      <p:ext uri="{BB962C8B-B14F-4D97-AF65-F5344CB8AC3E}">
        <p14:creationId xmlns:p14="http://schemas.microsoft.com/office/powerpoint/2010/main" val="3571252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53499" y="1638301"/>
            <a:ext cx="1900097" cy="1562099"/>
          </a:xfrm>
          <a:prstGeom prst="rect">
            <a:avLst/>
          </a:prstGeom>
        </p:spPr>
      </p:pic>
      <p:sp>
        <p:nvSpPr>
          <p:cNvPr id="5" name="Content Placeholder 2"/>
          <p:cNvSpPr>
            <a:spLocks noGrp="1"/>
          </p:cNvSpPr>
          <p:nvPr>
            <p:ph idx="1"/>
          </p:nvPr>
        </p:nvSpPr>
        <p:spPr>
          <a:xfrm>
            <a:off x="533400" y="990600"/>
            <a:ext cx="8534400" cy="1319422"/>
          </a:xfrm>
        </p:spPr>
        <p:txBody>
          <a:bodyPr>
            <a:normAutofit/>
          </a:bodyPr>
          <a:lstStyle/>
          <a:p>
            <a:pPr fontAlgn="ctr"/>
            <a:r>
              <a:rPr lang="en-US" dirty="0">
                <a:effectLst/>
              </a:rPr>
              <a:t>Dump memory during execution</a:t>
            </a:r>
          </a:p>
          <a:p>
            <a:pPr lvl="1" fontAlgn="ctr"/>
            <a:r>
              <a:rPr lang="en-US" dirty="0">
                <a:effectLst/>
              </a:rPr>
              <a:t>Oldie but goodie</a:t>
            </a:r>
          </a:p>
        </p:txBody>
      </p:sp>
      <p:pic>
        <p:nvPicPr>
          <p:cNvPr id="16" name="Picture 15"/>
          <p:cNvPicPr>
            <a:picLocks noChangeAspect="1"/>
          </p:cNvPicPr>
          <p:nvPr/>
        </p:nvPicPr>
        <p:blipFill>
          <a:blip r:embed="rId4"/>
          <a:stretch>
            <a:fillRect/>
          </a:stretch>
        </p:blipFill>
        <p:spPr>
          <a:xfrm>
            <a:off x="6762822" y="2431515"/>
            <a:ext cx="1238178" cy="663672"/>
          </a:xfrm>
          <a:prstGeom prst="rect">
            <a:avLst/>
          </a:prstGeom>
        </p:spPr>
      </p:pic>
      <p:pic>
        <p:nvPicPr>
          <p:cNvPr id="13" name="Picture 12"/>
          <p:cNvPicPr>
            <a:picLocks noChangeAspect="1"/>
          </p:cNvPicPr>
          <p:nvPr/>
        </p:nvPicPr>
        <p:blipFill>
          <a:blip r:embed="rId5"/>
          <a:stretch>
            <a:fillRect/>
          </a:stretch>
        </p:blipFill>
        <p:spPr>
          <a:xfrm>
            <a:off x="5999596" y="2043809"/>
            <a:ext cx="1526452" cy="807358"/>
          </a:xfrm>
          <a:prstGeom prst="rect">
            <a:avLst/>
          </a:prstGeom>
        </p:spPr>
      </p:pic>
      <p:pic>
        <p:nvPicPr>
          <p:cNvPr id="20" name="Picture 19"/>
          <p:cNvPicPr>
            <a:picLocks noChangeAspect="1"/>
          </p:cNvPicPr>
          <p:nvPr/>
        </p:nvPicPr>
        <p:blipFill>
          <a:blip r:embed="rId6"/>
          <a:stretch>
            <a:fillRect/>
          </a:stretch>
        </p:blipFill>
        <p:spPr>
          <a:xfrm>
            <a:off x="5581650" y="2514600"/>
            <a:ext cx="2114550" cy="2001919"/>
          </a:xfrm>
          <a:prstGeom prst="rect">
            <a:avLst/>
          </a:prstGeom>
        </p:spPr>
      </p:pic>
      <p:pic>
        <p:nvPicPr>
          <p:cNvPr id="21" name="Picture 20"/>
          <p:cNvPicPr>
            <a:picLocks noChangeAspect="1"/>
          </p:cNvPicPr>
          <p:nvPr/>
        </p:nvPicPr>
        <p:blipFill>
          <a:blip r:embed="rId7"/>
          <a:stretch>
            <a:fillRect/>
          </a:stretch>
        </p:blipFill>
        <p:spPr>
          <a:xfrm>
            <a:off x="1589617" y="3094476"/>
            <a:ext cx="3038475" cy="418024"/>
          </a:xfrm>
          <a:prstGeom prst="rect">
            <a:avLst/>
          </a:prstGeom>
        </p:spPr>
      </p:pic>
      <p:sp>
        <p:nvSpPr>
          <p:cNvPr id="22" name="Oval 21"/>
          <p:cNvSpPr/>
          <p:nvPr/>
        </p:nvSpPr>
        <p:spPr>
          <a:xfrm>
            <a:off x="1676400" y="3200400"/>
            <a:ext cx="533400" cy="193559"/>
          </a:xfrm>
          <a:prstGeom prst="ellipse">
            <a:avLst/>
          </a:prstGeom>
          <a:noFill/>
          <a:ln w="158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26" name="Straight Arrow Connector 25"/>
          <p:cNvCxnSpPr/>
          <p:nvPr/>
        </p:nvCxnSpPr>
        <p:spPr>
          <a:xfrm flipV="1">
            <a:off x="2199217" y="3179960"/>
            <a:ext cx="4152900" cy="9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2434167" y="3827432"/>
            <a:ext cx="3048000" cy="689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effectLst/>
                <a:latin typeface="MV Boli" panose="02000500030200090000" pitchFamily="2" charset="0"/>
                <a:cs typeface="MV Boli" panose="02000500030200090000" pitchFamily="2" charset="0"/>
              </a:rPr>
              <a:t>It’s a </a:t>
            </a:r>
            <a:r>
              <a:rPr lang="en-US" dirty="0" err="1">
                <a:effectLst/>
                <a:latin typeface="MV Boli" panose="02000500030200090000" pitchFamily="2" charset="0"/>
                <a:cs typeface="MV Boli" panose="02000500030200090000" pitchFamily="2" charset="0"/>
              </a:rPr>
              <a:t>strcpy</a:t>
            </a:r>
            <a:r>
              <a:rPr lang="en-US" dirty="0">
                <a:effectLst/>
                <a:latin typeface="MV Boli" panose="02000500030200090000" pitchFamily="2" charset="0"/>
                <a:cs typeface="MV Boli" panose="02000500030200090000" pitchFamily="2" charset="0"/>
              </a:rPr>
              <a:t>!</a:t>
            </a:r>
            <a:endParaRPr 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449730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RIPterm</a:t>
            </a:r>
            <a:r>
              <a:rPr lang="en-US" dirty="0"/>
              <a:t>: Attacking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846138"/>
            <a:ext cx="1650794" cy="26920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1600041"/>
            <a:ext cx="4877223" cy="3657917"/>
          </a:xfrm>
          <a:prstGeom prst="rect">
            <a:avLst/>
          </a:prstGeom>
          <a:effectLst>
            <a:glow rad="228600">
              <a:schemeClr val="accent6">
                <a:satMod val="175000"/>
                <a:alpha val="40000"/>
              </a:schemeClr>
            </a:glow>
          </a:effectLst>
        </p:spPr>
      </p:pic>
      <p:sp>
        <p:nvSpPr>
          <p:cNvPr id="8" name="Oval 7"/>
          <p:cNvSpPr/>
          <p:nvPr/>
        </p:nvSpPr>
        <p:spPr>
          <a:xfrm>
            <a:off x="5867400" y="1447799"/>
            <a:ext cx="762000" cy="38100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749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RIPpy</a:t>
            </a:r>
            <a:r>
              <a:rPr lang="en-US" dirty="0"/>
              <a:t> Demo!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538" y="1473099"/>
            <a:ext cx="6324925" cy="3911801"/>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194156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RIPterm</a:t>
            </a:r>
            <a:r>
              <a:rPr lang="en-US" dirty="0"/>
              <a:t>: Exploiting</a:t>
            </a:r>
          </a:p>
        </p:txBody>
      </p:sp>
      <p:sp>
        <p:nvSpPr>
          <p:cNvPr id="9" name="Content Placeholder 8"/>
          <p:cNvSpPr>
            <a:spLocks noGrp="1"/>
          </p:cNvSpPr>
          <p:nvPr>
            <p:ph idx="1"/>
          </p:nvPr>
        </p:nvSpPr>
        <p:spPr>
          <a:xfrm>
            <a:off x="1524000" y="1600200"/>
            <a:ext cx="8229600" cy="4525963"/>
          </a:xfrm>
        </p:spPr>
        <p:txBody>
          <a:bodyPr/>
          <a:lstStyle/>
          <a:p>
            <a:r>
              <a:rPr lang="en-US" dirty="0"/>
              <a:t>No DEP</a:t>
            </a:r>
            <a:r>
              <a:rPr lang="en-US" dirty="0">
                <a:solidFill>
                  <a:schemeClr val="bg1">
                    <a:lumMod val="65000"/>
                  </a:schemeClr>
                </a:solidFill>
              </a:rPr>
              <a:t> (everything is RWX)</a:t>
            </a:r>
          </a:p>
          <a:p>
            <a:r>
              <a:rPr lang="en-US" dirty="0"/>
              <a:t>No ASLR</a:t>
            </a:r>
          </a:p>
          <a:p>
            <a:r>
              <a:rPr lang="en-US" dirty="0"/>
              <a:t>No </a:t>
            </a:r>
            <a:r>
              <a:rPr lang="en-US" dirty="0" err="1"/>
              <a:t>SafeSEH</a:t>
            </a:r>
            <a:endParaRPr lang="en-US" dirty="0"/>
          </a:p>
          <a:p>
            <a:r>
              <a:rPr lang="en-US" dirty="0"/>
              <a:t>No GS</a:t>
            </a:r>
          </a:p>
          <a:p>
            <a:r>
              <a:rPr lang="en-US" dirty="0"/>
              <a:t>No CFG</a:t>
            </a:r>
          </a:p>
          <a:p>
            <a:r>
              <a:rPr lang="en-US" dirty="0"/>
              <a:t>No CET</a:t>
            </a:r>
          </a:p>
          <a:p>
            <a:r>
              <a:rPr lang="en-US" dirty="0"/>
              <a:t>No Problem!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143000"/>
            <a:ext cx="1600200" cy="1600200"/>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3919469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RIPterm</a:t>
            </a:r>
            <a:r>
              <a:rPr lang="en-US" dirty="0"/>
              <a:t>: Debugging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667000"/>
            <a:ext cx="4291956" cy="36091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17638"/>
            <a:ext cx="4035902" cy="3956647"/>
          </a:xfrm>
          <a:prstGeom prst="rect">
            <a:avLst/>
          </a:prstGeom>
        </p:spPr>
      </p:pic>
    </p:spTree>
    <p:extLst>
      <p:ext uri="{BB962C8B-B14F-4D97-AF65-F5344CB8AC3E}">
        <p14:creationId xmlns:p14="http://schemas.microsoft.com/office/powerpoint/2010/main" val="1534951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Wildcat: Attack Surface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083" y="1524000"/>
            <a:ext cx="7315835" cy="4572396"/>
          </a:xfrm>
          <a:effectLst>
            <a:glow rad="228600">
              <a:schemeClr val="accent6">
                <a:satMod val="175000"/>
                <a:alpha val="40000"/>
              </a:schemeClr>
            </a:glow>
          </a:effectLst>
        </p:spPr>
      </p:pic>
    </p:spTree>
    <p:extLst>
      <p:ext uri="{BB962C8B-B14F-4D97-AF65-F5344CB8AC3E}">
        <p14:creationId xmlns:p14="http://schemas.microsoft.com/office/powerpoint/2010/main" val="273162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Wildcat: Reversing</a:t>
            </a:r>
          </a:p>
        </p:txBody>
      </p:sp>
      <p:sp>
        <p:nvSpPr>
          <p:cNvPr id="3" name="Content Placeholder 2"/>
          <p:cNvSpPr>
            <a:spLocks noGrp="1"/>
          </p:cNvSpPr>
          <p:nvPr>
            <p:ph idx="1"/>
          </p:nvPr>
        </p:nvSpPr>
        <p:spPr>
          <a:xfrm>
            <a:off x="457200" y="1905000"/>
            <a:ext cx="8229600" cy="1219200"/>
          </a:xfrm>
        </p:spPr>
        <p:txBody>
          <a:bodyPr>
            <a:normAutofit/>
          </a:bodyPr>
          <a:lstStyle/>
          <a:p>
            <a:r>
              <a:rPr lang="en-US" dirty="0">
                <a:effectLst/>
              </a:rPr>
              <a:t>FLIRT</a:t>
            </a:r>
            <a:br>
              <a:rPr lang="en-US" dirty="0">
                <a:effectLst/>
              </a:rPr>
            </a:br>
            <a:r>
              <a:rPr lang="en-US" dirty="0">
                <a:effectLst/>
              </a:rPr>
              <a:t>works great:</a:t>
            </a:r>
          </a:p>
        </p:txBody>
      </p:sp>
      <p:pic>
        <p:nvPicPr>
          <p:cNvPr id="4" name="Picture 3"/>
          <p:cNvPicPr>
            <a:picLocks noChangeAspect="1"/>
          </p:cNvPicPr>
          <p:nvPr/>
        </p:nvPicPr>
        <p:blipFill>
          <a:blip r:embed="rId2">
            <a:clrChange>
              <a:clrFrom>
                <a:srgbClr val="FFAEC9"/>
              </a:clrFrom>
              <a:clrTo>
                <a:srgbClr val="FFAEC9">
                  <a:alpha val="0"/>
                </a:srgbClr>
              </a:clrTo>
            </a:clrChange>
            <a:extLst>
              <a:ext uri="{28A0092B-C50C-407E-A947-70E740481C1C}">
                <a14:useLocalDpi xmlns:a14="http://schemas.microsoft.com/office/drawing/2010/main" val="0"/>
              </a:ext>
            </a:extLst>
          </a:blip>
          <a:stretch>
            <a:fillRect/>
          </a:stretch>
        </p:blipFill>
        <p:spPr>
          <a:xfrm>
            <a:off x="4409323" y="4579169"/>
            <a:ext cx="3444538" cy="1546994"/>
          </a:xfrm>
          <a:prstGeom prst="rect">
            <a:avLst/>
          </a:prstGeom>
          <a:effectLst>
            <a:glow rad="228600">
              <a:schemeClr val="accent5">
                <a:satMod val="175000"/>
                <a:alpha val="40000"/>
              </a:schemeClr>
            </a:glo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385" y="1417638"/>
            <a:ext cx="5110415" cy="2789924"/>
          </a:xfrm>
          <a:prstGeom prst="rect">
            <a:avLst/>
          </a:prstGeom>
          <a:effectLst>
            <a:glow rad="228600">
              <a:schemeClr val="accent6">
                <a:satMod val="175000"/>
                <a:alpha val="40000"/>
              </a:schemeClr>
            </a:glow>
          </a:effectLst>
        </p:spPr>
      </p:pic>
      <p:sp>
        <p:nvSpPr>
          <p:cNvPr id="8" name="Content Placeholder 2"/>
          <p:cNvSpPr txBox="1">
            <a:spLocks/>
          </p:cNvSpPr>
          <p:nvPr/>
        </p:nvSpPr>
        <p:spPr>
          <a:xfrm>
            <a:off x="457200" y="47244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effectLst/>
              </a:rPr>
              <a:t>Decompiler</a:t>
            </a:r>
            <a:r>
              <a:rPr lang="en-US" dirty="0">
                <a:effectLst/>
              </a:rPr>
              <a:t/>
            </a:r>
            <a:br>
              <a:rPr lang="en-US" dirty="0">
                <a:effectLst/>
              </a:rPr>
            </a:br>
            <a:r>
              <a:rPr lang="en-US" dirty="0">
                <a:effectLst/>
              </a:rPr>
              <a:t>does not:</a:t>
            </a:r>
          </a:p>
        </p:txBody>
      </p:sp>
    </p:spTree>
    <p:extLst>
      <p:ext uri="{BB962C8B-B14F-4D97-AF65-F5344CB8AC3E}">
        <p14:creationId xmlns:p14="http://schemas.microsoft.com/office/powerpoint/2010/main" val="2586410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83" y="1524000"/>
            <a:ext cx="7315835" cy="4572396"/>
          </a:xfrm>
          <a:prstGeom prst="rect">
            <a:avLst/>
          </a:prstGeom>
          <a:effectLst>
            <a:glow rad="228600">
              <a:schemeClr val="accent6">
                <a:satMod val="175000"/>
                <a:alpha val="40000"/>
              </a:schemeClr>
            </a:glow>
          </a:effectLst>
        </p:spPr>
      </p:pic>
      <p:sp>
        <p:nvSpPr>
          <p:cNvPr id="2" name="Title 1"/>
          <p:cNvSpPr>
            <a:spLocks noGrp="1"/>
          </p:cNvSpPr>
          <p:nvPr>
            <p:ph type="title"/>
          </p:nvPr>
        </p:nvSpPr>
        <p:spPr/>
        <p:txBody>
          <a:bodyPr/>
          <a:lstStyle/>
          <a:p>
            <a:r>
              <a:rPr lang="en-US" dirty="0"/>
              <a:t>Wildcat: Attacking</a:t>
            </a:r>
          </a:p>
        </p:txBody>
      </p:sp>
      <p:sp>
        <p:nvSpPr>
          <p:cNvPr id="12" name="Oval 11"/>
          <p:cNvSpPr/>
          <p:nvPr/>
        </p:nvSpPr>
        <p:spPr>
          <a:xfrm>
            <a:off x="1338942" y="3748934"/>
            <a:ext cx="1600200" cy="48810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98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Modem Era</a:t>
            </a:r>
          </a:p>
        </p:txBody>
      </p:sp>
      <p:sp>
        <p:nvSpPr>
          <p:cNvPr id="5" name="Text Placeholder 4"/>
          <p:cNvSpPr>
            <a:spLocks noGrp="1"/>
          </p:cNvSpPr>
          <p:nvPr>
            <p:ph type="body" idx="1"/>
          </p:nvPr>
        </p:nvSpPr>
        <p:spPr/>
        <p:txBody>
          <a:bodyPr/>
          <a:lstStyle/>
          <a:p>
            <a:endParaRPr lang="en-US" dirty="0"/>
          </a:p>
        </p:txBody>
      </p:sp>
      <p:sp>
        <p:nvSpPr>
          <p:cNvPr id="6" name="TextBox 5"/>
          <p:cNvSpPr txBox="1"/>
          <p:nvPr/>
        </p:nvSpPr>
        <p:spPr>
          <a:xfrm>
            <a:off x="152400" y="6490156"/>
            <a:ext cx="8839200" cy="215444"/>
          </a:xfrm>
          <a:prstGeom prst="rect">
            <a:avLst/>
          </a:prstGeom>
          <a:noFill/>
        </p:spPr>
        <p:txBody>
          <a:bodyPr wrap="square" rtlCol="0">
            <a:spAutoFit/>
          </a:bodyPr>
          <a:lstStyle/>
          <a:p>
            <a:r>
              <a:rPr lang="en-US" sz="800" dirty="0" smtClean="0">
                <a:solidFill>
                  <a:schemeClr val="bg1">
                    <a:lumMod val="50000"/>
                  </a:schemeClr>
                </a:solidFill>
                <a:effectLst>
                  <a:outerShdw blurRad="38100" dist="38100" dir="2700000" algn="tl">
                    <a:srgbClr val="000000">
                      <a:alpha val="43137"/>
                    </a:srgbClr>
                  </a:outerShdw>
                </a:effectLst>
              </a:rPr>
              <a:t>Image based on </a:t>
            </a:r>
            <a:r>
              <a:rPr lang="en-US" sz="800" dirty="0">
                <a:solidFill>
                  <a:schemeClr val="bg1">
                    <a:lumMod val="50000"/>
                  </a:schemeClr>
                </a:solidFill>
                <a:effectLst>
                  <a:outerShdw blurRad="38100" dist="38100" dir="2700000" algn="tl">
                    <a:srgbClr val="000000">
                      <a:alpha val="43137"/>
                    </a:srgbClr>
                  </a:outerShdw>
                </a:effectLst>
              </a:rPr>
              <a:t>https://wall.alphacoders.com/big.php?i=405600</a:t>
            </a:r>
            <a:endParaRPr lang="en-US" sz="800" dirty="0" smtClean="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483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083" y="1524000"/>
            <a:ext cx="7315835" cy="4572396"/>
          </a:xfrm>
          <a:effectLst>
            <a:glow rad="228600">
              <a:schemeClr val="accent6">
                <a:satMod val="175000"/>
                <a:alpha val="40000"/>
              </a:schemeClr>
            </a:glow>
          </a:effectLst>
        </p:spPr>
      </p:pic>
      <p:sp>
        <p:nvSpPr>
          <p:cNvPr id="11" name="Oval 10"/>
          <p:cNvSpPr/>
          <p:nvPr/>
        </p:nvSpPr>
        <p:spPr>
          <a:xfrm>
            <a:off x="1286069" y="3371462"/>
            <a:ext cx="1600200" cy="48810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Wildcat: Attacking</a:t>
            </a:r>
          </a:p>
        </p:txBody>
      </p:sp>
    </p:spTree>
    <p:extLst>
      <p:ext uri="{BB962C8B-B14F-4D97-AF65-F5344CB8AC3E}">
        <p14:creationId xmlns:p14="http://schemas.microsoft.com/office/powerpoint/2010/main" val="1512811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81" y="1524000"/>
            <a:ext cx="7315835" cy="4572396"/>
          </a:xfrm>
          <a:prstGeom prst="rect">
            <a:avLst/>
          </a:prstGeom>
          <a:effectLst>
            <a:glow rad="228600">
              <a:schemeClr val="accent6">
                <a:satMod val="175000"/>
                <a:alpha val="40000"/>
              </a:schemeClr>
            </a:glow>
          </a:effectLst>
        </p:spPr>
      </p:pic>
      <p:sp>
        <p:nvSpPr>
          <p:cNvPr id="9" name="Oval 8"/>
          <p:cNvSpPr/>
          <p:nvPr/>
        </p:nvSpPr>
        <p:spPr>
          <a:xfrm>
            <a:off x="2609461" y="4343400"/>
            <a:ext cx="533401" cy="38100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39207" y="5638800"/>
            <a:ext cx="762000" cy="38100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Wildcat: Attacking</a:t>
            </a:r>
          </a:p>
        </p:txBody>
      </p:sp>
    </p:spTree>
    <p:extLst>
      <p:ext uri="{BB962C8B-B14F-4D97-AF65-F5344CB8AC3E}">
        <p14:creationId xmlns:p14="http://schemas.microsoft.com/office/powerpoint/2010/main" val="123097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a:t>
            </a:r>
          </a:p>
        </p:txBody>
      </p:sp>
      <p:sp>
        <p:nvSpPr>
          <p:cNvPr id="2" name="Subtitle 1"/>
          <p:cNvSpPr>
            <a:spLocks noGrp="1"/>
          </p:cNvSpPr>
          <p:nvPr>
            <p:ph type="subTitle" idx="1"/>
          </p:nvPr>
        </p:nvSpPr>
        <p:spPr/>
        <p:txBody>
          <a:bodyPr/>
          <a:lstStyle/>
          <a:p>
            <a:r>
              <a:rPr lang="en-US" u="sng" dirty="0" smtClean="0"/>
              <a:t>first initial</a:t>
            </a:r>
            <a:r>
              <a:rPr lang="en-US" dirty="0" smtClean="0"/>
              <a:t>  </a:t>
            </a:r>
            <a:r>
              <a:rPr lang="en-US" u="sng" dirty="0" smtClean="0"/>
              <a:t>last name</a:t>
            </a:r>
            <a:r>
              <a:rPr lang="en-US" dirty="0" smtClean="0"/>
              <a:t> @ cylance.com</a:t>
            </a:r>
            <a:endParaRPr lang="en-US" u="sng" dirty="0"/>
          </a:p>
        </p:txBody>
      </p:sp>
    </p:spTree>
    <p:extLst>
      <p:ext uri="{BB962C8B-B14F-4D97-AF65-F5344CB8AC3E}">
        <p14:creationId xmlns:p14="http://schemas.microsoft.com/office/powerpoint/2010/main" val="247925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p:cNvSpPr>
            <a:spLocks noGrp="1"/>
          </p:cNvSpPr>
          <p:nvPr>
            <p:ph type="title"/>
          </p:nvPr>
        </p:nvSpPr>
        <p:spPr>
          <a:xfrm>
            <a:off x="457200" y="274638"/>
            <a:ext cx="8229600" cy="1143000"/>
          </a:xfrm>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135" y="1523835"/>
            <a:ext cx="6096529" cy="3810330"/>
          </a:xfrm>
          <a:prstGeom prst="rect">
            <a:avLst/>
          </a:prstGeom>
          <a:effectLst>
            <a:glow rad="228600">
              <a:schemeClr val="accent6">
                <a:satMod val="175000"/>
                <a:alpha val="40000"/>
              </a:schemeClr>
            </a:glow>
          </a:effectLst>
        </p:spPr>
      </p:pic>
      <p:sp>
        <p:nvSpPr>
          <p:cNvPr id="7"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6600" dirty="0">
                <a:ln>
                  <a:solidFill>
                    <a:schemeClr val="tx1"/>
                  </a:solidFill>
                </a:ln>
                <a:effectLst/>
                <a:latin typeface="Impact" panose="020B0806030902050204" pitchFamily="34" charset="0"/>
              </a:rPr>
              <a:t>WILDCAT</a:t>
            </a:r>
          </a:p>
        </p:txBody>
      </p:sp>
      <p:sp>
        <p:nvSpPr>
          <p:cNvPr id="9" name="Title 1"/>
          <p:cNvSpPr txBox="1">
            <a:spLocks/>
          </p:cNvSpPr>
          <p:nvPr/>
        </p:nvSpPr>
        <p:spPr>
          <a:xfrm>
            <a:off x="3130770" y="5257800"/>
            <a:ext cx="1060851"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6600" dirty="0">
                <a:ln>
                  <a:solidFill>
                    <a:schemeClr val="tx1"/>
                  </a:solidFill>
                </a:ln>
                <a:effectLst/>
                <a:latin typeface="Impact" panose="020B0806030902050204" pitchFamily="34" charset="0"/>
              </a:rPr>
              <a:t>IS</a:t>
            </a:r>
          </a:p>
        </p:txBody>
      </p:sp>
      <p:sp>
        <p:nvSpPr>
          <p:cNvPr id="11" name="Title 1"/>
          <p:cNvSpPr txBox="1">
            <a:spLocks/>
          </p:cNvSpPr>
          <p:nvPr/>
        </p:nvSpPr>
        <p:spPr>
          <a:xfrm>
            <a:off x="3953069" y="5257800"/>
            <a:ext cx="209221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6600" dirty="0">
                <a:ln>
                  <a:solidFill>
                    <a:schemeClr val="tx1"/>
                  </a:solidFill>
                </a:ln>
                <a:effectLst/>
                <a:latin typeface="Impact" panose="020B0806030902050204" pitchFamily="34" charset="0"/>
              </a:rPr>
              <a:t>WILD</a:t>
            </a:r>
          </a:p>
        </p:txBody>
      </p:sp>
    </p:spTree>
    <p:extLst>
      <p:ext uri="{BB962C8B-B14F-4D97-AF65-F5344CB8AC3E}">
        <p14:creationId xmlns:p14="http://schemas.microsoft.com/office/powerpoint/2010/main" val="4231355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j"/>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600200"/>
            <a:ext cx="581977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782236" y="1674594"/>
            <a:ext cx="2499252" cy="1115438"/>
          </a:xfrm>
          <a:prstGeom prst="rect">
            <a:avLst/>
          </a:prstGeom>
        </p:spPr>
      </p:pic>
      <p:sp>
        <p:nvSpPr>
          <p:cNvPr id="4" name="TextBox 3"/>
          <p:cNvSpPr txBox="1"/>
          <p:nvPr/>
        </p:nvSpPr>
        <p:spPr>
          <a:xfrm>
            <a:off x="152400" y="6285500"/>
            <a:ext cx="8839200" cy="461665"/>
          </a:xfrm>
          <a:prstGeom prst="rect">
            <a:avLst/>
          </a:prstGeom>
          <a:noFill/>
        </p:spPr>
        <p:txBody>
          <a:bodyPr wrap="square" rtlCol="0">
            <a:spAutoFit/>
          </a:bodyPr>
          <a:lstStyle/>
          <a:p>
            <a:r>
              <a:rPr lang="en-US" sz="800" dirty="0" smtClean="0">
                <a:solidFill>
                  <a:schemeClr val="bg1">
                    <a:lumMod val="50000"/>
                  </a:schemeClr>
                </a:solidFill>
                <a:effectLst>
                  <a:outerShdw blurRad="38100" dist="38100" dir="2700000" algn="tl">
                    <a:srgbClr val="000000">
                      <a:alpha val="43137"/>
                    </a:srgbClr>
                  </a:outerShdw>
                </a:effectLst>
              </a:rPr>
              <a:t>Image sources:</a:t>
            </a:r>
          </a:p>
          <a:p>
            <a:r>
              <a:rPr lang="en-US" sz="800" dirty="0">
                <a:solidFill>
                  <a:schemeClr val="bg1">
                    <a:lumMod val="50000"/>
                  </a:schemeClr>
                </a:solidFill>
                <a:effectLst>
                  <a:outerShdw blurRad="38100" dist="38100" dir="2700000" algn="tl">
                    <a:srgbClr val="000000">
                      <a:alpha val="43137"/>
                    </a:srgbClr>
                  </a:outerShdw>
                </a:effectLst>
              </a:rPr>
              <a:t>http://barnhard.nl/2014/08/03/before_internet_the_bulletin_board/</a:t>
            </a:r>
          </a:p>
          <a:p>
            <a:r>
              <a:rPr lang="en-US" sz="800" dirty="0">
                <a:solidFill>
                  <a:schemeClr val="bg1">
                    <a:lumMod val="50000"/>
                  </a:schemeClr>
                </a:solidFill>
                <a:effectLst>
                  <a:outerShdw blurRad="38100" dist="38100" dir="2700000" algn="tl">
                    <a:srgbClr val="000000">
                      <a:alpha val="43137"/>
                    </a:srgbClr>
                  </a:outerShdw>
                </a:effectLst>
              </a:rPr>
              <a:t>http://www.tigerdroppings.com/rant/gaming/screenshots-from-some-of-your-earliest-gaming-experiences/42888787/page-3</a:t>
            </a:r>
            <a:r>
              <a:rPr lang="en-US" sz="800" dirty="0" smtClean="0">
                <a:solidFill>
                  <a:schemeClr val="bg1">
                    <a:lumMod val="50000"/>
                  </a:schemeClr>
                </a:solidFill>
                <a:effectLst>
                  <a:outerShdw blurRad="38100" dist="38100" dir="2700000" algn="tl">
                    <a:srgbClr val="000000">
                      <a:alpha val="43137"/>
                    </a:srgbClr>
                  </a:outerShdw>
                </a:effectLst>
              </a:rPr>
              <a:t>/</a:t>
            </a:r>
            <a:endParaRPr lang="en-US" sz="800"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42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Everyone Loves an Underdog…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335430"/>
              </p:ext>
            </p:extLst>
          </p:nvPr>
        </p:nvGraphicFramePr>
        <p:xfrm>
          <a:off x="1447800" y="1600200"/>
          <a:ext cx="47244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822700" y="6126163"/>
            <a:ext cx="4470391" cy="369332"/>
          </a:xfrm>
          <a:prstGeom prst="rect">
            <a:avLst/>
          </a:prstGeom>
          <a:noFill/>
        </p:spPr>
        <p:txBody>
          <a:bodyPr wrap="none" rtlCol="0">
            <a:spAutoFit/>
          </a:bodyPr>
          <a:lstStyle/>
          <a:p>
            <a:r>
              <a:rPr lang="en-US" dirty="0">
                <a:solidFill>
                  <a:schemeClr val="bg1"/>
                </a:solidFill>
              </a:rPr>
              <a:t>The logarithmic scale is very misleading here! </a:t>
            </a:r>
          </a:p>
        </p:txBody>
      </p:sp>
    </p:spTree>
    <p:extLst>
      <p:ext uri="{BB962C8B-B14F-4D97-AF65-F5344CB8AC3E}">
        <p14:creationId xmlns:p14="http://schemas.microsoft.com/office/powerpoint/2010/main" val="3727497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372578" y="2295106"/>
            <a:ext cx="942622" cy="966611"/>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93556" y="2300750"/>
            <a:ext cx="945444" cy="960967"/>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08889" y="2306395"/>
            <a:ext cx="953911" cy="955322"/>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35511" y="2314861"/>
            <a:ext cx="951089" cy="946856"/>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1305" y="1273572"/>
            <a:ext cx="2119835"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88" y="1219200"/>
            <a:ext cx="3657917" cy="2286198"/>
          </a:xfrm>
          <a:prstGeom prst="rect">
            <a:avLst/>
          </a:prstGeom>
          <a:effectLst>
            <a:glow rad="228600">
              <a:schemeClr val="accent6">
                <a:satMod val="175000"/>
                <a:alpha val="40000"/>
              </a:schemeClr>
            </a:glow>
          </a:effec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8883" y="3261717"/>
            <a:ext cx="3657917" cy="2743438"/>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360266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343400" y="381000"/>
            <a:ext cx="76200" cy="6363792"/>
          </a:xfrm>
          <a:prstGeom prst="line">
            <a:avLst/>
          </a:prstGeom>
          <a:ln w="63500" cap="rnd">
            <a:solidFill>
              <a:srgbClr val="0070C0">
                <a:alpha val="50000"/>
              </a:srgbClr>
            </a:solidFill>
          </a:ln>
        </p:spPr>
        <p:style>
          <a:lnRef idx="1">
            <a:schemeClr val="accent5"/>
          </a:lnRef>
          <a:fillRef idx="0">
            <a:schemeClr val="accent5"/>
          </a:fillRef>
          <a:effectRef idx="0">
            <a:schemeClr val="accent5"/>
          </a:effectRef>
          <a:fontRef idx="minor">
            <a:schemeClr val="tx1"/>
          </a:fontRef>
        </p:style>
      </p:cxnSp>
      <p:sp>
        <p:nvSpPr>
          <p:cNvPr id="32" name="Title 3"/>
          <p:cNvSpPr txBox="1">
            <a:spLocks/>
          </p:cNvSpPr>
          <p:nvPr/>
        </p:nvSpPr>
        <p:spPr>
          <a:xfrm>
            <a:off x="380999" y="506148"/>
            <a:ext cx="8279737"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2400" dirty="0"/>
              <a:t>Back then…			      Today…</a:t>
            </a:r>
          </a:p>
        </p:txBody>
      </p:sp>
      <p:sp>
        <p:nvSpPr>
          <p:cNvPr id="33" name="Title 3"/>
          <p:cNvSpPr txBox="1">
            <a:spLocks/>
          </p:cNvSpPr>
          <p:nvPr/>
        </p:nvSpPr>
        <p:spPr>
          <a:xfrm>
            <a:off x="609600" y="9398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a:t>Booting to DOS from A:		          VMware, NTVDM, </a:t>
            </a:r>
            <a:r>
              <a:rPr lang="en-US" sz="1600" dirty="0" err="1"/>
              <a:t>DOSBox</a:t>
            </a:r>
            <a:endParaRPr lang="en-US" sz="1600" dirty="0"/>
          </a:p>
        </p:txBody>
      </p:sp>
      <p:sp>
        <p:nvSpPr>
          <p:cNvPr id="34" name="Title 3"/>
          <p:cNvSpPr txBox="1">
            <a:spLocks/>
          </p:cNvSpPr>
          <p:nvPr/>
        </p:nvSpPr>
        <p:spPr>
          <a:xfrm>
            <a:off x="609600" y="11684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a:t>DOS DEBUG.EXE			          </a:t>
            </a:r>
            <a:r>
              <a:rPr lang="en-US" sz="1600" dirty="0" err="1"/>
              <a:t>windbg</a:t>
            </a:r>
            <a:r>
              <a:rPr lang="en-US" sz="1600" dirty="0"/>
              <a:t>, </a:t>
            </a:r>
            <a:r>
              <a:rPr lang="en-US" sz="1600" dirty="0" err="1"/>
              <a:t>DOSBox</a:t>
            </a:r>
            <a:r>
              <a:rPr lang="en-US" sz="1600" dirty="0"/>
              <a:t> debugger</a:t>
            </a:r>
          </a:p>
        </p:txBody>
      </p:sp>
      <p:sp>
        <p:nvSpPr>
          <p:cNvPr id="35" name="Title 3"/>
          <p:cNvSpPr txBox="1">
            <a:spLocks/>
          </p:cNvSpPr>
          <p:nvPr/>
        </p:nvSpPr>
        <p:spPr>
          <a:xfrm>
            <a:off x="609600" y="13970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a:t>DOS DEBUG.EXE…			          IDA + </a:t>
            </a:r>
            <a:r>
              <a:rPr lang="en-US" sz="1600" dirty="0" err="1"/>
              <a:t>decompiler</a:t>
            </a:r>
            <a:endParaRPr lang="en-US" sz="1600" dirty="0"/>
          </a:p>
        </p:txBody>
      </p:sp>
      <p:sp>
        <p:nvSpPr>
          <p:cNvPr id="36" name="Title 3"/>
          <p:cNvSpPr txBox="1">
            <a:spLocks/>
          </p:cNvSpPr>
          <p:nvPr/>
        </p:nvSpPr>
        <p:spPr>
          <a:xfrm>
            <a:off x="609600" y="16256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a:t>…?				          </a:t>
            </a:r>
            <a:r>
              <a:rPr lang="en-US" sz="1600" dirty="0" err="1"/>
              <a:t>Procmon</a:t>
            </a:r>
            <a:endParaRPr lang="en-US" sz="1600" dirty="0"/>
          </a:p>
        </p:txBody>
      </p:sp>
      <p:sp>
        <p:nvSpPr>
          <p:cNvPr id="37" name="Title 3"/>
          <p:cNvSpPr txBox="1">
            <a:spLocks/>
          </p:cNvSpPr>
          <p:nvPr/>
        </p:nvSpPr>
        <p:spPr>
          <a:xfrm>
            <a:off x="609600" y="18542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err="1"/>
              <a:t>Wardialing</a:t>
            </a:r>
            <a:r>
              <a:rPr lang="en-US" sz="1600" dirty="0"/>
              <a:t>, guessing passwords		          Million-dollar 0-days</a:t>
            </a:r>
          </a:p>
        </p:txBody>
      </p:sp>
      <p:sp>
        <p:nvSpPr>
          <p:cNvPr id="38" name="Title 3"/>
          <p:cNvSpPr txBox="1">
            <a:spLocks/>
          </p:cNvSpPr>
          <p:nvPr/>
        </p:nvSpPr>
        <p:spPr>
          <a:xfrm>
            <a:off x="609600" y="2082817"/>
            <a:ext cx="7630708" cy="431783"/>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sz="1600" dirty="0"/>
              <a:t>Stoned boot virus			          AES-256 RSA-4096 ransomware</a:t>
            </a:r>
          </a:p>
        </p:txBody>
      </p:sp>
    </p:spTree>
    <p:extLst>
      <p:ext uri="{BB962C8B-B14F-4D97-AF65-F5344CB8AC3E}">
        <p14:creationId xmlns:p14="http://schemas.microsoft.com/office/powerpoint/2010/main" val="3575247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err="1"/>
              <a:t>Postmodem</a:t>
            </a:r>
            <a:r>
              <a:rPr lang="en-US" dirty="0"/>
              <a:t> Era</a:t>
            </a:r>
          </a:p>
        </p:txBody>
      </p:sp>
      <p:sp>
        <p:nvSpPr>
          <p:cNvPr id="5" name="Text Placeholder 4"/>
          <p:cNvSpPr>
            <a:spLocks noGrp="1"/>
          </p:cNvSpPr>
          <p:nvPr>
            <p:ph type="body" idx="1"/>
          </p:nvPr>
        </p:nvSpPr>
        <p:spPr/>
        <p:txBody>
          <a:bodyPr/>
          <a:lstStyle/>
          <a:p>
            <a:r>
              <a:rPr lang="en-US" dirty="0"/>
              <a:t>Meanwhile, in…</a:t>
            </a:r>
          </a:p>
        </p:txBody>
      </p:sp>
      <p:sp>
        <p:nvSpPr>
          <p:cNvPr id="6" name="Rectangle 5"/>
          <p:cNvSpPr/>
          <p:nvPr/>
        </p:nvSpPr>
        <p:spPr>
          <a:xfrm>
            <a:off x="2057400" y="5574268"/>
            <a:ext cx="5029200" cy="369332"/>
          </a:xfrm>
          <a:prstGeom prst="rect">
            <a:avLst/>
          </a:prstGeom>
        </p:spPr>
        <p:txBody>
          <a:bodyPr wrap="square" anchor="ctr">
            <a:spAutoFit/>
          </a:bodyPr>
          <a:lstStyle/>
          <a:p>
            <a:pPr algn="ctr"/>
            <a:r>
              <a:rPr lang="en-US" dirty="0">
                <a:solidFill>
                  <a:schemeClr val="bg1"/>
                </a:solidFill>
                <a:latin typeface="Calibri" panose="020F0502020204030204" pitchFamily="34" charset="0"/>
              </a:rPr>
              <a:t>A great leap forward often requires two steps back.</a:t>
            </a:r>
            <a:endParaRPr lang="en-US" dirty="0">
              <a:solidFill>
                <a:schemeClr val="bg1"/>
              </a:solidFill>
            </a:endParaRPr>
          </a:p>
        </p:txBody>
      </p:sp>
      <p:sp>
        <p:nvSpPr>
          <p:cNvPr id="7" name="TextBox 6"/>
          <p:cNvSpPr txBox="1"/>
          <p:nvPr/>
        </p:nvSpPr>
        <p:spPr>
          <a:xfrm>
            <a:off x="152400" y="6490156"/>
            <a:ext cx="8839200" cy="215444"/>
          </a:xfrm>
          <a:prstGeom prst="rect">
            <a:avLst/>
          </a:prstGeom>
          <a:noFill/>
        </p:spPr>
        <p:txBody>
          <a:bodyPr wrap="square" rtlCol="0">
            <a:spAutoFit/>
          </a:bodyPr>
          <a:lstStyle/>
          <a:p>
            <a:r>
              <a:rPr lang="en-US" sz="800" dirty="0" smtClean="0">
                <a:solidFill>
                  <a:schemeClr val="bg1">
                    <a:lumMod val="50000"/>
                  </a:schemeClr>
                </a:solidFill>
                <a:effectLst>
                  <a:outerShdw blurRad="38100" dist="38100" dir="2700000" algn="tl">
                    <a:srgbClr val="000000">
                      <a:alpha val="43137"/>
                    </a:srgbClr>
                  </a:outerShdw>
                </a:effectLst>
              </a:rPr>
              <a:t>Image based </a:t>
            </a:r>
            <a:r>
              <a:rPr lang="en-US" sz="800" dirty="0">
                <a:solidFill>
                  <a:schemeClr val="bg1">
                    <a:lumMod val="50000"/>
                  </a:schemeClr>
                </a:solidFill>
                <a:effectLst>
                  <a:outerShdw blurRad="38100" dist="38100" dir="2700000" algn="tl">
                    <a:srgbClr val="000000">
                      <a:alpha val="43137"/>
                    </a:srgbClr>
                  </a:outerShdw>
                </a:effectLst>
              </a:rPr>
              <a:t>on http://www.hdwallpapers.in/rami_malek_mr_robot-wallpapers.html</a:t>
            </a:r>
            <a:endParaRPr lang="en-US" sz="800" dirty="0" smtClean="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4241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RIPterm</a:t>
            </a:r>
            <a:r>
              <a:rPr lang="en-US" dirty="0"/>
              <a:t>: Attack Surface</a:t>
            </a:r>
          </a:p>
        </p:txBody>
      </p:sp>
      <p:sp>
        <p:nvSpPr>
          <p:cNvPr id="5" name="Content Placeholder 4"/>
          <p:cNvSpPr>
            <a:spLocks noGrp="1"/>
          </p:cNvSpPr>
          <p:nvPr>
            <p:ph idx="1"/>
          </p:nvPr>
        </p:nvSpPr>
        <p:spPr/>
        <p:txBody>
          <a:bodyPr/>
          <a:lstStyle/>
          <a:p>
            <a:r>
              <a:rPr lang="en-US" dirty="0"/>
              <a:t>Protocols</a:t>
            </a:r>
          </a:p>
          <a:p>
            <a:pPr lvl="1"/>
            <a:r>
              <a:rPr lang="en-US" dirty="0"/>
              <a:t>Modem</a:t>
            </a:r>
            <a:endParaRPr lang="en-US" dirty="0">
              <a:solidFill>
                <a:schemeClr val="tx1">
                  <a:lumMod val="65000"/>
                  <a:lumOff val="35000"/>
                </a:schemeClr>
              </a:solidFill>
            </a:endParaRPr>
          </a:p>
          <a:p>
            <a:pPr lvl="1"/>
            <a:r>
              <a:rPr lang="en-US" dirty="0"/>
              <a:t>TELNET</a:t>
            </a:r>
          </a:p>
          <a:p>
            <a:pPr lvl="1"/>
            <a:r>
              <a:rPr lang="en-US" dirty="0"/>
              <a:t>ANSI</a:t>
            </a:r>
            <a:endParaRPr lang="en-US" dirty="0">
              <a:solidFill>
                <a:schemeClr val="bg1">
                  <a:lumMod val="65000"/>
                </a:schemeClr>
              </a:solidFill>
            </a:endParaRPr>
          </a:p>
          <a:p>
            <a:pPr lvl="1"/>
            <a:r>
              <a:rPr lang="en-US" dirty="0"/>
              <a:t>File transfer</a:t>
            </a:r>
          </a:p>
          <a:p>
            <a:pPr lvl="1"/>
            <a:r>
              <a:rPr lang="en-US" dirty="0" err="1"/>
              <a:t>RIPscrip</a:t>
            </a:r>
            <a:endParaRPr lang="en-US" dirty="0">
              <a:solidFill>
                <a:schemeClr val="bg1">
                  <a:lumMod val="65000"/>
                </a:schemeClr>
              </a:solidFill>
            </a:endParaRPr>
          </a:p>
          <a:p>
            <a:pPr lvl="2"/>
            <a:r>
              <a:rPr lang="en-US" dirty="0"/>
              <a:t>Not a programming script</a:t>
            </a:r>
          </a:p>
          <a:p>
            <a:endParaRPr lang="en-US" dirty="0"/>
          </a:p>
        </p:txBody>
      </p:sp>
      <p:sp>
        <p:nvSpPr>
          <p:cNvPr id="2" name="TextBox 1"/>
          <p:cNvSpPr txBox="1"/>
          <p:nvPr/>
        </p:nvSpPr>
        <p:spPr>
          <a:xfrm>
            <a:off x="3200400" y="2162442"/>
            <a:ext cx="2292551" cy="523220"/>
          </a:xfrm>
          <a:prstGeom prst="rect">
            <a:avLst/>
          </a:prstGeom>
          <a:noFill/>
        </p:spPr>
        <p:txBody>
          <a:bodyPr wrap="none" rtlCol="0">
            <a:spAutoFit/>
          </a:bodyPr>
          <a:lstStyle/>
          <a:p>
            <a:r>
              <a:rPr lang="en-US" sz="2800" dirty="0">
                <a:solidFill>
                  <a:schemeClr val="bg1">
                    <a:lumMod val="65000"/>
                  </a:schemeClr>
                </a:solidFill>
                <a:effectLst>
                  <a:outerShdw blurRad="38100" dist="38100" dir="2700000" algn="tl">
                    <a:srgbClr val="000000">
                      <a:alpha val="43137"/>
                    </a:srgbClr>
                  </a:outerShdw>
                </a:effectLst>
              </a:rPr>
              <a:t>ATDT 5551212</a:t>
            </a:r>
          </a:p>
        </p:txBody>
      </p:sp>
      <p:sp>
        <p:nvSpPr>
          <p:cNvPr id="6" name="TextBox 5"/>
          <p:cNvSpPr txBox="1"/>
          <p:nvPr/>
        </p:nvSpPr>
        <p:spPr>
          <a:xfrm>
            <a:off x="5938359" y="2161593"/>
            <a:ext cx="1986441" cy="523220"/>
          </a:xfrm>
          <a:prstGeom prst="rect">
            <a:avLst/>
          </a:prstGeom>
          <a:noFill/>
        </p:spPr>
        <p:txBody>
          <a:bodyPr wrap="none" rtlCol="0">
            <a:spAutoFit/>
          </a:bodyPr>
          <a:lstStyle/>
          <a:p>
            <a:r>
              <a:rPr lang="en-US" sz="2800" dirty="0">
                <a:solidFill>
                  <a:schemeClr val="bg1">
                    <a:lumMod val="65000"/>
                  </a:schemeClr>
                </a:solidFill>
                <a:effectLst>
                  <a:outerShdw blurRad="38100" dist="38100" dir="2700000" algn="tl">
                    <a:srgbClr val="000000">
                      <a:alpha val="43137"/>
                    </a:srgbClr>
                  </a:outerShdw>
                </a:effectLst>
              </a:rPr>
              <a:t>NO CARRIER</a:t>
            </a:r>
          </a:p>
        </p:txBody>
      </p:sp>
      <p:sp>
        <p:nvSpPr>
          <p:cNvPr id="7" name="TextBox 6"/>
          <p:cNvSpPr txBox="1"/>
          <p:nvPr/>
        </p:nvSpPr>
        <p:spPr>
          <a:xfrm>
            <a:off x="3191069" y="3191069"/>
            <a:ext cx="1552028" cy="523220"/>
          </a:xfrm>
          <a:prstGeom prst="rect">
            <a:avLst/>
          </a:prstGeom>
          <a:noFill/>
        </p:spPr>
        <p:txBody>
          <a:bodyPr wrap="none" rtlCol="0">
            <a:spAutoFit/>
          </a:bodyPr>
          <a:lstStyle/>
          <a:p>
            <a:r>
              <a:rPr lang="en-US" sz="2800" dirty="0">
                <a:solidFill>
                  <a:schemeClr val="bg1">
                    <a:lumMod val="65000"/>
                  </a:schemeClr>
                </a:solidFill>
                <a:effectLst>
                  <a:outerShdw blurRad="38100" dist="38100" dir="2700000" algn="tl">
                    <a:srgbClr val="000000">
                      <a:alpha val="43137"/>
                    </a:srgbClr>
                  </a:outerShdw>
                </a:effectLst>
              </a:rPr>
              <a:t>←[0;31m</a:t>
            </a:r>
          </a:p>
        </p:txBody>
      </p:sp>
      <p:sp>
        <p:nvSpPr>
          <p:cNvPr id="8" name="TextBox 7"/>
          <p:cNvSpPr txBox="1"/>
          <p:nvPr/>
        </p:nvSpPr>
        <p:spPr>
          <a:xfrm>
            <a:off x="3200400" y="4201180"/>
            <a:ext cx="2579552" cy="523220"/>
          </a:xfrm>
          <a:prstGeom prst="rect">
            <a:avLst/>
          </a:prstGeom>
          <a:noFill/>
        </p:spPr>
        <p:txBody>
          <a:bodyPr wrap="none" rtlCol="0">
            <a:spAutoFit/>
          </a:bodyPr>
          <a:lstStyle/>
          <a:p>
            <a:r>
              <a:rPr lang="en-US" sz="2800" dirty="0">
                <a:solidFill>
                  <a:schemeClr val="bg1">
                    <a:lumMod val="65000"/>
                  </a:schemeClr>
                </a:solidFill>
                <a:effectLst>
                  <a:outerShdw blurRad="38100" dist="38100" dir="2700000" algn="tl">
                    <a:srgbClr val="000000">
                      <a:alpha val="43137"/>
                    </a:srgbClr>
                  </a:outerShdw>
                </a:effectLst>
              </a:rPr>
              <a:t>!|c4|L00004030</a:t>
            </a:r>
          </a:p>
        </p:txBody>
      </p:sp>
    </p:spTree>
    <p:extLst>
      <p:ext uri="{BB962C8B-B14F-4D97-AF65-F5344CB8AC3E}">
        <p14:creationId xmlns:p14="http://schemas.microsoft.com/office/powerpoint/2010/main" val="2830905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390</Words>
  <Application>Microsoft Office PowerPoint</Application>
  <PresentationFormat>On-screen Show (4:3)</PresentationFormat>
  <Paragraphs>77</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BBS-Era Exploitation for  Fun  &amp;  Anachronism</vt:lpstr>
      <vt:lpstr>The Modem Era</vt:lpstr>
      <vt:lpstr>PowerPoint Presentation</vt:lpstr>
      <vt:lpstr>PowerPoint Presentation</vt:lpstr>
      <vt:lpstr>Everyone Loves an Underdog…</vt:lpstr>
      <vt:lpstr>PowerPoint Presentation</vt:lpstr>
      <vt:lpstr>PowerPoint Presentation</vt:lpstr>
      <vt:lpstr>The Postmodem Era</vt:lpstr>
      <vt:lpstr>RIPterm: Attack Surface</vt:lpstr>
      <vt:lpstr>RIPterm: Reversing</vt:lpstr>
      <vt:lpstr>PowerPoint Presentation</vt:lpstr>
      <vt:lpstr>PowerPoint Presentation</vt:lpstr>
      <vt:lpstr>RIPterm: Attacking</vt:lpstr>
      <vt:lpstr>RIPpy Demo!</vt:lpstr>
      <vt:lpstr>RIPterm: Exploiting</vt:lpstr>
      <vt:lpstr>RIPterm: Debugging</vt:lpstr>
      <vt:lpstr>Wildcat: Attack Surface</vt:lpstr>
      <vt:lpstr>Wildcat: Reversing</vt:lpstr>
      <vt:lpstr>Wildcat: Attacking</vt:lpstr>
      <vt:lpstr>Wildcat: Attacking</vt:lpstr>
      <vt:lpstr>Wildcat: Attacking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2016-06-10T18:22:05Z</dcterms:created>
  <dcterms:modified xsi:type="dcterms:W3CDTF">2016-07-15T17:18:31Z</dcterms:modified>
</cp:coreProperties>
</file>