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eague Spartan Medium"/>
      <p:regular r:id="rId21"/>
      <p:bold r:id="rId22"/>
    </p:embeddedFont>
    <p:embeddedFont>
      <p:font typeface="League Spartan"/>
      <p:regular r:id="rId23"/>
      <p:bold r:id="rId24"/>
    </p:embeddedFont>
    <p:embeddedFont>
      <p:font typeface="Inter"/>
      <p:regular r:id="rId25"/>
      <p:bold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Lato Light"/>
      <p:regular r:id="rId31"/>
      <p:bold r:id="rId32"/>
      <p:italic r:id="rId33"/>
      <p:boldItalic r:id="rId34"/>
    </p:embeddedFont>
    <p:embeddedFont>
      <p:font typeface="Open Sans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eagueSpartanMedium-bold.fntdata"/><Relationship Id="rId21" Type="http://schemas.openxmlformats.org/officeDocument/2006/relationships/font" Target="fonts/LeagueSpartanMedium-regular.fntdata"/><Relationship Id="rId24" Type="http://schemas.openxmlformats.org/officeDocument/2006/relationships/font" Target="fonts/LeagueSpartan-bold.fntdata"/><Relationship Id="rId23" Type="http://schemas.openxmlformats.org/officeDocument/2006/relationships/font" Target="fonts/LeagueSparta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Light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33" Type="http://schemas.openxmlformats.org/officeDocument/2006/relationships/font" Target="fonts/LatoLight-italic.fntdata"/><Relationship Id="rId10" Type="http://schemas.openxmlformats.org/officeDocument/2006/relationships/slide" Target="slides/slide5.xml"/><Relationship Id="rId32" Type="http://schemas.openxmlformats.org/officeDocument/2006/relationships/font" Target="fonts/LatoLight-bold.fntdata"/><Relationship Id="rId13" Type="http://schemas.openxmlformats.org/officeDocument/2006/relationships/slide" Target="slides/slide8.xml"/><Relationship Id="rId35" Type="http://schemas.openxmlformats.org/officeDocument/2006/relationships/font" Target="fonts/OpenSansMedium-regular.fntdata"/><Relationship Id="rId12" Type="http://schemas.openxmlformats.org/officeDocument/2006/relationships/slide" Target="slides/slide7.xml"/><Relationship Id="rId34" Type="http://schemas.openxmlformats.org/officeDocument/2006/relationships/font" Target="fonts/LatoLight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Medium-italic.fntdata"/><Relationship Id="rId14" Type="http://schemas.openxmlformats.org/officeDocument/2006/relationships/slide" Target="slides/slide9.xml"/><Relationship Id="rId36" Type="http://schemas.openxmlformats.org/officeDocument/2006/relationships/font" Target="fonts/OpenSansMedium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SLIDES_API911799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SLIDES_API911799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24cff831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24cff831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24cff831d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24cff831d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24cff831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624cff831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624cff831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624cff831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624cff831d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624cff831d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624cff831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624cff831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SLIDES_API9117992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SLIDES_API9117992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24cff83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24cff83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24cff831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24cff831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SLIDES_API9117992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SLIDES_API9117992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24cff831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24cff831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24cff831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24cff831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24cff831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24cff831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24cff831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24cff831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32175" y="1717350"/>
            <a:ext cx="50568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4" name="Google Shape;74;p11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6" name="Google Shape;76;p11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7" name="Google Shape;77;p11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8" name="Google Shape;78;p11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9" name="Google Shape;79;p11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80" name="Google Shape;8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1"/>
          <p:cNvSpPr/>
          <p:nvPr>
            <p:ph idx="4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2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4" name="Google Shape;104;p13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1" name="Google Shape;111;p14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14"/>
          <p:cNvSpPr/>
          <p:nvPr/>
        </p:nvSpPr>
        <p:spPr>
          <a:xfrm>
            <a:off x="2902137" y="2119803"/>
            <a:ext cx="1623325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3736306" y="1917864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3" name="Google Shape;123;p14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7" name="Google Shape;12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1" name="Google Shape;131;p15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2" name="Google Shape;132;p15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3" name="Google Shape;133;p15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4" name="Google Shape;134;p15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15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" name="Google Shape;136;p15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7" name="Google Shape;137;p15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1" name="Google Shape;141;p16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2" name="Google Shape;142;p16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3" name="Google Shape;143;p1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4" name="Google Shape;144;p1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45" name="Google Shape;145;p16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46" name="Google Shape;146;p16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3102288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55" name="Google Shape;155;p16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56" name="Google Shape;156;p16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2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42575" y="2454150"/>
            <a:ext cx="2701425" cy="2689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642700" y="1717350"/>
            <a:ext cx="68565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1300"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1300"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1300"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1300"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1300"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1300"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1300"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1300"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9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4" name="Google Shape;54;p9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9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7" name="Google Shape;57;p9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58" name="Google Shape;58;p9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/>
          <p:nvPr>
            <p:ph idx="3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1" name="Google Shape;61;p9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10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5" name="Google Shape;65;p10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8" name="Google Shape;68;p10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/>
          <p:nvPr>
            <p:ph idx="3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Inter"/>
              <a:buChar char="●"/>
              <a:defRPr sz="13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nelgiriyewithana/billionaires-statistics-dataset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632175" y="920625"/>
            <a:ext cx="7679700" cy="17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Global Billionaire Wealth: Trends and Insights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632175" y="2738125"/>
            <a:ext cx="50568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Calvin Prakash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00925502021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BCA 5th Sem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JIMS Greater Noida</a:t>
            </a:r>
            <a:endParaRPr/>
          </a:p>
        </p:txBody>
      </p: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875" y="1991175"/>
            <a:ext cx="2186775" cy="21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1149225" y="270500"/>
            <a:ext cx="7441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Gender Distribution of </a:t>
            </a:r>
            <a:r>
              <a:rPr lang="en-GB"/>
              <a:t>Billionaires</a:t>
            </a:r>
            <a:endParaRPr/>
          </a:p>
        </p:txBody>
      </p:sp>
      <p:sp>
        <p:nvSpPr>
          <p:cNvPr id="240" name="Google Shape;2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1" name="Google Shape;241;p26"/>
          <p:cNvPicPr preferRelativeResize="0"/>
          <p:nvPr/>
        </p:nvPicPr>
        <p:blipFill rotWithShape="1">
          <a:blip r:embed="rId3">
            <a:alphaModFix/>
          </a:blip>
          <a:srcRect b="6293" l="0" r="0" t="13942"/>
          <a:stretch/>
        </p:blipFill>
        <p:spPr>
          <a:xfrm>
            <a:off x="152400" y="1524000"/>
            <a:ext cx="8839200" cy="21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6"/>
          <p:cNvSpPr txBox="1"/>
          <p:nvPr>
            <p:ph idx="4294967295" type="subTitle"/>
          </p:nvPr>
        </p:nvSpPr>
        <p:spPr>
          <a:xfrm>
            <a:off x="3711900" y="3967025"/>
            <a:ext cx="17202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Figure 3 : Pie Chart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1149225" y="270500"/>
            <a:ext cx="7441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 Distribution of </a:t>
            </a:r>
            <a:r>
              <a:rPr lang="en-GB"/>
              <a:t>Billionaires</a:t>
            </a:r>
            <a:r>
              <a:rPr lang="en-GB"/>
              <a:t> by Gender</a:t>
            </a:r>
            <a:endParaRPr/>
          </a:p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9" name="Google Shape;249;p27"/>
          <p:cNvPicPr preferRelativeResize="0"/>
          <p:nvPr/>
        </p:nvPicPr>
        <p:blipFill rotWithShape="1">
          <a:blip r:embed="rId3">
            <a:alphaModFix/>
          </a:blip>
          <a:srcRect b="0" l="0" r="0" t="14617"/>
          <a:stretch/>
        </p:blipFill>
        <p:spPr>
          <a:xfrm>
            <a:off x="152400" y="1542149"/>
            <a:ext cx="8839200" cy="22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 txBox="1"/>
          <p:nvPr>
            <p:ph idx="4294967295" type="subTitle"/>
          </p:nvPr>
        </p:nvSpPr>
        <p:spPr>
          <a:xfrm>
            <a:off x="3752700" y="4021450"/>
            <a:ext cx="16386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Figure 4 : Box Plot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1149225" y="270500"/>
            <a:ext cx="7441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Billionaires</a:t>
            </a:r>
            <a:r>
              <a:rPr lang="en-GB"/>
              <a:t> Distribution on World Map</a:t>
            </a:r>
            <a:endParaRPr/>
          </a:p>
        </p:txBody>
      </p:sp>
      <p:sp>
        <p:nvSpPr>
          <p:cNvPr id="256" name="Google Shape;25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7" name="Google Shape;257;p28"/>
          <p:cNvPicPr preferRelativeResize="0"/>
          <p:nvPr/>
        </p:nvPicPr>
        <p:blipFill rotWithShape="1">
          <a:blip r:embed="rId3">
            <a:alphaModFix/>
          </a:blip>
          <a:srcRect b="8325" l="0" r="0" t="13938"/>
          <a:stretch/>
        </p:blipFill>
        <p:spPr>
          <a:xfrm>
            <a:off x="152400" y="1524000"/>
            <a:ext cx="8839200" cy="20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>
            <p:ph idx="4294967295" type="subTitle"/>
          </p:nvPr>
        </p:nvSpPr>
        <p:spPr>
          <a:xfrm>
            <a:off x="3705975" y="3976100"/>
            <a:ext cx="23280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Figure 5 : Geo Scatter Plot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1149225" y="270500"/>
            <a:ext cx="7441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 between Age, Final Worth and Tax Rate</a:t>
            </a:r>
            <a:endParaRPr/>
          </a:p>
        </p:txBody>
      </p:sp>
      <p:sp>
        <p:nvSpPr>
          <p:cNvPr id="264" name="Google Shape;26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5" name="Google Shape;265;p29"/>
          <p:cNvPicPr preferRelativeResize="0"/>
          <p:nvPr/>
        </p:nvPicPr>
        <p:blipFill rotWithShape="1">
          <a:blip r:embed="rId3">
            <a:alphaModFix/>
          </a:blip>
          <a:srcRect b="0" l="0" r="0" t="6846"/>
          <a:stretch/>
        </p:blipFill>
        <p:spPr>
          <a:xfrm>
            <a:off x="152400" y="1333499"/>
            <a:ext cx="8839200" cy="25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 txBox="1"/>
          <p:nvPr>
            <p:ph idx="4294967295" type="subTitle"/>
          </p:nvPr>
        </p:nvSpPr>
        <p:spPr>
          <a:xfrm>
            <a:off x="3603000" y="3976100"/>
            <a:ext cx="19380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Figure 6 : Scatter Plot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1149225" y="270500"/>
            <a:ext cx="7441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Wealth Distribution by Industry</a:t>
            </a:r>
            <a:endParaRPr/>
          </a:p>
        </p:txBody>
      </p:sp>
      <p:sp>
        <p:nvSpPr>
          <p:cNvPr id="272" name="Google Shape;27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 rotWithShape="1">
          <a:blip r:embed="rId3">
            <a:alphaModFix/>
          </a:blip>
          <a:srcRect b="0" l="0" r="0" t="6846"/>
          <a:stretch/>
        </p:blipFill>
        <p:spPr>
          <a:xfrm>
            <a:off x="152400" y="1333499"/>
            <a:ext cx="8839200" cy="25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 txBox="1"/>
          <p:nvPr>
            <p:ph idx="4294967295" type="subTitle"/>
          </p:nvPr>
        </p:nvSpPr>
        <p:spPr>
          <a:xfrm>
            <a:off x="3666450" y="3976100"/>
            <a:ext cx="18111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Figure 7 : Treemap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and Solutions in Analysis</a:t>
            </a:r>
            <a:endParaRPr/>
          </a:p>
        </p:txBody>
      </p:sp>
      <p:sp>
        <p:nvSpPr>
          <p:cNvPr id="280" name="Google Shape;280;p31"/>
          <p:cNvSpPr txBox="1"/>
          <p:nvPr>
            <p:ph idx="1" type="subTitle"/>
          </p:nvPr>
        </p:nvSpPr>
        <p:spPr>
          <a:xfrm>
            <a:off x="4678425" y="172637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Faced challenges with the complex nature of the data, including diverse sources and large volumes.  Addressed through meticulous data cleaning and employing robust data processing techniques.</a:t>
            </a:r>
            <a:endParaRPr/>
          </a:p>
        </p:txBody>
      </p:sp>
      <p:sp>
        <p:nvSpPr>
          <p:cNvPr id="281" name="Google Shape;281;p31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Selecting the most effective types of visualizations to represent complex data insights was challenging. Overcome by experimenting with various Plotly charts.</a:t>
            </a:r>
            <a:endParaRPr/>
          </a:p>
        </p:txBody>
      </p:sp>
      <p:pic>
        <p:nvPicPr>
          <p:cNvPr id="282" name="Google Shape;282;p3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7767" r="27762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283" name="Google Shape;28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4" name="Google Shape;284;p31"/>
          <p:cNvSpPr txBox="1"/>
          <p:nvPr>
            <p:ph idx="2" type="subTitle"/>
          </p:nvPr>
        </p:nvSpPr>
        <p:spPr>
          <a:xfrm>
            <a:off x="4678425" y="372627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</a:t>
            </a:r>
            <a:r>
              <a:rPr lang="en-GB"/>
              <a:t>nsuring accurate interpretation of the data, given its multidimensional nature.                                       Careful analysis and cross-referencing with existing literature and reports</a:t>
            </a:r>
            <a:endParaRPr/>
          </a:p>
        </p:txBody>
      </p:sp>
      <p:sp>
        <p:nvSpPr>
          <p:cNvPr id="285" name="Google Shape;285;p31"/>
          <p:cNvSpPr txBox="1"/>
          <p:nvPr>
            <p:ph idx="2" type="subTitle"/>
          </p:nvPr>
        </p:nvSpPr>
        <p:spPr>
          <a:xfrm>
            <a:off x="4135200" y="3726275"/>
            <a:ext cx="6237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>
                <a:solidFill>
                  <a:srgbClr val="F6B26B"/>
                </a:solidFill>
                <a:latin typeface="Comic Sans MS"/>
                <a:ea typeface="Comic Sans MS"/>
                <a:cs typeface="Comic Sans MS"/>
                <a:sym typeface="Comic Sans MS"/>
              </a:rPr>
              <a:t>03</a:t>
            </a:r>
            <a:endParaRPr b="1" sz="1600">
              <a:solidFill>
                <a:srgbClr val="F6B26B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idx="1" type="subTitle"/>
          </p:nvPr>
        </p:nvSpPr>
        <p:spPr>
          <a:xfrm>
            <a:off x="642700" y="1723725"/>
            <a:ext cx="4424400" cy="23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This analysis utilizes comprehensive data on global billionaires, sourced from </a:t>
            </a:r>
            <a:r>
              <a:rPr lang="en-GB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 Datasets</a:t>
            </a:r>
            <a:r>
              <a:rPr lang="en-GB" sz="1200"/>
              <a:t> 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Key attributes of the dataset include Net Worth, Industry, Country, Age, and Gender of billionaires.</a:t>
            </a:r>
            <a:endParaRPr/>
          </a:p>
        </p:txBody>
      </p:sp>
      <p:pic>
        <p:nvPicPr>
          <p:cNvPr id="171" name="Google Shape;171;p18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23307" r="23307" t="0"/>
          <a:stretch/>
        </p:blipFill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2" name="Google Shape;172;p18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Overview</a:t>
            </a:r>
            <a:endParaRPr/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idx="1" type="subTitle"/>
          </p:nvPr>
        </p:nvSpPr>
        <p:spPr>
          <a:xfrm>
            <a:off x="642700" y="1723725"/>
            <a:ext cx="4424400" cy="23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Aim to uncover underlying trends and patterns in the wealth accumulation of billionaires worldwide.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Explore how factors such as industry, geography, and demographics influence billionaire wealth.</a:t>
            </a:r>
            <a:endParaRPr/>
          </a:p>
        </p:txBody>
      </p:sp>
      <p:pic>
        <p:nvPicPr>
          <p:cNvPr id="179" name="Google Shape;179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307" r="23307" t="0"/>
          <a:stretch/>
        </p:blipFill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0" name="Google Shape;180;p19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 of Analysis</a:t>
            </a:r>
            <a:endParaRPr/>
          </a:p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idx="1" type="subTitle"/>
          </p:nvPr>
        </p:nvSpPr>
        <p:spPr>
          <a:xfrm>
            <a:off x="642700" y="1723725"/>
            <a:ext cx="4424400" cy="23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This analysis offers insights into the distribution of wealth at the highest echelons, reflecting broader economic and social dynamics.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Understanding these trends is crucial in the context of global wealth distribution and economic policy discussions.</a:t>
            </a:r>
            <a:endParaRPr/>
          </a:p>
        </p:txBody>
      </p:sp>
      <p:pic>
        <p:nvPicPr>
          <p:cNvPr id="187" name="Google Shape;187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307" r="23307" t="0"/>
          <a:stretch/>
        </p:blipFill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8" name="Google Shape;188;p20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Significance</a:t>
            </a:r>
            <a:endParaRPr/>
          </a:p>
        </p:txBody>
      </p:sp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idx="1" type="subTitle"/>
          </p:nvPr>
        </p:nvSpPr>
        <p:spPr>
          <a:xfrm>
            <a:off x="6595075" y="1771775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Used Pandas for cleaning, transforming, and aggregating the dataset. Enabled efficient handling of data, including sorting, filtering, and summarizing billionaire statistics.</a:t>
            </a:r>
            <a:endParaRPr/>
          </a:p>
        </p:txBody>
      </p:sp>
      <p:sp>
        <p:nvSpPr>
          <p:cNvPr id="195" name="Google Shape;195;p21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Processing with Pandas</a:t>
            </a:r>
            <a:endParaRPr/>
          </a:p>
        </p:txBody>
      </p:sp>
      <p:sp>
        <p:nvSpPr>
          <p:cNvPr id="196" name="Google Shape;196;p21"/>
          <p:cNvSpPr txBox="1"/>
          <p:nvPr>
            <p:ph idx="2" type="subTitle"/>
          </p:nvPr>
        </p:nvSpPr>
        <p:spPr>
          <a:xfrm>
            <a:off x="324150" y="10432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Pandas is a powerful Python library for data manipulation and analysis. It offers data structures and operations for manipulating numerical tables and time series.</a:t>
            </a:r>
            <a:endParaRPr/>
          </a:p>
        </p:txBody>
      </p:sp>
      <p:sp>
        <p:nvSpPr>
          <p:cNvPr id="197" name="Google Shape;197;p21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DataFrame for structured data representation and manipulation. Inbuilt functions for statistical analysis to derive insights from the data.</a:t>
            </a:r>
            <a:endParaRPr/>
          </a:p>
        </p:txBody>
      </p:sp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6595075" y="1771775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Utilized Plotly to create dynamic, interactive charts and maps for an engaging data exploration experience.</a:t>
            </a:r>
            <a:endParaRPr/>
          </a:p>
        </p:txBody>
      </p:sp>
      <p:sp>
        <p:nvSpPr>
          <p:cNvPr id="204" name="Google Shape;204;p22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Visualization with Plotly</a:t>
            </a:r>
            <a:endParaRPr/>
          </a:p>
        </p:txBody>
      </p:sp>
      <p:sp>
        <p:nvSpPr>
          <p:cNvPr id="205" name="Google Shape;205;p22"/>
          <p:cNvSpPr txBox="1"/>
          <p:nvPr>
            <p:ph idx="2" type="subTitle"/>
          </p:nvPr>
        </p:nvSpPr>
        <p:spPr>
          <a:xfrm>
            <a:off x="324150" y="10432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Plotly is a versatile graphing library that enables interactive, publication-quality graphs.It supports a wide range of static, animated, and interactive visualizations.</a:t>
            </a:r>
            <a:endParaRPr/>
          </a:p>
        </p:txBody>
      </p:sp>
      <p:sp>
        <p:nvSpPr>
          <p:cNvPr id="206" name="Google Shape;206;p22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Interactive maps to showcase the geographical distribution of billionaires.</a:t>
            </a:r>
            <a:endParaRPr/>
          </a:p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 Overview</a:t>
            </a:r>
            <a:endParaRPr/>
          </a:p>
        </p:txBody>
      </p:sp>
      <p:sp>
        <p:nvSpPr>
          <p:cNvPr id="213" name="Google Shape;213;p23"/>
          <p:cNvSpPr txBox="1"/>
          <p:nvPr>
            <p:ph idx="1" type="subTitle"/>
          </p:nvPr>
        </p:nvSpPr>
        <p:spPr>
          <a:xfrm>
            <a:off x="4678425" y="172637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</a:t>
            </a:r>
            <a:r>
              <a:rPr lang="en-GB"/>
              <a:t>itial</a:t>
            </a:r>
            <a:r>
              <a:rPr lang="en-GB"/>
              <a:t> stage involved preparing the dataset for analysis, including handling missing values and data type conversions. Data was cleaned and normalized to ensure accuracy and consistency.</a:t>
            </a:r>
            <a:endParaRPr/>
          </a:p>
        </p:txBody>
      </p:sp>
      <p:sp>
        <p:nvSpPr>
          <p:cNvPr id="214" name="Google Shape;214;p23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Conducted thorough EDA to understand the dataset's characteristics and uncover initial insights. Analysis included examining distributions, trends, and relationships within the data.</a:t>
            </a:r>
            <a:endParaRPr/>
          </a:p>
        </p:txBody>
      </p:sp>
      <p:pic>
        <p:nvPicPr>
          <p:cNvPr id="215" name="Google Shape;215;p2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7767" r="27762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7" name="Google Shape;217;p23"/>
          <p:cNvSpPr txBox="1"/>
          <p:nvPr>
            <p:ph idx="2" type="subTitle"/>
          </p:nvPr>
        </p:nvSpPr>
        <p:spPr>
          <a:xfrm>
            <a:off x="4678425" y="3661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Applied statistical techniques to delve deeper into the data, uncovering patterns and correlations. Interpreted the results to draw meaningful conclusions about the wealth and demographics of billionaires.</a:t>
            </a:r>
            <a:endParaRPr/>
          </a:p>
        </p:txBody>
      </p:sp>
      <p:sp>
        <p:nvSpPr>
          <p:cNvPr id="218" name="Google Shape;218;p23"/>
          <p:cNvSpPr txBox="1"/>
          <p:nvPr>
            <p:ph idx="2" type="subTitle"/>
          </p:nvPr>
        </p:nvSpPr>
        <p:spPr>
          <a:xfrm>
            <a:off x="4135200" y="3726275"/>
            <a:ext cx="6237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>
                <a:solidFill>
                  <a:srgbClr val="F6B26B"/>
                </a:solidFill>
                <a:latin typeface="Comic Sans MS"/>
                <a:ea typeface="Comic Sans MS"/>
                <a:cs typeface="Comic Sans MS"/>
                <a:sym typeface="Comic Sans MS"/>
              </a:rPr>
              <a:t>03</a:t>
            </a:r>
            <a:endParaRPr b="1" sz="1600">
              <a:solidFill>
                <a:srgbClr val="F6B26B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1149225" y="334000"/>
            <a:ext cx="62259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Billionaires’ Ranks vs. Final Worth by Gender</a:t>
            </a:r>
            <a:endParaRPr/>
          </a:p>
        </p:txBody>
      </p:sp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5" name="Google Shape;225;p24"/>
          <p:cNvPicPr preferRelativeResize="0"/>
          <p:nvPr/>
        </p:nvPicPr>
        <p:blipFill rotWithShape="1">
          <a:blip r:embed="rId3">
            <a:alphaModFix/>
          </a:blip>
          <a:srcRect b="0" l="0" r="0" t="16984"/>
          <a:stretch/>
        </p:blipFill>
        <p:spPr>
          <a:xfrm>
            <a:off x="152400" y="1605649"/>
            <a:ext cx="8839200" cy="22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/>
          <p:nvPr>
            <p:ph idx="4294967295" type="subTitle"/>
          </p:nvPr>
        </p:nvSpPr>
        <p:spPr>
          <a:xfrm>
            <a:off x="3621150" y="3976100"/>
            <a:ext cx="19017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Figure 1 : Scatter Plot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1149225" y="270500"/>
            <a:ext cx="7214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10 Countries with Most Billionaires</a:t>
            </a:r>
            <a:endParaRPr/>
          </a:p>
        </p:txBody>
      </p:sp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3" name="Google Shape;233;p25"/>
          <p:cNvPicPr preferRelativeResize="0"/>
          <p:nvPr/>
        </p:nvPicPr>
        <p:blipFill rotWithShape="1">
          <a:blip r:embed="rId3">
            <a:alphaModFix/>
          </a:blip>
          <a:srcRect b="0" l="0" r="0" t="17661"/>
          <a:stretch/>
        </p:blipFill>
        <p:spPr>
          <a:xfrm>
            <a:off x="152400" y="1623774"/>
            <a:ext cx="8839200" cy="22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5"/>
          <p:cNvSpPr txBox="1"/>
          <p:nvPr>
            <p:ph idx="4294967295" type="subTitle"/>
          </p:nvPr>
        </p:nvSpPr>
        <p:spPr>
          <a:xfrm>
            <a:off x="3657450" y="3976100"/>
            <a:ext cx="18291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Figure 2 : Bar Graph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Monochrome Dark v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