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58" r:id="rId4"/>
    <p:sldId id="259" r:id="rId5"/>
    <p:sldId id="261" r:id="rId6"/>
    <p:sldId id="262" r:id="rId7"/>
    <p:sldId id="263" r:id="rId9"/>
    <p:sldId id="264" r:id="rId10"/>
    <p:sldId id="265" r:id="rId11"/>
    <p:sldId id="260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3F91C-9F07-461A-B517-31785ED57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7FF33-6955-4CA6-B920-42C13BF0E2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电子显微镜下的液晶分子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7FF33-6955-4CA6-B920-42C13BF0E2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E97C-03DC-4644-A361-1901404101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CDFB7F8-94A0-47B8-BB24-C0E7E3AAFC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E97C-03DC-4644-A361-1901404101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DFB7F8-94A0-47B8-BB24-C0E7E3AAFC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E97C-03DC-4644-A361-1901404101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DFB7F8-94A0-47B8-BB24-C0E7E3AAFCB2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E97C-03DC-4644-A361-1901404101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DFB7F8-94A0-47B8-BB24-C0E7E3AAFC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E97C-03DC-4644-A361-1901404101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DFB7F8-94A0-47B8-BB24-C0E7E3AAFCB2}" type="slidenum">
              <a:rPr lang="zh-CN" altLang="en-US" smtClean="0"/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E97C-03DC-4644-A361-1901404101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DFB7F8-94A0-47B8-BB24-C0E7E3AAFC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E97C-03DC-4644-A361-1901404101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B7F8-94A0-47B8-BB24-C0E7E3AAFC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E97C-03DC-4644-A361-1901404101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B7F8-94A0-47B8-BB24-C0E7E3AAFC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E97C-03DC-4644-A361-1901404101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B7F8-94A0-47B8-BB24-C0E7E3AAFC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E97C-03DC-4644-A361-1901404101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DFB7F8-94A0-47B8-BB24-C0E7E3AAFC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E97C-03DC-4644-A361-1901404101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DFB7F8-94A0-47B8-BB24-C0E7E3AAFC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E97C-03DC-4644-A361-1901404101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DFB7F8-94A0-47B8-BB24-C0E7E3AAFC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E97C-03DC-4644-A361-1901404101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B7F8-94A0-47B8-BB24-C0E7E3AAFC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E97C-03DC-4644-A361-1901404101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B7F8-94A0-47B8-BB24-C0E7E3AAFC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E97C-03DC-4644-A361-1901404101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B7F8-94A0-47B8-BB24-C0E7E3AAFC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E97C-03DC-4644-A361-1901404101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DFB7F8-94A0-47B8-BB24-C0E7E3AAFC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E97C-03DC-4644-A361-1901404101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CDFB7F8-94A0-47B8-BB24-C0E7E3AAFC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hyperlink" Target="https://www.baidu.com/s?wd=%E5%90%84%E5%90%91%E5%BC%82%E6%80%A7&amp;tn=SE_PcZhidaonwhc_ngpagmjz&amp;rsv_dl=gh_pc_zhida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6562" y="1504950"/>
            <a:ext cx="8915400" cy="1568450"/>
          </a:xfrm>
        </p:spPr>
        <p:txBody>
          <a:bodyPr>
            <a:noAutofit/>
          </a:bodyPr>
          <a:lstStyle/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进一步拓展对于嵌入式处理器硬件相关功能的理解和运用。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能够按照小组完成一个较为完善的嵌入式软件设计和实现。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培养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团队合作的能力。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2510375" y="317046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2849562" y="4197350"/>
            <a:ext cx="8915400" cy="2152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NUC951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开发板，学习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LCD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显示屏的工作原理及触摸功能。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设计并实现一个具有实际应用意义的软件，要求必须使用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LCD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显示以及触摸功能。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</a:t>
            </a:r>
            <a:r>
              <a:rPr lang="zh-CN" altLang="en-US" dirty="0" smtClean="0"/>
              <a:t>彩色显示模式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0762" y="2455402"/>
            <a:ext cx="8915400" cy="3777622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RGB</a:t>
            </a:r>
            <a:r>
              <a:rPr lang="zh-CN" altLang="en-US" sz="2800" b="1" dirty="0">
                <a:solidFill>
                  <a:srgbClr val="FF0000"/>
                </a:solidFill>
              </a:rPr>
              <a:t>色彩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模式</a:t>
            </a:r>
            <a:r>
              <a:rPr lang="zh-CN" altLang="en-US" sz="2800" b="1" dirty="0" smtClean="0"/>
              <a:t>通过</a:t>
            </a:r>
            <a:r>
              <a:rPr lang="zh-CN" altLang="en-US" sz="2800" b="1" dirty="0"/>
              <a:t>对红</a:t>
            </a:r>
            <a:r>
              <a:rPr lang="en-US" altLang="zh-CN" sz="2800" b="1" dirty="0"/>
              <a:t>(R)</a:t>
            </a:r>
            <a:r>
              <a:rPr lang="zh-CN" altLang="en-US" sz="2800" b="1" dirty="0"/>
              <a:t>、绿</a:t>
            </a:r>
            <a:r>
              <a:rPr lang="en-US" altLang="zh-CN" sz="2800" b="1" dirty="0"/>
              <a:t>(G)</a:t>
            </a:r>
            <a:r>
              <a:rPr lang="zh-CN" altLang="en-US" sz="2800" b="1" dirty="0"/>
              <a:t>、蓝</a:t>
            </a:r>
            <a:r>
              <a:rPr lang="en-US" altLang="zh-CN" sz="2800" b="1" dirty="0"/>
              <a:t>(B)</a:t>
            </a:r>
            <a:r>
              <a:rPr lang="zh-CN" altLang="en-US" sz="2800" b="1" dirty="0"/>
              <a:t>三个颜色通道的变化以及它们相互之间的叠加来得到各式各样的</a:t>
            </a:r>
            <a:r>
              <a:rPr lang="zh-CN" altLang="en-US" sz="2800" b="1" dirty="0" smtClean="0"/>
              <a:t>颜色，</a:t>
            </a:r>
            <a:r>
              <a:rPr lang="en-US" altLang="zh-CN" sz="2800" b="1" dirty="0"/>
              <a:t>RGB</a:t>
            </a:r>
            <a:r>
              <a:rPr lang="zh-CN" altLang="en-US" sz="2800" b="1" dirty="0"/>
              <a:t>即是代表红、绿、蓝三个通道的</a:t>
            </a:r>
            <a:r>
              <a:rPr lang="zh-CN" altLang="en-US" sz="2800" b="1" dirty="0" smtClean="0"/>
              <a:t>颜色，是</a:t>
            </a:r>
            <a:r>
              <a:rPr lang="zh-CN" altLang="en-US" sz="2800" b="1" dirty="0"/>
              <a:t>目前运用最广的颜色系统之一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b="1" dirty="0"/>
              <a:t>电脑屏幕上的所有颜色，都由这红色绿色蓝色三种色光按照不同的比例混合而成的。一组红色绿色蓝色就是一个最小的显示单位。屏幕上的任何一个颜色都可以由</a:t>
            </a:r>
            <a:r>
              <a:rPr lang="zh-CN" altLang="en-US" sz="2800" b="1" dirty="0">
                <a:solidFill>
                  <a:srgbClr val="00B0F0"/>
                </a:solidFill>
              </a:rPr>
              <a:t>一组</a:t>
            </a:r>
            <a:r>
              <a:rPr lang="en-US" altLang="zh-CN" sz="2800" b="1" dirty="0">
                <a:solidFill>
                  <a:srgbClr val="00B0F0"/>
                </a:solidFill>
              </a:rPr>
              <a:t>RGB</a:t>
            </a:r>
            <a:r>
              <a:rPr lang="zh-CN" altLang="en-US" sz="2800" b="1" dirty="0">
                <a:solidFill>
                  <a:srgbClr val="00B0F0"/>
                </a:solidFill>
              </a:rPr>
              <a:t>值</a:t>
            </a:r>
            <a:r>
              <a:rPr lang="zh-CN" altLang="en-US" sz="2800" b="1" dirty="0"/>
              <a:t>来记录和表达。</a:t>
            </a:r>
            <a:endParaRPr 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6075" y="97742"/>
            <a:ext cx="2457450" cy="2333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RGB565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3962" y="1905000"/>
            <a:ext cx="8915400" cy="245745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RGB</a:t>
            </a:r>
            <a:r>
              <a:rPr lang="zh-CN" altLang="en-US" sz="2800" b="1" dirty="0" smtClean="0"/>
              <a:t>模式又可根据每个原色占用的数据位数分为</a:t>
            </a:r>
            <a:r>
              <a:rPr lang="en-US" altLang="zh-CN" sz="2800" b="1" dirty="0" smtClean="0"/>
              <a:t>RGB422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RGB444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RGB565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RGB888</a:t>
            </a:r>
            <a:r>
              <a:rPr lang="zh-CN" altLang="en-US" sz="2800" b="1" dirty="0" smtClean="0"/>
              <a:t>等格式。</a:t>
            </a:r>
            <a:endParaRPr lang="en-US" altLang="zh-CN" sz="2800" b="1" dirty="0" smtClean="0"/>
          </a:p>
          <a:p>
            <a:r>
              <a:rPr lang="en-US" sz="2800" b="1" dirty="0" smtClean="0"/>
              <a:t>RGB565</a:t>
            </a:r>
            <a:r>
              <a:rPr lang="zh-CN" altLang="en-US" sz="2800" b="1" dirty="0" smtClean="0"/>
              <a:t>是嵌入式系统中的</a:t>
            </a:r>
            <a:r>
              <a:rPr lang="en-US" altLang="zh-CN" sz="2800" b="1" dirty="0" smtClean="0"/>
              <a:t>LCD</a:t>
            </a:r>
            <a:r>
              <a:rPr lang="zh-CN" altLang="en-US" sz="2800" b="1" dirty="0" smtClean="0"/>
              <a:t>显示器常用的。即用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个字节来表示一个像素点的颜色值。</a:t>
            </a:r>
            <a:endParaRPr lang="en-US" sz="2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781300" y="436245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</a:t>
                      </a:r>
                      <a:r>
                        <a:rPr lang="en-US" altLang="zh-CN" b="1" dirty="0" smtClean="0"/>
                        <a:t>ed</a:t>
                      </a:r>
                      <a:endParaRPr lang="en-US" b="1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r>
                        <a:rPr lang="en-US" altLang="zh-CN" b="1" dirty="0" smtClean="0"/>
                        <a:t>reen</a:t>
                      </a:r>
                      <a:endParaRPr lang="en-US" b="1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r>
                        <a:rPr lang="en-US" altLang="zh-CN" b="1" dirty="0" smtClean="0"/>
                        <a:t>lue</a:t>
                      </a:r>
                      <a:endParaRPr lang="en-US" b="1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0690"/>
          </a:xfrm>
        </p:spPr>
        <p:txBody>
          <a:bodyPr/>
          <a:lstStyle/>
          <a:p>
            <a:r>
              <a:rPr lang="en-US" dirty="0" smtClean="0"/>
              <a:t>LCD</a:t>
            </a:r>
            <a:r>
              <a:rPr lang="zh-CN" altLang="en-US" dirty="0" smtClean="0"/>
              <a:t>的缓冲区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6162" y="2291722"/>
            <a:ext cx="2376488" cy="495928"/>
          </a:xfrm>
        </p:spPr>
        <p:txBody>
          <a:bodyPr/>
          <a:lstStyle/>
          <a:p>
            <a:r>
              <a:rPr lang="zh-CN" altLang="en-US" dirty="0" smtClean="0"/>
              <a:t>分辨率：</a:t>
            </a:r>
            <a:r>
              <a:rPr lang="en-US" altLang="zh-CN" dirty="0" smtClean="0"/>
              <a:t>320</a:t>
            </a:r>
            <a:r>
              <a:rPr lang="zh-CN" altLang="en-US" dirty="0" smtClean="0"/>
              <a:t>*</a:t>
            </a:r>
            <a:r>
              <a:rPr lang="en-US" altLang="zh-CN" dirty="0" smtClean="0"/>
              <a:t>240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4775" y="2183772"/>
            <a:ext cx="6038850" cy="384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2475" y="325659"/>
            <a:ext cx="8911687" cy="1280890"/>
          </a:xfrm>
        </p:spPr>
        <p:txBody>
          <a:bodyPr/>
          <a:lstStyle/>
          <a:p>
            <a:r>
              <a:rPr lang="en-US" altLang="zh-CN" b="1" dirty="0" smtClean="0"/>
              <a:t>TSC2007</a:t>
            </a:r>
            <a:r>
              <a:rPr lang="zh-CN" altLang="en-US" b="1" dirty="0" smtClean="0"/>
              <a:t>触摸屏工作原理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0562" y="1809750"/>
            <a:ext cx="4981575" cy="377762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TI</a:t>
            </a:r>
            <a:r>
              <a:rPr lang="zh-CN" altLang="en-US" sz="2800" b="1" dirty="0" smtClean="0"/>
              <a:t>公司出品，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线制触摸屏控制器。</a:t>
            </a:r>
            <a:endParaRPr lang="en-US" altLang="zh-CN" sz="2800" b="1" dirty="0" smtClean="0"/>
          </a:p>
          <a:p>
            <a:endParaRPr 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787" y="1606549"/>
            <a:ext cx="3656013" cy="4368527"/>
          </a:xfrm>
          <a:prstGeom prst="rect">
            <a:avLst/>
          </a:prstGeom>
        </p:spPr>
      </p:pic>
      <p:sp>
        <p:nvSpPr>
          <p:cNvPr id="5" name="内容占位符 2"/>
          <p:cNvSpPr txBox="1"/>
          <p:nvPr/>
        </p:nvSpPr>
        <p:spPr>
          <a:xfrm>
            <a:off x="5434012" y="3651250"/>
            <a:ext cx="6040438" cy="78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/>
              <a:t>注意：读取触摸位置数据时，由于</a:t>
            </a:r>
            <a:r>
              <a:rPr lang="en-US" altLang="zh-CN" b="1" dirty="0" smtClean="0"/>
              <a:t>I2C</a:t>
            </a:r>
            <a:r>
              <a:rPr lang="zh-CN" altLang="en-US" b="1" dirty="0" smtClean="0"/>
              <a:t>的限制，即</a:t>
            </a:r>
            <a:r>
              <a:rPr lang="en-US" altLang="zh-CN" b="1" dirty="0" smtClean="0"/>
              <a:t>SDA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SCL</a:t>
            </a:r>
            <a:r>
              <a:rPr lang="zh-CN" altLang="en-US" b="1" dirty="0" smtClean="0"/>
              <a:t>数据的改变需要一定的延时，约在</a:t>
            </a:r>
            <a:r>
              <a:rPr lang="en-US" altLang="zh-CN" b="1" dirty="0" smtClean="0"/>
              <a:t>20</a:t>
            </a:r>
            <a:r>
              <a:rPr lang="zh-CN" altLang="en-US" b="1" dirty="0" smtClean="0"/>
              <a:t>微秒左右。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0475" y="7765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集体作业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0750" y="2266950"/>
            <a:ext cx="7232650" cy="34671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2800" b="1" dirty="0" smtClean="0"/>
              <a:t>1. </a:t>
            </a:r>
            <a:r>
              <a:rPr lang="zh-CN" altLang="en-US" sz="2800" b="1" dirty="0"/>
              <a:t>绘制</a:t>
            </a:r>
            <a:r>
              <a:rPr lang="zh-CN" altLang="en-US" sz="2800" b="1" dirty="0" smtClean="0"/>
              <a:t>思维导图完成</a:t>
            </a:r>
            <a:r>
              <a:rPr lang="en-US" altLang="zh-CN" sz="2800" b="1" dirty="0" smtClean="0"/>
              <a:t>demo</a:t>
            </a:r>
            <a:r>
              <a:rPr lang="zh-CN" altLang="en-US" sz="2800" b="1" dirty="0" smtClean="0"/>
              <a:t>中</a:t>
            </a:r>
            <a:r>
              <a:rPr lang="en-US" altLang="zh-CN" sz="2800" b="1" dirty="0" smtClean="0"/>
              <a:t>diag_touch_screen_950.c</a:t>
            </a:r>
            <a:r>
              <a:rPr lang="zh-CN" altLang="en-US" sz="2800" b="1" dirty="0" smtClean="0"/>
              <a:t>的分析。</a:t>
            </a:r>
            <a:endParaRPr lang="en-US" altLang="zh-CN" sz="2800" b="1" dirty="0" smtClean="0"/>
          </a:p>
          <a:p>
            <a:pPr>
              <a:lnSpc>
                <a:spcPct val="170000"/>
              </a:lnSpc>
            </a:pPr>
            <a:r>
              <a:rPr lang="en-US" sz="2800" b="1" dirty="0" smtClean="0"/>
              <a:t>2. </a:t>
            </a:r>
            <a:r>
              <a:rPr lang="zh-CN" altLang="en-US" sz="2800" b="1" dirty="0" smtClean="0"/>
              <a:t>分析</a:t>
            </a:r>
            <a:r>
              <a:rPr lang="en-US" altLang="zh-CN" sz="2800" b="1" dirty="0" err="1" smtClean="0"/>
              <a:t>lcd_printf.c</a:t>
            </a:r>
            <a:r>
              <a:rPr lang="zh-CN" altLang="en-US" sz="2800" b="1" dirty="0" smtClean="0"/>
              <a:t>，并完成笔记。</a:t>
            </a:r>
            <a:endParaRPr lang="en-US" altLang="zh-CN" sz="2800" b="1" dirty="0" smtClean="0"/>
          </a:p>
          <a:p>
            <a:pPr>
              <a:lnSpc>
                <a:spcPct val="170000"/>
              </a:lnSpc>
            </a:pPr>
            <a:r>
              <a:rPr lang="zh-CN" altLang="en-US" sz="2800" b="1" dirty="0" smtClean="0"/>
              <a:t>注意：不</a:t>
            </a:r>
            <a:r>
              <a:rPr lang="zh-CN" altLang="en-US" sz="2800" b="1" dirty="0"/>
              <a:t>需要具体到每个语句，只做结构和基本调用关系及功能的分析</a:t>
            </a:r>
            <a:r>
              <a:rPr lang="zh-CN" altLang="en-US" sz="2800" b="1" dirty="0" smtClean="0"/>
              <a:t>。只能交一页纸；可手写可打印。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实验要求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6362" y="2032000"/>
            <a:ext cx="8915400" cy="3905250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以小组形式完成。一般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3-4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人一组。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成绩以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30%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平时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+70%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实验报告构成。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平时成绩包括课堂表现和集体作业。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无论是集体作业还是选题完成情况，都将使用集体评价方式（即每个人都要对同组人评价排名，包括自己），组长要给出各人分工和完成情况的说明。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每个人都要交一份实验报告，并且主要写个人的工作。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1021" y="332010"/>
            <a:ext cx="8911687" cy="1280890"/>
          </a:xfr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9912" y="1555750"/>
            <a:ext cx="8915400" cy="3777622"/>
          </a:xfrm>
        </p:spPr>
        <p:txBody>
          <a:bodyPr>
            <a:noAutofit/>
          </a:bodyPr>
          <a:lstStyle/>
          <a:p>
            <a:r>
              <a:rPr lang="zh-CN" altLang="en-US" sz="2800" b="1" dirty="0" smtClean="0"/>
              <a:t>可从教师给定的列表中选取：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en-US" altLang="zh-CN" sz="2800" b="1" dirty="0"/>
          </a:p>
          <a:p>
            <a:endParaRPr lang="en-US" altLang="zh-CN" sz="2800" b="1" dirty="0" smtClean="0"/>
          </a:p>
          <a:p>
            <a:endParaRPr lang="en-US" altLang="zh-CN" sz="2800" b="1" dirty="0"/>
          </a:p>
          <a:p>
            <a:endParaRPr lang="en-US" altLang="zh-CN" sz="2800" b="1" dirty="0" smtClean="0"/>
          </a:p>
          <a:p>
            <a:endParaRPr lang="en-US" altLang="zh-CN" sz="2800" b="1" dirty="0"/>
          </a:p>
          <a:p>
            <a:r>
              <a:rPr lang="zh-CN" altLang="en-US" sz="2800" b="1" dirty="0" smtClean="0"/>
              <a:t>或小组自己商量来选择题目，经任课教师同意即可。</a:t>
            </a:r>
            <a:endParaRPr lang="zh-CN" altLang="en-US" sz="28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30930" y="2247900"/>
          <a:ext cx="7171870" cy="269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984"/>
                <a:gridCol w="5548886"/>
              </a:tblGrid>
              <a:tr h="563525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类别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可选题目</a:t>
                      </a:r>
                      <a:endParaRPr lang="zh-CN" altLang="en-US" b="1" dirty="0"/>
                    </a:p>
                  </a:txBody>
                  <a:tcPr/>
                </a:tc>
              </a:tr>
              <a:tr h="986170">
                <a:tc>
                  <a:txBody>
                    <a:bodyPr/>
                    <a:lstStyle/>
                    <a:p>
                      <a:r>
                        <a:rPr lang="zh-CN" altLang="en-US" b="1" smtClean="0"/>
                        <a:t>实用小程序类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电话号码本，会员管理软件，学生管理系统，图书管理系统，画板软件，单词本，抽奖软件</a:t>
                      </a:r>
                      <a:endParaRPr lang="zh-CN" altLang="en-US" b="1" dirty="0"/>
                    </a:p>
                  </a:txBody>
                  <a:tcPr/>
                </a:tc>
              </a:tr>
              <a:tr h="571352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游戏类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迷宫，踩白块，连连看等</a:t>
                      </a:r>
                      <a:endParaRPr lang="zh-CN" altLang="en-US" b="1" dirty="0"/>
                    </a:p>
                  </a:txBody>
                  <a:tcPr/>
                </a:tc>
              </a:tr>
              <a:tr h="571352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可视化类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各类算法可视化，处理器课程涉及的原理可视化等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0125" y="459010"/>
            <a:ext cx="2647103" cy="640445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何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为液晶？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532" y="1905001"/>
            <a:ext cx="4146468" cy="41275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液晶</a:t>
            </a:r>
            <a:r>
              <a:rPr lang="zh-CN" altLang="en-US" sz="2800" b="1" dirty="0"/>
              <a:t>是这样一种有机化合物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在常温条件下，呈现出既有液体的流动性，又有晶体的光学各向异性，因而称为“液晶”</a:t>
            </a:r>
            <a:r>
              <a:rPr lang="en-US" altLang="zh-CN" sz="2800" b="1" dirty="0" smtClean="0"/>
              <a:t>.</a:t>
            </a:r>
            <a:endParaRPr lang="en-US" altLang="zh-CN" sz="2800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0" y="1264555"/>
            <a:ext cx="6673850" cy="5395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3165" y="184723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液晶显示器的物理基础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0322" y="1272725"/>
            <a:ext cx="9737375" cy="2787398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在电场、磁场、温度、应力等外部条件的影响下，其分子容易发生再排列，使液晶的各种光学性质随之发生变化，液晶这种</a:t>
            </a:r>
            <a:r>
              <a:rPr lang="zh-CN" altLang="en-US" sz="2400" b="1" dirty="0">
                <a:hlinkClick r:id="rId1"/>
              </a:rPr>
              <a:t>各向异性</a:t>
            </a:r>
            <a:r>
              <a:rPr lang="zh-CN" altLang="en-US" sz="2400" b="1" dirty="0"/>
              <a:t>及其分子排列易受外加电场、磁场的控制</a:t>
            </a:r>
            <a:endParaRPr lang="en-US" altLang="zh-CN" sz="2400" b="1" dirty="0"/>
          </a:p>
          <a:p>
            <a:r>
              <a:rPr lang="zh-CN" altLang="en-US" sz="2400" b="1" dirty="0"/>
              <a:t>液晶的物理特性是：当通电时导通，排列变的有秩序，使光线容易通过；不通电时排列混乱，阻止光线通过。让液晶如闸门般地阻隔或让光线穿透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pic>
        <p:nvPicPr>
          <p:cNvPr id="1026" name="Picture 2" descr="ç»ç¾ï¼çµå­æ¾å¾®éä¸çæ¶²æ¶åå­å½¢æ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78" y="3967343"/>
            <a:ext cx="46482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ç»ç¾ï¼çµå­æ¾å¾®éä¸çæ¶²æ¶åå­å½¢æ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50" y="3967342"/>
            <a:ext cx="46482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024" y="303476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TFT-LCD</a:t>
            </a:r>
            <a:r>
              <a:rPr lang="zh-CN" altLang="en-US" dirty="0" smtClean="0"/>
              <a:t>液晶面板的剖面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240" y="2694297"/>
            <a:ext cx="4084720" cy="1896753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分为</a:t>
            </a:r>
            <a:r>
              <a:rPr lang="en-US" altLang="zh-CN" sz="2800" b="1" dirty="0" smtClean="0"/>
              <a:t>TFT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CF</a:t>
            </a:r>
            <a:r>
              <a:rPr lang="zh-CN" altLang="en-US" sz="2800" b="1" dirty="0" smtClean="0"/>
              <a:t>两层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两层之间有空隙，里面充满液晶分子。</a:t>
            </a:r>
            <a:endParaRPr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545" y="1743070"/>
            <a:ext cx="6229350" cy="399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NUC951</a:t>
            </a:r>
            <a:r>
              <a:rPr lang="zh-CN" altLang="en-US" dirty="0" smtClean="0"/>
              <a:t>实验箱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1850" y="2038350"/>
            <a:ext cx="3916999" cy="377190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AUO A035QN02 </a:t>
            </a:r>
            <a:r>
              <a:rPr lang="zh-CN" altLang="en-US" sz="2800" b="1" dirty="0"/>
              <a:t>的</a:t>
            </a:r>
            <a:r>
              <a:rPr lang="pt-BR" sz="2800" b="1" dirty="0" smtClean="0"/>
              <a:t>3.5</a:t>
            </a:r>
            <a:r>
              <a:rPr lang="zh-CN" altLang="en-US" sz="2800" b="1" dirty="0" smtClean="0"/>
              <a:t>寸彩色</a:t>
            </a:r>
            <a:r>
              <a:rPr lang="en-US" altLang="zh-CN" sz="2800" b="1" dirty="0" smtClean="0"/>
              <a:t>LCD</a:t>
            </a:r>
            <a:r>
              <a:rPr lang="zh-CN" altLang="en-US" sz="2800" b="1" dirty="0" smtClean="0"/>
              <a:t>显示屏，集成了电阻式触摸屏模块。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触摸屏控制器：</a:t>
            </a:r>
            <a:r>
              <a:rPr lang="en-US" sz="2800" b="1" dirty="0" smtClean="0"/>
              <a:t>TI</a:t>
            </a:r>
            <a:r>
              <a:rPr lang="zh-CN" altLang="en-US" sz="2800" b="1" dirty="0" smtClean="0"/>
              <a:t>的</a:t>
            </a:r>
            <a:r>
              <a:rPr lang="en-US" sz="2800" b="1" dirty="0" smtClean="0"/>
              <a:t>TSC2007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线微触摸屏控制器，基于</a:t>
            </a:r>
            <a:r>
              <a:rPr lang="en-US" altLang="zh-CN" sz="2800" b="1" dirty="0" smtClean="0"/>
              <a:t>I2C</a:t>
            </a:r>
            <a:r>
              <a:rPr lang="zh-CN" altLang="en-US" sz="2800" b="1" dirty="0" smtClean="0"/>
              <a:t>接口。</a:t>
            </a:r>
            <a:endParaRPr 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4757" y="1638598"/>
            <a:ext cx="5630232" cy="4843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</a:t>
            </a:r>
            <a:r>
              <a:rPr lang="zh-CN" altLang="en-US" dirty="0" smtClean="0"/>
              <a:t>显示接口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9950" y="1993652"/>
            <a:ext cx="4298950" cy="901700"/>
          </a:xfrm>
        </p:spPr>
        <p:txBody>
          <a:bodyPr>
            <a:noAutofit/>
          </a:bodyPr>
          <a:lstStyle/>
          <a:p>
            <a:r>
              <a:rPr lang="en-US" altLang="zh-CN" sz="2800" b="1" dirty="0" smtClean="0"/>
              <a:t>LCD</a:t>
            </a:r>
            <a:r>
              <a:rPr lang="zh-CN" altLang="en-US" sz="2800" b="1" dirty="0" smtClean="0"/>
              <a:t>显示控制器初始化</a:t>
            </a:r>
            <a:endParaRPr 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1961" y="1287939"/>
            <a:ext cx="4933951" cy="17629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638" y="3547386"/>
            <a:ext cx="5619750" cy="2726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LCD</a:t>
            </a:r>
            <a:r>
              <a:rPr lang="zh-CN" altLang="en-US" dirty="0" smtClean="0"/>
              <a:t>显示接口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7162" y="1727200"/>
            <a:ext cx="4948238" cy="1200150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获取显示的帧缓冲区指针</a:t>
            </a:r>
            <a:endParaRPr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1064" y="466725"/>
            <a:ext cx="4122523" cy="4371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13" y="3008090"/>
            <a:ext cx="5145087" cy="3498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1375</Words>
  <Application>WPS 演示</Application>
  <PresentationFormat>宽屏</PresentationFormat>
  <Paragraphs>164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Wingdings 3</vt:lpstr>
      <vt:lpstr>Arial</vt:lpstr>
      <vt:lpstr>黑体</vt:lpstr>
      <vt:lpstr>华文楷体</vt:lpstr>
      <vt:lpstr>微软雅黑</vt:lpstr>
      <vt:lpstr>Arial Unicode MS</vt:lpstr>
      <vt:lpstr>幼圆</vt:lpstr>
      <vt:lpstr>Century Gothic</vt:lpstr>
      <vt:lpstr>Calibri</vt:lpstr>
      <vt:lpstr>丝状</vt:lpstr>
      <vt:lpstr>实验目的</vt:lpstr>
      <vt:lpstr>实验要求</vt:lpstr>
      <vt:lpstr>选题</vt:lpstr>
      <vt:lpstr>何为液晶？</vt:lpstr>
      <vt:lpstr>液晶显示器的物理基础</vt:lpstr>
      <vt:lpstr>TFT-LCD液晶面板的剖面</vt:lpstr>
      <vt:lpstr>NUC951实验箱</vt:lpstr>
      <vt:lpstr>LCD显示接口</vt:lpstr>
      <vt:lpstr>LCD显示接口</vt:lpstr>
      <vt:lpstr>RGB彩色显示模式</vt:lpstr>
      <vt:lpstr>RGB565</vt:lpstr>
      <vt:lpstr>LCD的缓冲区</vt:lpstr>
      <vt:lpstr>TSC2007触摸屏工作原理</vt:lpstr>
      <vt:lpstr>集体作业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实验内容</dc:title>
  <dc:creator>王 小花</dc:creator>
  <cp:lastModifiedBy>Lenovo</cp:lastModifiedBy>
  <cp:revision>76</cp:revision>
  <dcterms:created xsi:type="dcterms:W3CDTF">2018-12-25T02:50:00Z</dcterms:created>
  <dcterms:modified xsi:type="dcterms:W3CDTF">2018-12-26T01:51:14Z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