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11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20680"/>
            <a:ext cx="8228520" cy="579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20680"/>
            <a:ext cx="8228520" cy="579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4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</a:t>
            </a:r>
            <a:r>
              <a:rPr b="0" lang="ru-RU" sz="1800" spc="-1" strike="noStrike">
                <a:latin typeface="Arial"/>
              </a:rPr>
              <a:t>л</a:t>
            </a:r>
            <a:r>
              <a:rPr b="0" lang="ru-RU" sz="1800" spc="-1" strike="noStrike">
                <a:latin typeface="Arial"/>
              </a:rPr>
              <a:t>я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п</a:t>
            </a:r>
            <a:r>
              <a:rPr b="0" lang="ru-RU" sz="1800" spc="-1" strike="noStrike">
                <a:latin typeface="Arial"/>
              </a:rPr>
              <a:t>р</a:t>
            </a:r>
            <a:r>
              <a:rPr b="0" lang="ru-RU" sz="1800" spc="-1" strike="noStrike">
                <a:latin typeface="Arial"/>
              </a:rPr>
              <a:t>а</a:t>
            </a:r>
            <a:r>
              <a:rPr b="0" lang="ru-RU" sz="1800" spc="-1" strike="noStrike">
                <a:latin typeface="Arial"/>
              </a:rPr>
              <a:t>в</a:t>
            </a:r>
            <a:r>
              <a:rPr b="0" lang="ru-RU" sz="1800" spc="-1" strike="noStrike">
                <a:latin typeface="Arial"/>
              </a:rPr>
              <a:t>к</a:t>
            </a:r>
            <a:r>
              <a:rPr b="0" lang="ru-RU" sz="1800" spc="-1" strike="noStrike">
                <a:latin typeface="Arial"/>
              </a:rPr>
              <a:t>и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е</a:t>
            </a:r>
            <a:r>
              <a:rPr b="0" lang="ru-RU" sz="1800" spc="-1" strike="noStrike">
                <a:latin typeface="Arial"/>
              </a:rPr>
              <a:t>к</a:t>
            </a:r>
            <a:r>
              <a:rPr b="0" lang="ru-RU" sz="1800" spc="-1" strike="noStrike">
                <a:latin typeface="Arial"/>
              </a:rPr>
              <a:t>с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а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з</a:t>
            </a:r>
            <a:r>
              <a:rPr b="0" lang="ru-RU" sz="1800" spc="-1" strike="noStrike">
                <a:latin typeface="Arial"/>
              </a:rPr>
              <a:t>а</a:t>
            </a:r>
            <a:r>
              <a:rPr b="0" lang="ru-RU" sz="1800" spc="-1" strike="noStrike">
                <a:latin typeface="Arial"/>
              </a:rPr>
              <a:t>г</a:t>
            </a:r>
            <a:r>
              <a:rPr b="0" lang="ru-RU" sz="1800" spc="-1" strike="noStrike">
                <a:latin typeface="Arial"/>
              </a:rPr>
              <a:t>л</a:t>
            </a:r>
            <a:r>
              <a:rPr b="0" lang="ru-RU" sz="1800" spc="-1" strike="noStrike">
                <a:latin typeface="Arial"/>
              </a:rPr>
              <a:t>а</a:t>
            </a:r>
            <a:r>
              <a:rPr b="0" lang="ru-RU" sz="1800" spc="-1" strike="noStrike">
                <a:latin typeface="Arial"/>
              </a:rPr>
              <a:t>в</a:t>
            </a:r>
            <a:r>
              <a:rPr b="0" lang="ru-RU" sz="1800" spc="-1" strike="noStrike">
                <a:latin typeface="Arial"/>
              </a:rPr>
              <a:t>и</a:t>
            </a:r>
            <a:r>
              <a:rPr b="0" lang="ru-RU" sz="1800" spc="-1" strike="noStrike">
                <a:latin typeface="Arial"/>
              </a:rPr>
              <a:t>я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щ</a:t>
            </a:r>
            <a:r>
              <a:rPr b="0" lang="ru-RU" sz="1800" spc="-1" strike="noStrike">
                <a:latin typeface="Arial"/>
              </a:rPr>
              <a:t>ё</a:t>
            </a:r>
            <a:r>
              <a:rPr b="0" lang="ru-RU" sz="1800" spc="-1" strike="noStrike">
                <a:latin typeface="Arial"/>
              </a:rPr>
              <a:t>л</a:t>
            </a:r>
            <a:r>
              <a:rPr b="0" lang="ru-RU" sz="1800" spc="-1" strike="noStrike">
                <a:latin typeface="Arial"/>
              </a:rPr>
              <a:t>к</a:t>
            </a:r>
            <a:r>
              <a:rPr b="0" lang="ru-RU" sz="1800" spc="-1" strike="noStrike">
                <a:latin typeface="Arial"/>
              </a:rPr>
              <a:t>н</a:t>
            </a:r>
            <a:r>
              <a:rPr b="0" lang="ru-RU" sz="1800" spc="-1" strike="noStrike">
                <a:latin typeface="Arial"/>
              </a:rPr>
              <a:t>и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е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м</a:t>
            </a:r>
            <a:r>
              <a:rPr b="0" lang="ru-RU" sz="1800" spc="-1" strike="noStrike">
                <a:latin typeface="Arial"/>
              </a:rPr>
              <a:t>ы</a:t>
            </a:r>
            <a:r>
              <a:rPr b="0" lang="ru-RU" sz="1800" spc="-1" strike="noStrike">
                <a:latin typeface="Arial"/>
              </a:rPr>
              <a:t>ш</a:t>
            </a:r>
            <a:r>
              <a:rPr b="0" lang="ru-RU" sz="1800" spc="-1" strike="noStrike">
                <a:latin typeface="Arial"/>
              </a:rPr>
              <a:t>ь</a:t>
            </a:r>
            <a:r>
              <a:rPr b="0" lang="ru-RU" sz="1800" spc="-1" strike="noStrike">
                <a:latin typeface="Arial"/>
              </a:rPr>
              <a:t>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4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Заголовок 1"/>
          <p:cNvSpPr/>
          <p:nvPr/>
        </p:nvSpPr>
        <p:spPr>
          <a:xfrm>
            <a:off x="395640" y="1484640"/>
            <a:ext cx="8568000" cy="574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ru-RU" sz="2600" spc="-1" strike="noStrike">
                <a:solidFill>
                  <a:srgbClr val="254061"/>
                </a:solidFill>
                <a:latin typeface="Calibri"/>
                <a:ea typeface="DejaVu Sans"/>
              </a:rPr>
              <a:t>Прикладной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77" name="Auto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Picture 3" descr=""/>
          <p:cNvPicPr/>
          <p:nvPr/>
        </p:nvPicPr>
        <p:blipFill>
          <a:blip r:embed="rId1"/>
          <a:stretch/>
        </p:blipFill>
        <p:spPr>
          <a:xfrm>
            <a:off x="342000" y="30600"/>
            <a:ext cx="1589760" cy="1395360"/>
          </a:xfrm>
          <a:prstGeom prst="rect">
            <a:avLst/>
          </a:prstGeom>
          <a:ln w="0">
            <a:noFill/>
          </a:ln>
        </p:spPr>
      </p:pic>
      <p:sp>
        <p:nvSpPr>
          <p:cNvPr id="79" name="Прямоугольник 4"/>
          <p:cNvSpPr/>
          <p:nvPr/>
        </p:nvSpPr>
        <p:spPr>
          <a:xfrm>
            <a:off x="2123640" y="260640"/>
            <a:ext cx="6839640" cy="9349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254061"/>
                </a:solidFill>
                <a:latin typeface="Calibri"/>
                <a:ea typeface="DejaVu Sans"/>
              </a:rPr>
              <a:t>Муниципальное бюджетное общеобразовательное учреждение  «Гимназия № 2» города Сарова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80" name="Прямоугольник 5"/>
          <p:cNvSpPr/>
          <p:nvPr/>
        </p:nvSpPr>
        <p:spPr>
          <a:xfrm>
            <a:off x="299880" y="5733360"/>
            <a:ext cx="8568000" cy="7534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br/>
            <a:endParaRPr b="0" lang="ru-RU" sz="1800" spc="-1" strike="noStrike">
              <a:latin typeface="Arial"/>
            </a:endParaRPr>
          </a:p>
        </p:txBody>
      </p:sp>
      <p:sp>
        <p:nvSpPr>
          <p:cNvPr id="81" name="Заголовок 1"/>
          <p:cNvSpPr/>
          <p:nvPr/>
        </p:nvSpPr>
        <p:spPr>
          <a:xfrm>
            <a:off x="1137240" y="1920600"/>
            <a:ext cx="7730280" cy="1799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  <a:scene3d>
              <a:camera prst="orthographicFront"/>
              <a:lightRig dir="t" rig="threePt"/>
            </a:scene3d>
            <a:sp3d extrusionH="57150">
              <a:bevelT prst="softRound" h="25400"/>
            </a:sp3d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Noto Serif CJK SC"/>
              </a:rPr>
              <a:t>Изучение принципов построения графических приложений с помощью библиотеки JavaFX на примере реализации математических задач.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2" name="TextBox 8"/>
          <p:cNvSpPr/>
          <p:nvPr/>
        </p:nvSpPr>
        <p:spPr>
          <a:xfrm>
            <a:off x="3927240" y="5733360"/>
            <a:ext cx="12297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Саров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2021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83" name="Прямоугольник 6"/>
          <p:cNvSpPr/>
          <p:nvPr/>
        </p:nvSpPr>
        <p:spPr>
          <a:xfrm>
            <a:off x="4392360" y="3960000"/>
            <a:ext cx="4570920" cy="17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Работу выполнил Аристов Сергей,</a:t>
            </a:r>
            <a:endParaRPr b="0" lang="ru-RU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ученик </a:t>
            </a:r>
            <a:endParaRPr b="0" lang="ru-RU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Муниципального бюджетного</a:t>
            </a:r>
            <a:endParaRPr b="0" lang="ru-RU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общеобразовательного  учреждения</a:t>
            </a:r>
            <a:endParaRPr b="0" lang="ru-RU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«Гимназия № 2» города Сарова</a:t>
            </a:r>
            <a:endParaRPr b="0" lang="ru-RU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ru-RU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Руководитель: Видякина Наталья Борисовна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Заголовок 1_10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4" name="Picture 3_7" descr=""/>
          <p:cNvPicPr/>
          <p:nvPr/>
        </p:nvPicPr>
        <p:blipFill>
          <a:blip r:embed="rId1"/>
          <a:stretch/>
        </p:blipFill>
        <p:spPr>
          <a:xfrm>
            <a:off x="0" y="29160"/>
            <a:ext cx="1583280" cy="1394280"/>
          </a:xfrm>
          <a:prstGeom prst="rect">
            <a:avLst/>
          </a:prstGeom>
          <a:ln w="0">
            <a:noFill/>
          </a:ln>
        </p:spPr>
      </p:pic>
      <p:sp>
        <p:nvSpPr>
          <p:cNvPr id="115" name="Заголовок 1_11"/>
          <p:cNvSpPr/>
          <p:nvPr/>
        </p:nvSpPr>
        <p:spPr>
          <a:xfrm>
            <a:off x="1670760" y="297360"/>
            <a:ext cx="588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Архитектура приложения. SOLID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360000" y="1620000"/>
            <a:ext cx="6839640" cy="290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ru-RU" sz="1800" spc="-1" strike="noStrike">
                <a:latin typeface="Arial"/>
              </a:rPr>
              <a:t>Акроним SOLID: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SRP – принцип единой ответственности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OCP – прицип открытости-закрытости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LSP – принцип подстановки Барбары-Лисков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ISP – принцип разделения интерфейсов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DIP – принцип инверсии зависимостей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Заголовок 1_1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8" name="Picture 3_8" descr=""/>
          <p:cNvPicPr/>
          <p:nvPr/>
        </p:nvPicPr>
        <p:blipFill>
          <a:blip r:embed="rId1"/>
          <a:stretch/>
        </p:blipFill>
        <p:spPr>
          <a:xfrm>
            <a:off x="0" y="29160"/>
            <a:ext cx="1583280" cy="1394280"/>
          </a:xfrm>
          <a:prstGeom prst="rect">
            <a:avLst/>
          </a:prstGeom>
          <a:ln w="0">
            <a:noFill/>
          </a:ln>
        </p:spPr>
      </p:pic>
      <p:sp>
        <p:nvSpPr>
          <p:cNvPr id="119" name="Заголовок 1_13"/>
          <p:cNvSpPr/>
          <p:nvPr/>
        </p:nvSpPr>
        <p:spPr>
          <a:xfrm>
            <a:off x="1670760" y="297360"/>
            <a:ext cx="588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Архитектура приложения. SOLID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540000" y="2340000"/>
            <a:ext cx="7739640" cy="23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SRP – (Single Responsibility Principle)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ru-RU" sz="1800" spc="-1" strike="noStrike">
                <a:latin typeface="Arial"/>
              </a:rPr>
              <a:t>Принцип Единственной ответственности</a:t>
            </a:r>
            <a:endParaRPr b="0" lang="ru-RU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ru-RU" sz="1800" spc="-1" strike="noStrike">
                <a:latin typeface="Arial"/>
              </a:rPr>
              <a:t>Каждая сущность в проекте отвечает только за свою функциональность, и ни за что больше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Заголовок 1_14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Picture 3_9" descr=""/>
          <p:cNvPicPr/>
          <p:nvPr/>
        </p:nvPicPr>
        <p:blipFill>
          <a:blip r:embed="rId1"/>
          <a:stretch/>
        </p:blipFill>
        <p:spPr>
          <a:xfrm>
            <a:off x="0" y="29160"/>
            <a:ext cx="1583280" cy="1394280"/>
          </a:xfrm>
          <a:prstGeom prst="rect">
            <a:avLst/>
          </a:prstGeom>
          <a:ln w="0">
            <a:noFill/>
          </a:ln>
        </p:spPr>
      </p:pic>
      <p:sp>
        <p:nvSpPr>
          <p:cNvPr id="123" name="Заголовок 1_15"/>
          <p:cNvSpPr/>
          <p:nvPr/>
        </p:nvSpPr>
        <p:spPr>
          <a:xfrm>
            <a:off x="1670760" y="297360"/>
            <a:ext cx="588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Архитектура приложения. SOLID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720000" y="2700000"/>
            <a:ext cx="71996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OCP – (Open-Closed Principle) Принцип Открытости-Закрытости</a:t>
            </a:r>
            <a:endParaRPr b="0" lang="ru-RU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ru-RU" sz="1800" spc="-1" strike="noStrike">
                <a:latin typeface="Arial"/>
              </a:rPr>
              <a:t>Написанный код должен быть закрыт для модификации и открыт для расширения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Заголовок 1_18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6" name="Picture 3_11" descr=""/>
          <p:cNvPicPr/>
          <p:nvPr/>
        </p:nvPicPr>
        <p:blipFill>
          <a:blip r:embed="rId1"/>
          <a:stretch/>
        </p:blipFill>
        <p:spPr>
          <a:xfrm>
            <a:off x="0" y="29160"/>
            <a:ext cx="1583280" cy="1394280"/>
          </a:xfrm>
          <a:prstGeom prst="rect">
            <a:avLst/>
          </a:prstGeom>
          <a:ln w="0">
            <a:noFill/>
          </a:ln>
        </p:spPr>
      </p:pic>
      <p:sp>
        <p:nvSpPr>
          <p:cNvPr id="127" name="Заголовок 1_19"/>
          <p:cNvSpPr/>
          <p:nvPr/>
        </p:nvSpPr>
        <p:spPr>
          <a:xfrm>
            <a:off x="1670760" y="297360"/>
            <a:ext cx="588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Архитектура приложения. SOLID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360000" y="1816200"/>
            <a:ext cx="6819120" cy="4123440"/>
          </a:xfrm>
          <a:prstGeom prst="rect">
            <a:avLst/>
          </a:prstGeom>
          <a:ln w="0">
            <a:noFill/>
          </a:ln>
        </p:spPr>
      </p:pic>
      <p:sp>
        <p:nvSpPr>
          <p:cNvPr id="129" name=""/>
          <p:cNvSpPr/>
          <p:nvPr/>
        </p:nvSpPr>
        <p:spPr>
          <a:xfrm>
            <a:off x="7380000" y="5580000"/>
            <a:ext cx="125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ru-RU" sz="1800" spc="-1" strike="noStrike">
                <a:latin typeface="Arial"/>
              </a:rPr>
              <a:t>Версия 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_20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1" name="Picture 3_12" descr=""/>
          <p:cNvPicPr/>
          <p:nvPr/>
        </p:nvPicPr>
        <p:blipFill>
          <a:blip r:embed="rId1"/>
          <a:stretch/>
        </p:blipFill>
        <p:spPr>
          <a:xfrm>
            <a:off x="0" y="29160"/>
            <a:ext cx="1583280" cy="1394280"/>
          </a:xfrm>
          <a:prstGeom prst="rect">
            <a:avLst/>
          </a:prstGeom>
          <a:ln w="0">
            <a:noFill/>
          </a:ln>
        </p:spPr>
      </p:pic>
      <p:sp>
        <p:nvSpPr>
          <p:cNvPr id="132" name="Заголовок 1_21"/>
          <p:cNvSpPr/>
          <p:nvPr/>
        </p:nvSpPr>
        <p:spPr>
          <a:xfrm>
            <a:off x="1670760" y="297360"/>
            <a:ext cx="588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Архитектура приложения. SOLID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180000" y="1423800"/>
            <a:ext cx="8639640" cy="4858200"/>
          </a:xfrm>
          <a:prstGeom prst="rect">
            <a:avLst/>
          </a:prstGeom>
          <a:ln w="0">
            <a:noFill/>
          </a:ln>
        </p:spPr>
      </p:pic>
      <p:sp>
        <p:nvSpPr>
          <p:cNvPr id="134" name=""/>
          <p:cNvSpPr/>
          <p:nvPr/>
        </p:nvSpPr>
        <p:spPr>
          <a:xfrm>
            <a:off x="1620000" y="6133680"/>
            <a:ext cx="251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ru-RU" sz="1800" spc="-1" strike="noStrike">
                <a:latin typeface="Arial"/>
              </a:rPr>
              <a:t>Версия 2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Заголовок 1_2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6" name="Picture 3_13" descr=""/>
          <p:cNvPicPr/>
          <p:nvPr/>
        </p:nvPicPr>
        <p:blipFill>
          <a:blip r:embed="rId1"/>
          <a:stretch/>
        </p:blipFill>
        <p:spPr>
          <a:xfrm>
            <a:off x="0" y="29160"/>
            <a:ext cx="1583280" cy="1394280"/>
          </a:xfrm>
          <a:prstGeom prst="rect">
            <a:avLst/>
          </a:prstGeom>
          <a:ln w="0">
            <a:noFill/>
          </a:ln>
        </p:spPr>
      </p:pic>
      <p:sp>
        <p:nvSpPr>
          <p:cNvPr id="137" name="Заголовок 1_23"/>
          <p:cNvSpPr/>
          <p:nvPr/>
        </p:nvSpPr>
        <p:spPr>
          <a:xfrm>
            <a:off x="1670760" y="297360"/>
            <a:ext cx="588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Архитектура приложения. SOLID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720000" y="2700000"/>
            <a:ext cx="7199640" cy="21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LSP – (Liskov Substitution Principle) Принцип Подстановки Барбары-Лисков</a:t>
            </a:r>
            <a:endParaRPr b="0" lang="ru-RU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ru-RU" sz="1800" spc="-1" strike="noStrike">
                <a:latin typeface="Arial"/>
              </a:rPr>
              <a:t>Все дочерние классы (типы данных) должны соблюдать интерфейс (совокупность всех методов) своего класса-предка (супер-класса).</a:t>
            </a:r>
            <a:endParaRPr b="0" lang="ru-RU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ru-RU" sz="1800" spc="-1" strike="noStrike">
                <a:latin typeface="Arial"/>
              </a:rPr>
              <a:t>Функции, которые используют базовый тип, должны иметь возможность использовать подтипы базового типа, не зная об этом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Заголовок 1_24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0" name="Picture 3_14" descr=""/>
          <p:cNvPicPr/>
          <p:nvPr/>
        </p:nvPicPr>
        <p:blipFill>
          <a:blip r:embed="rId1"/>
          <a:stretch/>
        </p:blipFill>
        <p:spPr>
          <a:xfrm>
            <a:off x="0" y="29160"/>
            <a:ext cx="1583280" cy="1394280"/>
          </a:xfrm>
          <a:prstGeom prst="rect">
            <a:avLst/>
          </a:prstGeom>
          <a:ln w="0">
            <a:noFill/>
          </a:ln>
        </p:spPr>
      </p:pic>
      <p:sp>
        <p:nvSpPr>
          <p:cNvPr id="141" name="Заголовок 1_25"/>
          <p:cNvSpPr/>
          <p:nvPr/>
        </p:nvSpPr>
        <p:spPr>
          <a:xfrm>
            <a:off x="1670760" y="297360"/>
            <a:ext cx="588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Архитектура приложения. SOLID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720000" y="1980720"/>
            <a:ext cx="4533120" cy="3418920"/>
          </a:xfrm>
          <a:prstGeom prst="rect">
            <a:avLst/>
          </a:prstGeom>
          <a:ln w="0">
            <a:noFill/>
          </a:ln>
        </p:spPr>
      </p:pic>
      <p:sp>
        <p:nvSpPr>
          <p:cNvPr id="143" name=""/>
          <p:cNvSpPr/>
          <p:nvPr/>
        </p:nvSpPr>
        <p:spPr>
          <a:xfrm>
            <a:off x="6120000" y="2340000"/>
            <a:ext cx="23396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Определение класса «Прямоугольник»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Заголовок 1_26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Picture 3_15" descr=""/>
          <p:cNvPicPr/>
          <p:nvPr/>
        </p:nvPicPr>
        <p:blipFill>
          <a:blip r:embed="rId1"/>
          <a:stretch/>
        </p:blipFill>
        <p:spPr>
          <a:xfrm>
            <a:off x="0" y="29160"/>
            <a:ext cx="1583280" cy="1394280"/>
          </a:xfrm>
          <a:prstGeom prst="rect">
            <a:avLst/>
          </a:prstGeom>
          <a:ln w="0">
            <a:noFill/>
          </a:ln>
        </p:spPr>
      </p:pic>
      <p:sp>
        <p:nvSpPr>
          <p:cNvPr id="146" name="Заголовок 1_27"/>
          <p:cNvSpPr/>
          <p:nvPr/>
        </p:nvSpPr>
        <p:spPr>
          <a:xfrm>
            <a:off x="1670760" y="297360"/>
            <a:ext cx="588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Архитектура приложения. SOLID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6120000" y="2340000"/>
            <a:ext cx="233964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Определение класса «Квадрат»,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который является подтипом «Прямоугольника»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657720" y="1980000"/>
            <a:ext cx="4561920" cy="359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Заголовок 1_28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0" name="Picture 3_16" descr=""/>
          <p:cNvPicPr/>
          <p:nvPr/>
        </p:nvPicPr>
        <p:blipFill>
          <a:blip r:embed="rId1"/>
          <a:stretch/>
        </p:blipFill>
        <p:spPr>
          <a:xfrm>
            <a:off x="0" y="29160"/>
            <a:ext cx="1583280" cy="1394280"/>
          </a:xfrm>
          <a:prstGeom prst="rect">
            <a:avLst/>
          </a:prstGeom>
          <a:ln w="0">
            <a:noFill/>
          </a:ln>
        </p:spPr>
      </p:pic>
      <p:sp>
        <p:nvSpPr>
          <p:cNvPr id="151" name="Заголовок 1_29"/>
          <p:cNvSpPr/>
          <p:nvPr/>
        </p:nvSpPr>
        <p:spPr>
          <a:xfrm>
            <a:off x="1670760" y="297360"/>
            <a:ext cx="588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Архитектура приложения. SOLID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260640" y="1800000"/>
            <a:ext cx="6219000" cy="2828160"/>
          </a:xfrm>
          <a:prstGeom prst="rect">
            <a:avLst/>
          </a:prstGeom>
          <a:ln w="0">
            <a:noFill/>
          </a:ln>
        </p:spPr>
      </p:pic>
      <p:sp>
        <p:nvSpPr>
          <p:cNvPr id="153" name=""/>
          <p:cNvSpPr/>
          <p:nvPr/>
        </p:nvSpPr>
        <p:spPr>
          <a:xfrm>
            <a:off x="7020000" y="2340000"/>
            <a:ext cx="179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Полиморфизм в действии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Заголовок 1_30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5" name="Picture 3_17" descr=""/>
          <p:cNvPicPr/>
          <p:nvPr/>
        </p:nvPicPr>
        <p:blipFill>
          <a:blip r:embed="rId1"/>
          <a:stretch/>
        </p:blipFill>
        <p:spPr>
          <a:xfrm>
            <a:off x="0" y="29160"/>
            <a:ext cx="1583280" cy="1394280"/>
          </a:xfrm>
          <a:prstGeom prst="rect">
            <a:avLst/>
          </a:prstGeom>
          <a:ln w="0">
            <a:noFill/>
          </a:ln>
        </p:spPr>
      </p:pic>
      <p:sp>
        <p:nvSpPr>
          <p:cNvPr id="156" name="Заголовок 1_31"/>
          <p:cNvSpPr/>
          <p:nvPr/>
        </p:nvSpPr>
        <p:spPr>
          <a:xfrm>
            <a:off x="1670760" y="297360"/>
            <a:ext cx="588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Архитектура приложения. SOLID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720000" y="2333880"/>
            <a:ext cx="6119640" cy="188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ISP – (Interface Segregarion Principle) Принцип разделения интерфейсов</a:t>
            </a:r>
            <a:endParaRPr b="0" lang="ru-RU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ru-RU" sz="1800" spc="-1" strike="noStrike">
                <a:latin typeface="Arial"/>
              </a:rPr>
              <a:t>Вместо одного многофункционального интерфейса следует создавать множество однофункциональных интерфейсов и собирать приложения по маленьким блокам, как по кирпичам.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Мотивация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85" name="Picture 3" descr=""/>
          <p:cNvPicPr/>
          <p:nvPr/>
        </p:nvPicPr>
        <p:blipFill>
          <a:blip r:embed="rId1"/>
          <a:stretch/>
        </p:blipFill>
        <p:spPr>
          <a:xfrm>
            <a:off x="0" y="29160"/>
            <a:ext cx="1583280" cy="1394280"/>
          </a:xfrm>
          <a:prstGeom prst="rect">
            <a:avLst/>
          </a:prstGeom>
          <a:ln w="0">
            <a:noFill/>
          </a:ln>
        </p:spPr>
      </p:pic>
      <p:sp>
        <p:nvSpPr>
          <p:cNvPr id="86" name="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Навыки проектирования</a:t>
            </a:r>
            <a:endParaRPr b="0" lang="ru-RU" sz="3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Личный интерес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Заголовок 1_40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9" name="Picture 3_22" descr=""/>
          <p:cNvPicPr/>
          <p:nvPr/>
        </p:nvPicPr>
        <p:blipFill>
          <a:blip r:embed="rId1"/>
          <a:stretch/>
        </p:blipFill>
        <p:spPr>
          <a:xfrm>
            <a:off x="0" y="29160"/>
            <a:ext cx="1583280" cy="1394280"/>
          </a:xfrm>
          <a:prstGeom prst="rect">
            <a:avLst/>
          </a:prstGeom>
          <a:ln w="0">
            <a:noFill/>
          </a:ln>
        </p:spPr>
      </p:pic>
      <p:sp>
        <p:nvSpPr>
          <p:cNvPr id="160" name="Заголовок 1_41"/>
          <p:cNvSpPr/>
          <p:nvPr/>
        </p:nvSpPr>
        <p:spPr>
          <a:xfrm>
            <a:off x="1670760" y="297360"/>
            <a:ext cx="588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Архитектура приложения. SOLID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720000" y="2333880"/>
            <a:ext cx="6119640" cy="16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DIP – (Dependency Inversion Principle) Принцип инверсии зависимостей</a:t>
            </a:r>
            <a:endParaRPr b="0" lang="ru-RU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ru-RU" sz="1800" spc="-1" strike="noStrike">
                <a:latin typeface="Arial"/>
              </a:rPr>
              <a:t>Высокоуровневые модули не должны зависеть от низкоуровневых, а должны зависеть от абстракций.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Заголовок 1_3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3" name="Picture 3_18" descr=""/>
          <p:cNvPicPr/>
          <p:nvPr/>
        </p:nvPicPr>
        <p:blipFill>
          <a:blip r:embed="rId1"/>
          <a:stretch/>
        </p:blipFill>
        <p:spPr>
          <a:xfrm>
            <a:off x="0" y="29160"/>
            <a:ext cx="1583280" cy="1394280"/>
          </a:xfrm>
          <a:prstGeom prst="rect">
            <a:avLst/>
          </a:prstGeom>
          <a:ln w="0">
            <a:noFill/>
          </a:ln>
        </p:spPr>
      </p:pic>
      <p:sp>
        <p:nvSpPr>
          <p:cNvPr id="164" name="Заголовок 1_33"/>
          <p:cNvSpPr/>
          <p:nvPr/>
        </p:nvSpPr>
        <p:spPr>
          <a:xfrm>
            <a:off x="1670760" y="297360"/>
            <a:ext cx="588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Архитектура приложения. SOLID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5400000" y="1260000"/>
            <a:ext cx="341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Пример. Поиск Пользователя в базе данных.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390240" y="1968480"/>
            <a:ext cx="5009400" cy="3971160"/>
          </a:xfrm>
          <a:prstGeom prst="rect">
            <a:avLst/>
          </a:prstGeom>
          <a:ln w="0">
            <a:noFill/>
          </a:ln>
        </p:spPr>
      </p:pic>
      <p:pic>
        <p:nvPicPr>
          <p:cNvPr id="167" name="" descr=""/>
          <p:cNvPicPr/>
          <p:nvPr/>
        </p:nvPicPr>
        <p:blipFill>
          <a:blip r:embed="rId3"/>
          <a:stretch/>
        </p:blipFill>
        <p:spPr>
          <a:xfrm>
            <a:off x="5580000" y="4277520"/>
            <a:ext cx="3304440" cy="942120"/>
          </a:xfrm>
          <a:prstGeom prst="rect">
            <a:avLst/>
          </a:prstGeom>
          <a:ln w="0">
            <a:solidFill>
              <a:srgbClr val="3465a4"/>
            </a:solidFill>
            <a:prstDash val="dash"/>
          </a:ln>
        </p:spPr>
      </p:pic>
      <p:sp>
        <p:nvSpPr>
          <p:cNvPr id="168" name=""/>
          <p:cNvSpPr/>
          <p:nvPr/>
        </p:nvSpPr>
        <p:spPr>
          <a:xfrm>
            <a:off x="5580000" y="5400000"/>
            <a:ext cx="287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Согласно DIP, это будет интерфейс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720000" y="5753880"/>
            <a:ext cx="4499640" cy="16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Класс AccountService ничего не знает о том, какую СУБД использует приложение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Заголовок 1_4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1" name="Picture 3_23" descr=""/>
          <p:cNvPicPr/>
          <p:nvPr/>
        </p:nvPicPr>
        <p:blipFill>
          <a:blip r:embed="rId1"/>
          <a:stretch/>
        </p:blipFill>
        <p:spPr>
          <a:xfrm>
            <a:off x="0" y="29160"/>
            <a:ext cx="1583280" cy="1394280"/>
          </a:xfrm>
          <a:prstGeom prst="rect">
            <a:avLst/>
          </a:prstGeom>
          <a:ln w="0">
            <a:noFill/>
          </a:ln>
        </p:spPr>
      </p:pic>
      <p:sp>
        <p:nvSpPr>
          <p:cNvPr id="172" name="Заголовок 1_43"/>
          <p:cNvSpPr/>
          <p:nvPr/>
        </p:nvSpPr>
        <p:spPr>
          <a:xfrm>
            <a:off x="1670760" y="297360"/>
            <a:ext cx="588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Архитектура приложения. SOLID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5400000" y="1260000"/>
            <a:ext cx="341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Пример. Поиск Пользователя в базе данных.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835200" y="5177520"/>
            <a:ext cx="3304440" cy="942120"/>
          </a:xfrm>
          <a:prstGeom prst="rect">
            <a:avLst/>
          </a:prstGeom>
          <a:ln w="0">
            <a:solidFill>
              <a:srgbClr val="3465a4"/>
            </a:solidFill>
            <a:prstDash val="dash"/>
          </a:ln>
        </p:spPr>
      </p:pic>
      <p:sp>
        <p:nvSpPr>
          <p:cNvPr id="175" name=""/>
          <p:cNvSpPr/>
          <p:nvPr/>
        </p:nvSpPr>
        <p:spPr>
          <a:xfrm>
            <a:off x="4320000" y="5337720"/>
            <a:ext cx="287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Согласно DIP, это будет интерфейс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3"/>
          <a:stretch/>
        </p:blipFill>
        <p:spPr>
          <a:xfrm>
            <a:off x="180000" y="1980000"/>
            <a:ext cx="7044840" cy="247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Заголовок 1_34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8" name="Picture 3_19" descr=""/>
          <p:cNvPicPr/>
          <p:nvPr/>
        </p:nvPicPr>
        <p:blipFill>
          <a:blip r:embed="rId1"/>
          <a:stretch/>
        </p:blipFill>
        <p:spPr>
          <a:xfrm>
            <a:off x="0" y="29160"/>
            <a:ext cx="1583280" cy="1394280"/>
          </a:xfrm>
          <a:prstGeom prst="rect">
            <a:avLst/>
          </a:prstGeom>
          <a:ln w="0">
            <a:noFill/>
          </a:ln>
        </p:spPr>
      </p:pic>
      <p:sp>
        <p:nvSpPr>
          <p:cNvPr id="179" name="Заголовок 1_35"/>
          <p:cNvSpPr/>
          <p:nvPr/>
        </p:nvSpPr>
        <p:spPr>
          <a:xfrm>
            <a:off x="1670760" y="297360"/>
            <a:ext cx="588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Архитектура приложения. MVC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540000" y="1980000"/>
            <a:ext cx="521964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MVC — множество типовых решений по написанию ГПИ. Заключается в разделении поставленной задачи на «уровни», которые выполняют свою роль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Заголовок 1_44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2" name="Picture 3_24" descr=""/>
          <p:cNvPicPr/>
          <p:nvPr/>
        </p:nvPicPr>
        <p:blipFill>
          <a:blip r:embed="rId1"/>
          <a:stretch/>
        </p:blipFill>
        <p:spPr>
          <a:xfrm>
            <a:off x="0" y="29160"/>
            <a:ext cx="1583280" cy="1394280"/>
          </a:xfrm>
          <a:prstGeom prst="rect">
            <a:avLst/>
          </a:prstGeom>
          <a:ln w="0">
            <a:noFill/>
          </a:ln>
        </p:spPr>
      </p:pic>
      <p:sp>
        <p:nvSpPr>
          <p:cNvPr id="183" name="Заголовок 1_45"/>
          <p:cNvSpPr/>
          <p:nvPr/>
        </p:nvSpPr>
        <p:spPr>
          <a:xfrm>
            <a:off x="1670760" y="297360"/>
            <a:ext cx="588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Архитектура приложения. MVC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540000" y="1980000"/>
            <a:ext cx="521964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MVC расшифровывается как «Модель – Представление – Контроллер»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911520" y="3528000"/>
            <a:ext cx="4668120" cy="2231640"/>
          </a:xfrm>
          <a:prstGeom prst="rect">
            <a:avLst/>
          </a:prstGeom>
          <a:ln w="0">
            <a:noFill/>
          </a:ln>
        </p:spPr>
      </p:pic>
      <p:sp>
        <p:nvSpPr>
          <p:cNvPr id="186" name=""/>
          <p:cNvSpPr/>
          <p:nvPr/>
        </p:nvSpPr>
        <p:spPr>
          <a:xfrm>
            <a:off x="6120000" y="3960000"/>
            <a:ext cx="2699640" cy="18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ru-RU" sz="1600" spc="-1" strike="noStrike">
                <a:latin typeface="Arial"/>
              </a:rPr>
              <a:t>Слой «Представление» использует данные модели для отображения на экране,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1600" spc="-1" strike="noStrike">
                <a:latin typeface="Arial"/>
              </a:rPr>
              <a:t>слой «Контроллер» работает с моделью, решая поставленную задачу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Заголовок 1_16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8" name="Picture 3_10" descr=""/>
          <p:cNvPicPr/>
          <p:nvPr/>
        </p:nvPicPr>
        <p:blipFill>
          <a:blip r:embed="rId1"/>
          <a:stretch/>
        </p:blipFill>
        <p:spPr>
          <a:xfrm>
            <a:off x="0" y="29160"/>
            <a:ext cx="1583280" cy="1394280"/>
          </a:xfrm>
          <a:prstGeom prst="rect">
            <a:avLst/>
          </a:prstGeom>
          <a:ln w="0">
            <a:noFill/>
          </a:ln>
        </p:spPr>
      </p:pic>
      <p:sp>
        <p:nvSpPr>
          <p:cNvPr id="189" name="Заголовок 1_17"/>
          <p:cNvSpPr/>
          <p:nvPr/>
        </p:nvSpPr>
        <p:spPr>
          <a:xfrm>
            <a:off x="1670760" y="297360"/>
            <a:ext cx="588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Архитектура приложения. MVVM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360000" y="1800000"/>
            <a:ext cx="845964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MVVM – расширение шаблона MVC. Состоит из слоев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Model – View – ViewModel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2"/>
          <a:stretch/>
        </p:blipFill>
        <p:spPr>
          <a:xfrm>
            <a:off x="180000" y="3038040"/>
            <a:ext cx="6342120" cy="2361600"/>
          </a:xfrm>
          <a:prstGeom prst="rect">
            <a:avLst/>
          </a:prstGeom>
          <a:ln w="0">
            <a:noFill/>
          </a:ln>
        </p:spPr>
      </p:pic>
      <p:sp>
        <p:nvSpPr>
          <p:cNvPr id="192" name=""/>
          <p:cNvSpPr/>
          <p:nvPr/>
        </p:nvSpPr>
        <p:spPr>
          <a:xfrm>
            <a:off x="6660000" y="3240000"/>
            <a:ext cx="2339640" cy="25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ru-RU" sz="1600" spc="-1" strike="noStrike">
                <a:latin typeface="Arial"/>
              </a:rPr>
              <a:t>Здесь слой представления работает с удобной для него абстракцией, а не с абстракцией предметной области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Заголовок 1_36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4" name="Picture 3_20" descr=""/>
          <p:cNvPicPr/>
          <p:nvPr/>
        </p:nvPicPr>
        <p:blipFill>
          <a:blip r:embed="rId1"/>
          <a:stretch/>
        </p:blipFill>
        <p:spPr>
          <a:xfrm>
            <a:off x="0" y="29160"/>
            <a:ext cx="1583280" cy="1394280"/>
          </a:xfrm>
          <a:prstGeom prst="rect">
            <a:avLst/>
          </a:prstGeom>
          <a:ln w="0">
            <a:noFill/>
          </a:ln>
        </p:spPr>
      </p:pic>
      <p:sp>
        <p:nvSpPr>
          <p:cNvPr id="195" name="Заголовок 1_37"/>
          <p:cNvSpPr/>
          <p:nvPr/>
        </p:nvSpPr>
        <p:spPr>
          <a:xfrm>
            <a:off x="1670760" y="297360"/>
            <a:ext cx="588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Выбор задачи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360000" y="1620000"/>
            <a:ext cx="485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Клеточные автоматы. Игра «Жизнь»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540000" y="2314080"/>
            <a:ext cx="701964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Клеточный Автомат(КА) – дискретная модель, изучаемая в математике, состоит из бесконечной решетки элементов(клеток), у которых есть определённое множество состояний, и множество правил перехода(морфизмов) клетки из одного состояния в другое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540000" y="4140000"/>
            <a:ext cx="449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Правила игры «Жизнь» выражаются в такую категорию: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2"/>
          <a:stretch/>
        </p:blipFill>
        <p:spPr>
          <a:xfrm>
            <a:off x="4140000" y="4534200"/>
            <a:ext cx="4647600" cy="158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Заголовок 1_38"/>
          <p:cNvSpPr/>
          <p:nvPr/>
        </p:nvSpPr>
        <p:spPr>
          <a:xfrm>
            <a:off x="720000" y="29772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1" name="Picture 3_21" descr=""/>
          <p:cNvPicPr/>
          <p:nvPr/>
        </p:nvPicPr>
        <p:blipFill>
          <a:blip r:embed="rId1"/>
          <a:stretch/>
        </p:blipFill>
        <p:spPr>
          <a:xfrm>
            <a:off x="0" y="29160"/>
            <a:ext cx="1583280" cy="1394280"/>
          </a:xfrm>
          <a:prstGeom prst="rect">
            <a:avLst/>
          </a:prstGeom>
          <a:ln w="0">
            <a:noFill/>
          </a:ln>
        </p:spPr>
      </p:pic>
      <p:sp>
        <p:nvSpPr>
          <p:cNvPr id="202" name="Заголовок 1_39"/>
          <p:cNvSpPr/>
          <p:nvPr/>
        </p:nvSpPr>
        <p:spPr>
          <a:xfrm>
            <a:off x="1671120" y="540000"/>
            <a:ext cx="5888520" cy="78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Реализация. 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540000" y="1661760"/>
            <a:ext cx="35996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Система сборки – Gradle, потому что она одна из самых продвинутых и удобных.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04" name=""/>
          <p:cNvSpPr/>
          <p:nvPr/>
        </p:nvSpPr>
        <p:spPr>
          <a:xfrm>
            <a:off x="540000" y="2817720"/>
            <a:ext cx="395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Структура проекта. Пакеты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2"/>
          <a:stretch/>
        </p:blipFill>
        <p:spPr>
          <a:xfrm>
            <a:off x="720000" y="3460320"/>
            <a:ext cx="3666240" cy="139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Заголовок 1_46"/>
          <p:cNvSpPr/>
          <p:nvPr/>
        </p:nvSpPr>
        <p:spPr>
          <a:xfrm>
            <a:off x="720000" y="29772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7" name="Picture 3_25" descr=""/>
          <p:cNvPicPr/>
          <p:nvPr/>
        </p:nvPicPr>
        <p:blipFill>
          <a:blip r:embed="rId1"/>
          <a:stretch/>
        </p:blipFill>
        <p:spPr>
          <a:xfrm>
            <a:off x="0" y="29160"/>
            <a:ext cx="1583280" cy="1394280"/>
          </a:xfrm>
          <a:prstGeom prst="rect">
            <a:avLst/>
          </a:prstGeom>
          <a:ln w="0">
            <a:noFill/>
          </a:ln>
        </p:spPr>
      </p:pic>
      <p:sp>
        <p:nvSpPr>
          <p:cNvPr id="208" name="Заголовок 1_47"/>
          <p:cNvSpPr/>
          <p:nvPr/>
        </p:nvSpPr>
        <p:spPr>
          <a:xfrm>
            <a:off x="1671120" y="540000"/>
            <a:ext cx="5888520" cy="78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Реализация. 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900000" y="1620000"/>
            <a:ext cx="161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Пакет logic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2"/>
          <a:stretch/>
        </p:blipFill>
        <p:spPr>
          <a:xfrm>
            <a:off x="900000" y="2160000"/>
            <a:ext cx="3295080" cy="970920"/>
          </a:xfrm>
          <a:prstGeom prst="rect">
            <a:avLst/>
          </a:prstGeom>
          <a:ln w="0">
            <a:noFill/>
          </a:ln>
        </p:spPr>
      </p:pic>
      <p:sp>
        <p:nvSpPr>
          <p:cNvPr id="211" name=""/>
          <p:cNvSpPr/>
          <p:nvPr/>
        </p:nvSpPr>
        <p:spPr>
          <a:xfrm>
            <a:off x="4860000" y="1353960"/>
            <a:ext cx="3959640" cy="23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ru-RU" sz="1600" spc="-1" strike="noStrike">
                <a:latin typeface="Arial"/>
              </a:rPr>
              <a:t>Cell – клетка, абстракция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ru-RU" sz="1600" spc="-1" strike="noStrike">
                <a:latin typeface="Arial"/>
              </a:rPr>
              <a:t>State – конечное множество состояний клеток(«Жизнь», «Смерть»)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ru-RU" sz="1600" spc="-1" strike="noStrike">
                <a:latin typeface="Arial"/>
              </a:rPr>
              <a:t>Simulation – реализация логики, по которой меняют состояние клетки, по сути это и есть клеточный автомат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12" name=""/>
          <p:cNvSpPr/>
          <p:nvPr/>
        </p:nvSpPr>
        <p:spPr>
          <a:xfrm>
            <a:off x="720000" y="3960000"/>
            <a:ext cx="269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Пакет views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3"/>
          <a:stretch/>
        </p:blipFill>
        <p:spPr>
          <a:xfrm>
            <a:off x="720000" y="4680000"/>
            <a:ext cx="2885400" cy="951840"/>
          </a:xfrm>
          <a:prstGeom prst="rect">
            <a:avLst/>
          </a:prstGeom>
          <a:ln w="0">
            <a:noFill/>
          </a:ln>
        </p:spPr>
      </p:pic>
      <p:sp>
        <p:nvSpPr>
          <p:cNvPr id="214" name=""/>
          <p:cNvSpPr/>
          <p:nvPr/>
        </p:nvSpPr>
        <p:spPr>
          <a:xfrm>
            <a:off x="3960000" y="4500000"/>
            <a:ext cx="5183640" cy="12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latin typeface="Arial"/>
              </a:rPr>
              <a:t>ControlBox – контейнер для элементов управления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latin typeface="Arial"/>
              </a:rPr>
              <a:t>GridView – отображение сетки КА, т. е. «обертка» для Simulation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latin typeface="Arial"/>
              </a:rPr>
              <a:t>MainView – содержит в себе кнопки, и игровое поле(GridView)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Заголовок 1_49"/>
          <p:cNvSpPr/>
          <p:nvPr/>
        </p:nvSpPr>
        <p:spPr>
          <a:xfrm>
            <a:off x="720000" y="29772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6" name="Picture 3_27" descr=""/>
          <p:cNvPicPr/>
          <p:nvPr/>
        </p:nvPicPr>
        <p:blipFill>
          <a:blip r:embed="rId1"/>
          <a:stretch/>
        </p:blipFill>
        <p:spPr>
          <a:xfrm>
            <a:off x="0" y="29160"/>
            <a:ext cx="1583280" cy="1394280"/>
          </a:xfrm>
          <a:prstGeom prst="rect">
            <a:avLst/>
          </a:prstGeom>
          <a:ln w="0">
            <a:noFill/>
          </a:ln>
        </p:spPr>
      </p:pic>
      <p:sp>
        <p:nvSpPr>
          <p:cNvPr id="217" name="Заголовок 1_50"/>
          <p:cNvSpPr/>
          <p:nvPr/>
        </p:nvSpPr>
        <p:spPr>
          <a:xfrm>
            <a:off x="1671120" y="540000"/>
            <a:ext cx="5888520" cy="78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Приложение 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Заголовок 1_0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Задачи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88" name="Picture 3_0" descr=""/>
          <p:cNvPicPr/>
          <p:nvPr/>
        </p:nvPicPr>
        <p:blipFill>
          <a:blip r:embed="rId1"/>
          <a:stretch/>
        </p:blipFill>
        <p:spPr>
          <a:xfrm>
            <a:off x="0" y="29160"/>
            <a:ext cx="1583280" cy="1394280"/>
          </a:xfrm>
          <a:prstGeom prst="rect">
            <a:avLst/>
          </a:prstGeom>
          <a:ln w="0">
            <a:noFill/>
          </a:ln>
        </p:spPr>
      </p:pic>
      <p:sp>
        <p:nvSpPr>
          <p:cNvPr id="89" name=""/>
          <p:cNvSpPr/>
          <p:nvPr/>
        </p:nvSpPr>
        <p:spPr>
          <a:xfrm>
            <a:off x="360000" y="2494440"/>
            <a:ext cx="8228520" cy="290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Изучить литературу по темам:</a:t>
            </a:r>
            <a:endParaRPr b="0" lang="ru-RU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Построение Графических приложений</a:t>
            </a:r>
            <a:endParaRPr b="0" lang="ru-RU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Инструментарий, доступный на платформе Java</a:t>
            </a:r>
            <a:endParaRPr b="0" lang="ru-RU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Клеточные автоматы</a:t>
            </a:r>
            <a:endParaRPr b="0" lang="ru-RU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Отбор технологий</a:t>
            </a:r>
            <a:endParaRPr b="0" lang="ru-RU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Написать итоговое приложение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Заголовок 1_48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Итог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219" name="Picture 3_26" descr=""/>
          <p:cNvPicPr/>
          <p:nvPr/>
        </p:nvPicPr>
        <p:blipFill>
          <a:blip r:embed="rId1"/>
          <a:stretch/>
        </p:blipFill>
        <p:spPr>
          <a:xfrm>
            <a:off x="0" y="29160"/>
            <a:ext cx="1583280" cy="1394280"/>
          </a:xfrm>
          <a:prstGeom prst="rect">
            <a:avLst/>
          </a:prstGeom>
          <a:ln w="0">
            <a:noFill/>
          </a:ln>
        </p:spPr>
      </p:pic>
      <p:sp>
        <p:nvSpPr>
          <p:cNvPr id="220" name="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Исследованы основные способы написания программ</a:t>
            </a:r>
            <a:endParaRPr b="0" lang="ru-RU" sz="3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Отработка навыков проектирования</a:t>
            </a:r>
            <a:endParaRPr b="0" lang="ru-RU" sz="3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Опыт использования JavaFX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Заголовок 1_2"/>
          <p:cNvSpPr/>
          <p:nvPr/>
        </p:nvSpPr>
        <p:spPr>
          <a:xfrm>
            <a:off x="1670760" y="297360"/>
            <a:ext cx="588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Отбор Технологий. AWT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91" name="Picture 3_2" descr=""/>
          <p:cNvPicPr/>
          <p:nvPr/>
        </p:nvPicPr>
        <p:blipFill>
          <a:blip r:embed="rId1"/>
          <a:stretch/>
        </p:blipFill>
        <p:spPr>
          <a:xfrm>
            <a:off x="0" y="29160"/>
            <a:ext cx="1583280" cy="1394280"/>
          </a:xfrm>
          <a:prstGeom prst="rect">
            <a:avLst/>
          </a:prstGeom>
          <a:ln w="0">
            <a:noFill/>
          </a:ln>
        </p:spPr>
      </p:pic>
      <p:sp>
        <p:nvSpPr>
          <p:cNvPr id="92" name="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Первая</a:t>
            </a:r>
            <a:endParaRPr b="0" lang="ru-RU" sz="3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Медленная и нестабильная</a:t>
            </a:r>
            <a:endParaRPr b="0" lang="ru-RU" sz="3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Устаревшая</a:t>
            </a:r>
            <a:endParaRPr b="0" lang="ru-RU" sz="3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Начинать новые проекты с использованием этой библиотеки не стоит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Заголовок 1_3"/>
          <p:cNvSpPr/>
          <p:nvPr/>
        </p:nvSpPr>
        <p:spPr>
          <a:xfrm>
            <a:off x="1670760" y="297360"/>
            <a:ext cx="588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Отбор Технологий. Swing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94" name="Picture 3_3" descr=""/>
          <p:cNvPicPr/>
          <p:nvPr/>
        </p:nvPicPr>
        <p:blipFill>
          <a:blip r:embed="rId1"/>
          <a:stretch/>
        </p:blipFill>
        <p:spPr>
          <a:xfrm>
            <a:off x="0" y="29160"/>
            <a:ext cx="1583280" cy="1394280"/>
          </a:xfrm>
          <a:prstGeom prst="rect">
            <a:avLst/>
          </a:prstGeom>
          <a:ln w="0">
            <a:noFill/>
          </a:ln>
        </p:spPr>
      </p:pic>
      <p:sp>
        <p:nvSpPr>
          <p:cNvPr id="95" name="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 основе AWT</a:t>
            </a:r>
            <a:endParaRPr b="0" lang="ru-RU" sz="3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Легкие объекты*</a:t>
            </a:r>
            <a:endParaRPr b="0" lang="ru-RU" sz="3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Нормированный внешний вид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Заголовок 1_4"/>
          <p:cNvSpPr/>
          <p:nvPr/>
        </p:nvSpPr>
        <p:spPr>
          <a:xfrm>
            <a:off x="1670760" y="297360"/>
            <a:ext cx="588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Отбор Технологий. Swing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97" name="Picture 3_4" descr=""/>
          <p:cNvPicPr/>
          <p:nvPr/>
        </p:nvPicPr>
        <p:blipFill>
          <a:blip r:embed="rId1"/>
          <a:stretch/>
        </p:blipFill>
        <p:spPr>
          <a:xfrm>
            <a:off x="0" y="29160"/>
            <a:ext cx="1583280" cy="1394280"/>
          </a:xfrm>
          <a:prstGeom prst="rect">
            <a:avLst/>
          </a:prstGeom>
          <a:ln w="0">
            <a:noFill/>
          </a:ln>
        </p:spPr>
      </p:pic>
      <p:sp>
        <p:nvSpPr>
          <p:cNvPr id="98" name=""/>
          <p:cNvSpPr/>
          <p:nvPr/>
        </p:nvSpPr>
        <p:spPr>
          <a:xfrm>
            <a:off x="360000" y="2128680"/>
            <a:ext cx="6839640" cy="39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package ru.cmr;</a:t>
            </a:r>
            <a:br/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import javax.swing.*;</a:t>
            </a:r>
            <a:br/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public class SwingExample {</a:t>
            </a:r>
            <a:br/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    public static void main(String[] args) {</a:t>
            </a:r>
            <a:br/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        JFrame window = new JFrame(</a:t>
            </a:r>
            <a:r>
              <a:rPr b="0" lang="ru-RU" sz="1300" spc="-1" strike="noStrike">
                <a:solidFill>
                  <a:srgbClr val="5eb91e"/>
                </a:solidFill>
                <a:latin typeface="Hack"/>
                <a:ea typeface="Noto Sans Mono CJK SC"/>
              </a:rPr>
              <a:t>"Окно"</a:t>
            </a:r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);</a:t>
            </a:r>
            <a:br/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        JLabel label = new JLabel(</a:t>
            </a:r>
            <a:r>
              <a:rPr b="0" lang="ru-RU" sz="1300" spc="-1" strike="noStrike">
                <a:solidFill>
                  <a:srgbClr val="5eb91e"/>
                </a:solidFill>
                <a:latin typeface="Hack"/>
                <a:ea typeface="Noto Sans Mono CJK SC"/>
              </a:rPr>
              <a:t>"Надпись"</a:t>
            </a:r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);</a:t>
            </a:r>
            <a:br/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        JButton btn = new JButton(</a:t>
            </a:r>
            <a:r>
              <a:rPr b="0" lang="ru-RU" sz="1300" spc="-1" strike="noStrike">
                <a:solidFill>
                  <a:srgbClr val="5eb91e"/>
                </a:solidFill>
                <a:latin typeface="Hack"/>
                <a:ea typeface="Noto Sans Mono CJK SC"/>
              </a:rPr>
              <a:t>"Кнопка"</a:t>
            </a:r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);</a:t>
            </a:r>
            <a:br/>
            <a:br/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        label.setBounds(130, 110, 100, 50);</a:t>
            </a:r>
            <a:br/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        btn.setBounds(120, 180, 125, 20);</a:t>
            </a:r>
            <a:br/>
            <a:br/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        window.setLayout(null);</a:t>
            </a:r>
            <a:br/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        window.setDefaultCloseOperation(JFrame.EXIT_ON_CLOSE);</a:t>
            </a:r>
            <a:br/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        window.setBounds(300,300, 400,360);</a:t>
            </a:r>
            <a:br/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        window.add(</a:t>
            </a:r>
            <a:r>
              <a:rPr b="0" lang="ru-RU" sz="1300" spc="-1" strike="noStrike">
                <a:solidFill>
                  <a:srgbClr val="a1467e"/>
                </a:solidFill>
                <a:latin typeface="Hack"/>
                <a:ea typeface="Noto Sans Mono CJK SC"/>
              </a:rPr>
              <a:t>label</a:t>
            </a:r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);</a:t>
            </a:r>
            <a:br/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        window.add(</a:t>
            </a:r>
            <a:r>
              <a:rPr b="0" lang="ru-RU" sz="1300" spc="-1" strike="noStrike">
                <a:solidFill>
                  <a:srgbClr val="a1467e"/>
                </a:solidFill>
                <a:latin typeface="Hack"/>
                <a:ea typeface="Noto Sans Mono CJK SC"/>
              </a:rPr>
              <a:t>btn</a:t>
            </a:r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);</a:t>
            </a:r>
            <a:br/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        window.setVisible(</a:t>
            </a:r>
            <a:r>
              <a:rPr b="0" lang="ru-RU" sz="1300" spc="-1" strike="noStrike">
                <a:solidFill>
                  <a:srgbClr val="a1467e"/>
                </a:solidFill>
                <a:latin typeface="Hack"/>
                <a:ea typeface="Noto Sans Mono CJK SC"/>
              </a:rPr>
              <a:t>true</a:t>
            </a:r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);</a:t>
            </a:r>
            <a:br/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    }</a:t>
            </a:r>
            <a:br/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}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3600000" y="1439640"/>
            <a:ext cx="899640" cy="30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latin typeface="Arial"/>
              </a:rPr>
              <a:t>Код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Заголовок 1_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Мотивация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01" name="Picture 3_1" descr=""/>
          <p:cNvPicPr/>
          <p:nvPr/>
        </p:nvPicPr>
        <p:blipFill>
          <a:blip r:embed="rId1"/>
          <a:stretch/>
        </p:blipFill>
        <p:spPr>
          <a:xfrm>
            <a:off x="0" y="29160"/>
            <a:ext cx="1583280" cy="1394280"/>
          </a:xfrm>
          <a:prstGeom prst="rect">
            <a:avLst/>
          </a:prstGeom>
          <a:ln w="0">
            <a:noFill/>
          </a:ln>
        </p:spPr>
      </p:pic>
      <p:sp>
        <p:nvSpPr>
          <p:cNvPr id="102" name="Заголовок 1_5"/>
          <p:cNvSpPr/>
          <p:nvPr/>
        </p:nvSpPr>
        <p:spPr>
          <a:xfrm>
            <a:off x="1670760" y="297360"/>
            <a:ext cx="588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Отбор Технологий. Swing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2661480" y="1593000"/>
            <a:ext cx="3818160" cy="3446640"/>
          </a:xfrm>
          <a:prstGeom prst="rect">
            <a:avLst/>
          </a:prstGeom>
          <a:ln w="0">
            <a:noFill/>
          </a:ln>
        </p:spPr>
      </p:pic>
      <p:sp>
        <p:nvSpPr>
          <p:cNvPr id="104" name=""/>
          <p:cNvSpPr/>
          <p:nvPr/>
        </p:nvSpPr>
        <p:spPr>
          <a:xfrm>
            <a:off x="3060000" y="5261760"/>
            <a:ext cx="28796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Результат исполнения кода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Заголовок 1_6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6" name="Picture 3_5" descr=""/>
          <p:cNvPicPr/>
          <p:nvPr/>
        </p:nvPicPr>
        <p:blipFill>
          <a:blip r:embed="rId1"/>
          <a:stretch/>
        </p:blipFill>
        <p:spPr>
          <a:xfrm>
            <a:off x="0" y="29160"/>
            <a:ext cx="1583280" cy="1394280"/>
          </a:xfrm>
          <a:prstGeom prst="rect">
            <a:avLst/>
          </a:prstGeom>
          <a:ln w="0">
            <a:noFill/>
          </a:ln>
        </p:spPr>
      </p:pic>
      <p:sp>
        <p:nvSpPr>
          <p:cNvPr id="107" name="Заголовок 1_7"/>
          <p:cNvSpPr/>
          <p:nvPr/>
        </p:nvSpPr>
        <p:spPr>
          <a:xfrm>
            <a:off x="1670760" y="297360"/>
            <a:ext cx="588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Отбор Технологий. JavaFX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360000" y="1980000"/>
            <a:ext cx="8099640" cy="270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Java API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FXML, SceneBuilder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Swing-compability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3D графика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Аппаратное ускорение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Самодостаточное распространение приложений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Заголовок 1_8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0" name="Picture 3_6" descr=""/>
          <p:cNvPicPr/>
          <p:nvPr/>
        </p:nvPicPr>
        <p:blipFill>
          <a:blip r:embed="rId1"/>
          <a:stretch/>
        </p:blipFill>
        <p:spPr>
          <a:xfrm>
            <a:off x="0" y="29160"/>
            <a:ext cx="1583280" cy="1394280"/>
          </a:xfrm>
          <a:prstGeom prst="rect">
            <a:avLst/>
          </a:prstGeom>
          <a:ln w="0">
            <a:noFill/>
          </a:ln>
        </p:spPr>
      </p:pic>
      <p:sp>
        <p:nvSpPr>
          <p:cNvPr id="111" name="Заголовок 1_9"/>
          <p:cNvSpPr/>
          <p:nvPr/>
        </p:nvSpPr>
        <p:spPr>
          <a:xfrm>
            <a:off x="1670760" y="297360"/>
            <a:ext cx="588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Архитектура. JavaFX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900000" y="2520000"/>
            <a:ext cx="7199640" cy="232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</TotalTime>
  <Application>LibreOffice/7.1.6.2$Linux_X86_64 LibreOffice_project/10$Build-2</Application>
  <AppVersion>15.0000</AppVersion>
  <Words>34</Words>
  <Paragraphs>13</Paragraphs>
  <Company>Reanimator Extreme Edition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2018-02-13T15:20:42Z</dcterms:created>
  <dc:creator>User</dc:creator>
  <dc:description/>
  <dc:language>ru-RU</dc:language>
  <cp:lastModifiedBy/>
  <dcterms:modified xsi:type="dcterms:W3CDTF">2021-10-20T09:46:35Z</dcterms:modified>
  <cp:revision>188</cp:revision>
  <dc:subject/>
  <dc:title>Муниципальная научно-практическая  конференция исследовательских и проектных работ  обучающихся начальных классов «Хочу все знать» Секция «Естественно-математические дисциплины»  Исследовательская работа  Кто «трудится» над появлением дырочек в хлебе?           Выполнил работу: Акишкин Арсений Евгеньевич ученик 1 класса А МБОУ «Гимназия №2»; Руководитель: Квасюк Галина Васильевна,  учитель МБОУ «Гимназии №2»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2</vt:i4>
  </property>
</Properties>
</file>