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</a:t>
            </a:r>
            <a:r>
              <a:rPr b="0" lang="ru-RU" sz="1800" spc="-1" strike="noStrike">
                <a:latin typeface="Arial"/>
              </a:rPr>
              <a:t>текста </a:t>
            </a:r>
            <a:r>
              <a:rPr b="0" lang="ru-RU" sz="1800" spc="-1" strike="noStrike">
                <a:latin typeface="Arial"/>
              </a:rPr>
              <a:t>заглавия </a:t>
            </a:r>
            <a:r>
              <a:rPr b="0" lang="ru-RU" sz="1800" spc="-1" strike="noStrike">
                <a:latin typeface="Arial"/>
              </a:rPr>
              <a:t>щёлкните </a:t>
            </a:r>
            <a:r>
              <a:rPr b="0" lang="ru-RU" sz="1800" spc="-1" strike="noStrike">
                <a:latin typeface="Arial"/>
              </a:rPr>
              <a:t>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Заголовок 1"/>
          <p:cNvSpPr/>
          <p:nvPr/>
        </p:nvSpPr>
        <p:spPr>
          <a:xfrm>
            <a:off x="395640" y="1484640"/>
            <a:ext cx="8568360" cy="575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ru-RU" sz="2600" spc="-1" strike="noStrike">
                <a:solidFill>
                  <a:srgbClr val="254061"/>
                </a:solidFill>
                <a:latin typeface="Calibri"/>
              </a:rPr>
              <a:t>Прикладной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5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342000" y="30600"/>
            <a:ext cx="1590120" cy="1395720"/>
          </a:xfrm>
          <a:prstGeom prst="rect">
            <a:avLst/>
          </a:prstGeom>
          <a:ln w="0">
            <a:noFill/>
          </a:ln>
        </p:spPr>
      </p:pic>
      <p:sp>
        <p:nvSpPr>
          <p:cNvPr id="117" name="Прямоугольник 4"/>
          <p:cNvSpPr/>
          <p:nvPr/>
        </p:nvSpPr>
        <p:spPr>
          <a:xfrm>
            <a:off x="2123640" y="260640"/>
            <a:ext cx="6840000" cy="935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254061"/>
                </a:solidFill>
                <a:latin typeface="Calibri"/>
                <a:ea typeface="DejaVu Sans"/>
              </a:rPr>
              <a:t>Муниципальное бюджетное общеобразовательное учреждение  «Гимназия № 2» города Сарова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18" name="Прямоугольник 5"/>
          <p:cNvSpPr/>
          <p:nvPr/>
        </p:nvSpPr>
        <p:spPr>
          <a:xfrm>
            <a:off x="299880" y="5733360"/>
            <a:ext cx="8568360" cy="753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br/>
            <a:endParaRPr b="0" lang="ru-RU" sz="1800" spc="-1" strike="noStrike">
              <a:latin typeface="Arial"/>
            </a:endParaRPr>
          </a:p>
        </p:txBody>
      </p:sp>
      <p:sp>
        <p:nvSpPr>
          <p:cNvPr id="119" name="Заголовок 1"/>
          <p:cNvSpPr/>
          <p:nvPr/>
        </p:nvSpPr>
        <p:spPr>
          <a:xfrm>
            <a:off x="1137240" y="1920600"/>
            <a:ext cx="7730640" cy="1799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" rig="threePt"/>
            </a:scene3d>
            <a:sp3d extrusionH="57150">
              <a:bevelT prst="softRound" h="25400"/>
            </a:sp3d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Noto Serif CJK SC"/>
              </a:rPr>
              <a:t>Изучение принципов построения графических приложений с помощью библиотеки JavaFX на примере реализации математических задач.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0" name="TextBox 8"/>
          <p:cNvSpPr/>
          <p:nvPr/>
        </p:nvSpPr>
        <p:spPr>
          <a:xfrm>
            <a:off x="3927240" y="5733360"/>
            <a:ext cx="122976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Саров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2021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1" name="Прямоугольник 6"/>
          <p:cNvSpPr/>
          <p:nvPr/>
        </p:nvSpPr>
        <p:spPr>
          <a:xfrm>
            <a:off x="4392360" y="3960000"/>
            <a:ext cx="4571280" cy="17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Работу выполнил Аристов Сергей,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ученик 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Муниципального бюджетного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общеобразовательного  учреждения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«Гимназия № 2» города Сарова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ru-R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Руководитель: Видякина Наталья Борисовна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Заголовок 1_1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Picture 3_7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53" name="Заголовок 1_11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360000" y="1620000"/>
            <a:ext cx="68400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ru-RU" sz="1800" spc="-1" strike="noStrike">
                <a:latin typeface="Arial"/>
              </a:rPr>
              <a:t>Акроним SOLID: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SRP – принцип единой ответственности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OCP – прицип открытости-закрытости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LSP – принцип подстановки Барбары-Лисков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ISP – принцип разделения интерфейсов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DIP – принцип инверсии зависимостей</a:t>
            </a:r>
            <a:endParaRPr b="0" lang="ru-RU" sz="18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Заголовок 1_1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Picture 3_8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57" name="Заголовок 1_13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540000" y="2340000"/>
            <a:ext cx="774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SRP – (Single Responsibility Principle)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Принцип Единственной ответственности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Каждая сущность в проекте отвечает только за свою функциональность, и ни за что больше</a:t>
            </a:r>
            <a:endParaRPr b="0" lang="ru-RU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1_1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Picture 3_9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61" name="Заголовок 1_15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720000" y="2700000"/>
            <a:ext cx="720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OCP – (Open-Closed Principle) Принцип Открытости-Закрытости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Написанный код должен быть закрыт для модификации и открыт для расширения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Заголовок 1_1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Picture 3_11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65" name="Заголовок 1_19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360000" y="1816200"/>
            <a:ext cx="6819480" cy="4123800"/>
          </a:xfrm>
          <a:prstGeom prst="rect">
            <a:avLst/>
          </a:prstGeom>
          <a:ln w="0">
            <a:noFill/>
          </a:ln>
        </p:spPr>
      </p:pic>
      <p:sp>
        <p:nvSpPr>
          <p:cNvPr id="167" name=""/>
          <p:cNvSpPr txBox="1"/>
          <p:nvPr/>
        </p:nvSpPr>
        <p:spPr>
          <a:xfrm>
            <a:off x="7380000" y="5580000"/>
            <a:ext cx="12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ru-RU" sz="1800" spc="-1" strike="noStrike">
                <a:latin typeface="Arial"/>
              </a:rPr>
              <a:t>Версия 1</a:t>
            </a:r>
            <a:endParaRPr b="0" i="1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Заголовок 1_2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Picture 3_12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70" name="Заголовок 1_21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180000" y="1423800"/>
            <a:ext cx="8640000" cy="4858560"/>
          </a:xfrm>
          <a:prstGeom prst="rect">
            <a:avLst/>
          </a:prstGeom>
          <a:ln w="0">
            <a:noFill/>
          </a:ln>
        </p:spPr>
      </p:pic>
      <p:sp>
        <p:nvSpPr>
          <p:cNvPr id="172" name=""/>
          <p:cNvSpPr txBox="1"/>
          <p:nvPr/>
        </p:nvSpPr>
        <p:spPr>
          <a:xfrm>
            <a:off x="1620000" y="6133680"/>
            <a:ext cx="25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ru-RU" sz="1800" spc="-1" strike="noStrike">
                <a:latin typeface="Arial"/>
              </a:rPr>
              <a:t>Версия 2</a:t>
            </a:r>
            <a:endParaRPr b="0" i="1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Заголовок 1_2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3_13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75" name="Заголовок 1_23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720000" y="2700000"/>
            <a:ext cx="720000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LSP – (Liskov Substitution Principle) Принцип Подстановки Барбары-Лисков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Все дочерние классы (типы данных) должны соблюдать интерфейс (совокупность всех методов) своего класса-предка (супер-класса).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Функции, которые используют базовый тип, должны иметь возможность использовать подтипы базового типа, не зная об этом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Заголовок 1_2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Picture 3_14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79" name="Заголовок 1_25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720000" y="1980720"/>
            <a:ext cx="4533480" cy="3419280"/>
          </a:xfrm>
          <a:prstGeom prst="rect">
            <a:avLst/>
          </a:prstGeom>
          <a:ln w="0">
            <a:noFill/>
          </a:ln>
        </p:spPr>
      </p:pic>
      <p:sp>
        <p:nvSpPr>
          <p:cNvPr id="181" name=""/>
          <p:cNvSpPr txBox="1"/>
          <p:nvPr/>
        </p:nvSpPr>
        <p:spPr>
          <a:xfrm>
            <a:off x="6120000" y="2340000"/>
            <a:ext cx="23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Определение класса «Прямоугольник»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Заголовок 1_2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Picture 3_15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84" name="Заголовок 1_27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6120000" y="2340000"/>
            <a:ext cx="234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Определение класса «Квадрат»,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который является подтипом «Прямоугольника»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657720" y="1980000"/>
            <a:ext cx="4562280" cy="359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Заголовок 1_2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Picture 3_16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89" name="Заголовок 1_29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260640" y="1800000"/>
            <a:ext cx="6219360" cy="2828520"/>
          </a:xfrm>
          <a:prstGeom prst="rect">
            <a:avLst/>
          </a:prstGeom>
          <a:ln w="0">
            <a:noFill/>
          </a:ln>
        </p:spPr>
      </p:pic>
      <p:sp>
        <p:nvSpPr>
          <p:cNvPr id="191" name=""/>
          <p:cNvSpPr txBox="1"/>
          <p:nvPr/>
        </p:nvSpPr>
        <p:spPr>
          <a:xfrm>
            <a:off x="7020000" y="2340000"/>
            <a:ext cx="18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Полиморфизм в действии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Заголовок 1_3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Picture 3_17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94" name="Заголовок 1_31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720000" y="2333880"/>
            <a:ext cx="61200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ISP – (Interface Segregarion Principle) Принцип разделения интерфейсов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Вместо одного многофункционального интерфейса следует создавать множество однофункциональных интерфейсов и собирать приложения по маленьким блокам, как по кирпичам.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Мотивация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Навыки проектирования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Личный интерес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Заголовок 1_4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Picture 3_22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98" name="Заголовок 1_41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720000" y="2333880"/>
            <a:ext cx="61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DIP – (Dependency Inversion Principle) Принцип инверсии зависимостей</a:t>
            </a:r>
            <a:endParaRPr b="0" lang="ru-RU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Высокоуровневые модули не должны зависеть от низкоуровневых, а должны зависеть от абстракций.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Заголовок 1_3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Picture 3_18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202" name="Заголовок 1_33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5400000" y="1260000"/>
            <a:ext cx="34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Пример. Поиск Пользователя в базе данных.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390240" y="1968480"/>
            <a:ext cx="5009760" cy="397152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5580000" y="4277520"/>
            <a:ext cx="3304800" cy="942480"/>
          </a:xfrm>
          <a:prstGeom prst="rect">
            <a:avLst/>
          </a:prstGeom>
          <a:ln w="0">
            <a:solidFill>
              <a:srgbClr val="3465a4"/>
            </a:solidFill>
            <a:prstDash val="dash"/>
          </a:ln>
        </p:spPr>
      </p:pic>
      <p:sp>
        <p:nvSpPr>
          <p:cNvPr id="206" name=""/>
          <p:cNvSpPr txBox="1"/>
          <p:nvPr/>
        </p:nvSpPr>
        <p:spPr>
          <a:xfrm>
            <a:off x="5580000" y="5400000"/>
            <a:ext cx="28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Согласно DIP, это будет интерфейс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720000" y="5753880"/>
            <a:ext cx="450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Класс AccountService ничего не знает о том, какую СУБД использует приложение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Заголовок 1_4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Picture 3_23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210" name="Заголовок 1_43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SOLID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5400000" y="1260000"/>
            <a:ext cx="34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Пример. Поиск Пользователя в базе данных.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835200" y="5177520"/>
            <a:ext cx="3304800" cy="942480"/>
          </a:xfrm>
          <a:prstGeom prst="rect">
            <a:avLst/>
          </a:prstGeom>
          <a:ln w="0">
            <a:solidFill>
              <a:srgbClr val="3465a4"/>
            </a:solidFill>
            <a:prstDash val="dash"/>
          </a:ln>
        </p:spPr>
      </p:pic>
      <p:sp>
        <p:nvSpPr>
          <p:cNvPr id="213" name=""/>
          <p:cNvSpPr txBox="1"/>
          <p:nvPr/>
        </p:nvSpPr>
        <p:spPr>
          <a:xfrm>
            <a:off x="4320000" y="5337720"/>
            <a:ext cx="28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Согласно DIP, это будет интерфейс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180000" y="1980000"/>
            <a:ext cx="7045200" cy="247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Заголовок 1_3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Picture 3_19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217" name="Заголовок 1_35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MVC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540000" y="1980000"/>
            <a:ext cx="522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MVC — множество типовых решений по написанию </a:t>
            </a:r>
            <a:r>
              <a:rPr b="0" lang="ru-RU" sz="1800" spc="-1" strike="noStrike">
                <a:latin typeface="Arial"/>
              </a:rPr>
              <a:t>ГПИ. Заключается в разделении поставленной </a:t>
            </a:r>
            <a:r>
              <a:rPr b="0" lang="ru-RU" sz="1800" spc="-1" strike="noStrike">
                <a:latin typeface="Arial"/>
              </a:rPr>
              <a:t>задачи на «уровни», которые выполняют свою роль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Заголовок 1_4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Picture 3_24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221" name="Заголовок 1_45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MVC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540000" y="1980000"/>
            <a:ext cx="522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MVC расшифровывается как «Модель – Представление – Контроллер»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911520" y="3528000"/>
            <a:ext cx="4668480" cy="2232000"/>
          </a:xfrm>
          <a:prstGeom prst="rect">
            <a:avLst/>
          </a:prstGeom>
          <a:ln w="0">
            <a:noFill/>
          </a:ln>
        </p:spPr>
      </p:pic>
      <p:sp>
        <p:nvSpPr>
          <p:cNvPr id="224" name=""/>
          <p:cNvSpPr txBox="1"/>
          <p:nvPr/>
        </p:nvSpPr>
        <p:spPr>
          <a:xfrm>
            <a:off x="6120000" y="3960000"/>
            <a:ext cx="2700000" cy="189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ru-RU" sz="1600" spc="-1" strike="noStrike">
                <a:latin typeface="Arial"/>
              </a:rPr>
              <a:t>Слой «Представление» использует данные модели для отображения на экране, </a:t>
            </a:r>
            <a:endParaRPr b="0" i="1" lang="ru-RU" sz="1600" spc="-1" strike="noStrike">
              <a:latin typeface="Arial"/>
            </a:endParaRPr>
          </a:p>
          <a:p>
            <a:r>
              <a:rPr b="0" i="1" lang="ru-RU" sz="1600" spc="-1" strike="noStrike">
                <a:latin typeface="Arial"/>
              </a:rPr>
              <a:t>слой «Контроллер» работает с моделью, решая поставленную задачу</a:t>
            </a:r>
            <a:endParaRPr b="0" i="1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Заголовок 1_1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Picture 3_10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227" name="Заголовок 1_17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 приложения. MVVM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360000" y="1800000"/>
            <a:ext cx="846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MVVM – расширение шаблона MVC. Состоит из слоев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Model – View – ViewModel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180000" y="3038040"/>
            <a:ext cx="6342480" cy="2361960"/>
          </a:xfrm>
          <a:prstGeom prst="rect">
            <a:avLst/>
          </a:prstGeom>
          <a:ln w="0">
            <a:noFill/>
          </a:ln>
        </p:spPr>
      </p:pic>
      <p:sp>
        <p:nvSpPr>
          <p:cNvPr id="230" name=""/>
          <p:cNvSpPr txBox="1"/>
          <p:nvPr/>
        </p:nvSpPr>
        <p:spPr>
          <a:xfrm>
            <a:off x="6660000" y="3240000"/>
            <a:ext cx="2340000" cy="25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ru-RU" sz="1600" spc="-1" strike="noStrike">
                <a:latin typeface="Arial"/>
              </a:rPr>
              <a:t>Здесь слой представления работает с удобной для него абстракцией, а не с абстракцией предметной области</a:t>
            </a:r>
            <a:endParaRPr b="0" i="1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Заголовок 1_3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Picture 3_20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233" name="Заголовок 1_37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Выбор задачи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360000" y="1620000"/>
            <a:ext cx="486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Клеточные автоматы. Игра «Жизнь»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540000" y="2314080"/>
            <a:ext cx="702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Клеточный Автомат(КА) – дискретная модель, изучаемая в математике, состоит из бесконечной решетки элементов(клеток), у которых есть определённое множество состояний, и множество правил перехода(морфизмов) клетки из одного состояния в другое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540000" y="4140000"/>
            <a:ext cx="45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Правила игры «Жизнь» выражаются в такую категорию: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4140000" y="4534200"/>
            <a:ext cx="4647960" cy="15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Заголовок 1_38"/>
          <p:cNvSpPr/>
          <p:nvPr/>
        </p:nvSpPr>
        <p:spPr>
          <a:xfrm>
            <a:off x="720000" y="29772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Picture 3_21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240" name="Заголовок 1_39"/>
          <p:cNvSpPr/>
          <p:nvPr/>
        </p:nvSpPr>
        <p:spPr>
          <a:xfrm>
            <a:off x="1671120" y="540000"/>
            <a:ext cx="588888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Реализация.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540000" y="1661760"/>
            <a:ext cx="360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Система сборки – Gradle, потому что она одна из самых продвинутых и удобных.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540000" y="2817720"/>
            <a:ext cx="396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Структура проекта. Пакеты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720000" y="3460320"/>
            <a:ext cx="3666600" cy="139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Заголовок 1_46"/>
          <p:cNvSpPr/>
          <p:nvPr/>
        </p:nvSpPr>
        <p:spPr>
          <a:xfrm>
            <a:off x="720000" y="29772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Picture 3_25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246" name="Заголовок 1_47"/>
          <p:cNvSpPr/>
          <p:nvPr/>
        </p:nvSpPr>
        <p:spPr>
          <a:xfrm>
            <a:off x="1671120" y="540000"/>
            <a:ext cx="588888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Реализация.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900000" y="1620000"/>
            <a:ext cx="16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Пакет logic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900000" y="2160000"/>
            <a:ext cx="3295440" cy="971280"/>
          </a:xfrm>
          <a:prstGeom prst="rect">
            <a:avLst/>
          </a:prstGeom>
          <a:ln w="0">
            <a:noFill/>
          </a:ln>
        </p:spPr>
      </p:pic>
      <p:sp>
        <p:nvSpPr>
          <p:cNvPr id="249" name=""/>
          <p:cNvSpPr txBox="1"/>
          <p:nvPr/>
        </p:nvSpPr>
        <p:spPr>
          <a:xfrm>
            <a:off x="4860000" y="1353960"/>
            <a:ext cx="396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ru-RU" sz="1600" spc="-1" strike="noStrike">
                <a:latin typeface="Arial"/>
              </a:rPr>
              <a:t>Cell – клетка, абстракция</a:t>
            </a:r>
            <a:endParaRPr b="0" lang="ru-RU" sz="16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ru-RU" sz="1600" spc="-1" strike="noStrike">
                <a:latin typeface="Arial"/>
              </a:rPr>
              <a:t>State – конечное множество состояний клеток(«Жизнь», «Смерть»)</a:t>
            </a:r>
            <a:endParaRPr b="0" lang="ru-RU" sz="16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ru-RU" sz="1600" spc="-1" strike="noStrike">
                <a:latin typeface="Arial"/>
              </a:rPr>
              <a:t>Simulation – реализация логики, по которой меняют состояние клетки, по сути это и есть клеточный автомат</a:t>
            </a:r>
            <a:endParaRPr b="0" lang="ru-RU" sz="1600" spc="-1" strike="noStrike">
              <a:latin typeface="Arial"/>
              <a:ea typeface="Noto Sans CJK SC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720000" y="3960000"/>
            <a:ext cx="27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Пакет views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3"/>
          <a:stretch/>
        </p:blipFill>
        <p:spPr>
          <a:xfrm>
            <a:off x="720000" y="4680000"/>
            <a:ext cx="2885760" cy="952200"/>
          </a:xfrm>
          <a:prstGeom prst="rect">
            <a:avLst/>
          </a:prstGeom>
          <a:ln w="0">
            <a:noFill/>
          </a:ln>
        </p:spPr>
      </p:pic>
      <p:sp>
        <p:nvSpPr>
          <p:cNvPr id="252" name=""/>
          <p:cNvSpPr txBox="1"/>
          <p:nvPr/>
        </p:nvSpPr>
        <p:spPr>
          <a:xfrm>
            <a:off x="3960000" y="4500000"/>
            <a:ext cx="5184000" cy="121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600" spc="-1" strike="noStrike">
                <a:latin typeface="Arial"/>
              </a:rPr>
              <a:t>ControlBox – контейнер для элементов управления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GridView – отображение сетки КА, т. е. «обертка» для Simulation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MainView – содержит в себе кнопки, и игровое поле(GridView)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Заголовок 1_4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Итог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54" name="Picture 3_26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255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Исследованы основные способы написания программ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Отработка навыков проектирования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Опыт использования JavaFX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Заголовок 1_0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Задачи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26" name="Picture 3_0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360000" y="2494440"/>
            <a:ext cx="8228880" cy="29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Изучить литературу по темам: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1800" spc="-1" strike="noStrike">
                <a:latin typeface="Arial"/>
              </a:rPr>
              <a:t>Построение Графических приложений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1800" spc="-1" strike="noStrike">
                <a:latin typeface="Arial"/>
              </a:rPr>
              <a:t>Инструментарий, доступный на платформе Java</a:t>
            </a:r>
            <a:endParaRPr b="0" lang="ru-RU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1800" spc="-1" strike="noStrike">
                <a:latin typeface="Arial"/>
              </a:rPr>
              <a:t>Клеточные автоматы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Отбор технологий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ru-RU" sz="1800" spc="-1" strike="noStrike">
                <a:latin typeface="Arial"/>
              </a:rPr>
              <a:t>Написать итоговое приложение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1_2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Отбор Технологий. AWT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9" name="Picture 3_2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Пер</a:t>
            </a:r>
            <a:r>
              <a:rPr b="0" lang="ru-RU" sz="3200" spc="-1" strike="noStrike">
                <a:latin typeface="Arial"/>
              </a:rPr>
              <a:t>вая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Мед</a:t>
            </a:r>
            <a:r>
              <a:rPr b="0" lang="ru-RU" sz="3200" spc="-1" strike="noStrike">
                <a:latin typeface="Arial"/>
              </a:rPr>
              <a:t>лен</a:t>
            </a:r>
            <a:r>
              <a:rPr b="0" lang="ru-RU" sz="3200" spc="-1" strike="noStrike">
                <a:latin typeface="Arial"/>
              </a:rPr>
              <a:t>ная </a:t>
            </a:r>
            <a:r>
              <a:rPr b="0" lang="ru-RU" sz="3200" spc="-1" strike="noStrike">
                <a:latin typeface="Arial"/>
              </a:rPr>
              <a:t>и </a:t>
            </a:r>
            <a:r>
              <a:rPr b="0" lang="ru-RU" sz="3200" spc="-1" strike="noStrike">
                <a:latin typeface="Arial"/>
              </a:rPr>
              <a:t>нес</a:t>
            </a:r>
            <a:r>
              <a:rPr b="0" lang="ru-RU" sz="3200" spc="-1" strike="noStrike">
                <a:latin typeface="Arial"/>
              </a:rPr>
              <a:t>таб</a:t>
            </a:r>
            <a:r>
              <a:rPr b="0" lang="ru-RU" sz="3200" spc="-1" strike="noStrike">
                <a:latin typeface="Arial"/>
              </a:rPr>
              <a:t>иль</a:t>
            </a:r>
            <a:r>
              <a:rPr b="0" lang="ru-RU" sz="3200" spc="-1" strike="noStrike">
                <a:latin typeface="Arial"/>
              </a:rPr>
              <a:t>ная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Уст</a:t>
            </a:r>
            <a:r>
              <a:rPr b="0" lang="ru-RU" sz="3200" spc="-1" strike="noStrike">
                <a:latin typeface="Arial"/>
              </a:rPr>
              <a:t>аре</a:t>
            </a:r>
            <a:r>
              <a:rPr b="0" lang="ru-RU" sz="3200" spc="-1" strike="noStrike">
                <a:latin typeface="Arial"/>
              </a:rPr>
              <a:t>вша</a:t>
            </a:r>
            <a:r>
              <a:rPr b="0" lang="ru-RU" sz="3200" spc="-1" strike="noStrike">
                <a:latin typeface="Arial"/>
              </a:rPr>
              <a:t>я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Нач</a:t>
            </a:r>
            <a:r>
              <a:rPr b="0" lang="ru-RU" sz="3200" spc="-1" strike="noStrike">
                <a:latin typeface="Arial"/>
              </a:rPr>
              <a:t>ина</a:t>
            </a:r>
            <a:r>
              <a:rPr b="0" lang="ru-RU" sz="3200" spc="-1" strike="noStrike">
                <a:latin typeface="Arial"/>
              </a:rPr>
              <a:t>ть </a:t>
            </a:r>
            <a:r>
              <a:rPr b="0" lang="ru-RU" sz="3200" spc="-1" strike="noStrike">
                <a:latin typeface="Arial"/>
              </a:rPr>
              <a:t>нов</a:t>
            </a:r>
            <a:r>
              <a:rPr b="0" lang="ru-RU" sz="3200" spc="-1" strike="noStrike">
                <a:latin typeface="Arial"/>
              </a:rPr>
              <a:t>ые </a:t>
            </a:r>
            <a:r>
              <a:rPr b="0" lang="ru-RU" sz="3200" spc="-1" strike="noStrike">
                <a:latin typeface="Arial"/>
              </a:rPr>
              <a:t>про</a:t>
            </a:r>
            <a:r>
              <a:rPr b="0" lang="ru-RU" sz="3200" spc="-1" strike="noStrike">
                <a:latin typeface="Arial"/>
              </a:rPr>
              <a:t>ект</a:t>
            </a:r>
            <a:r>
              <a:rPr b="0" lang="ru-RU" sz="3200" spc="-1" strike="noStrike">
                <a:latin typeface="Arial"/>
              </a:rPr>
              <a:t>ы с </a:t>
            </a:r>
            <a:r>
              <a:rPr b="0" lang="ru-RU" sz="3200" spc="-1" strike="noStrike">
                <a:latin typeface="Arial"/>
              </a:rPr>
              <a:t>исп</a:t>
            </a:r>
            <a:r>
              <a:rPr b="0" lang="ru-RU" sz="3200" spc="-1" strike="noStrike">
                <a:latin typeface="Arial"/>
              </a:rPr>
              <a:t>оль</a:t>
            </a:r>
            <a:r>
              <a:rPr b="0" lang="ru-RU" sz="3200" spc="-1" strike="noStrike">
                <a:latin typeface="Arial"/>
              </a:rPr>
              <a:t>зов</a:t>
            </a:r>
            <a:r>
              <a:rPr b="0" lang="ru-RU" sz="3200" spc="-1" strike="noStrike">
                <a:latin typeface="Arial"/>
              </a:rPr>
              <a:t>ани</a:t>
            </a:r>
            <a:r>
              <a:rPr b="0" lang="ru-RU" sz="3200" spc="-1" strike="noStrike">
                <a:latin typeface="Arial"/>
              </a:rPr>
              <a:t>ем </a:t>
            </a:r>
            <a:r>
              <a:rPr b="0" lang="ru-RU" sz="3200" spc="-1" strike="noStrike">
                <a:latin typeface="Arial"/>
              </a:rPr>
              <a:t>это</a:t>
            </a:r>
            <a:r>
              <a:rPr b="0" lang="ru-RU" sz="3200" spc="-1" strike="noStrike">
                <a:latin typeface="Arial"/>
              </a:rPr>
              <a:t>й </a:t>
            </a:r>
            <a:r>
              <a:rPr b="0" lang="ru-RU" sz="3200" spc="-1" strike="noStrike">
                <a:latin typeface="Arial"/>
              </a:rPr>
              <a:t>биб</a:t>
            </a:r>
            <a:r>
              <a:rPr b="0" lang="ru-RU" sz="3200" spc="-1" strike="noStrike">
                <a:latin typeface="Arial"/>
              </a:rPr>
              <a:t>лио</a:t>
            </a:r>
            <a:r>
              <a:rPr b="0" lang="ru-RU" sz="3200" spc="-1" strike="noStrike">
                <a:latin typeface="Arial"/>
              </a:rPr>
              <a:t>теки </a:t>
            </a:r>
            <a:r>
              <a:rPr b="0" lang="ru-RU" sz="3200" spc="-1" strike="noStrike">
                <a:latin typeface="Arial"/>
              </a:rPr>
              <a:t>не </a:t>
            </a:r>
            <a:r>
              <a:rPr b="0" lang="ru-RU" sz="3200" spc="-1" strike="noStrike">
                <a:latin typeface="Arial"/>
              </a:rPr>
              <a:t>сто</a:t>
            </a:r>
            <a:r>
              <a:rPr b="0" lang="ru-RU" sz="3200" spc="-1" strike="noStrike">
                <a:latin typeface="Arial"/>
              </a:rPr>
              <a:t>ит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Заголовок 1_3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Отбор Технологий. Swing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32" name="Picture 3_3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На основе AWT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Легкие объекты*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Нормированный внешний вид</a:t>
            </a:r>
            <a:endParaRPr b="0" lang="ru-RU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1_4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Отбор Технологий. Swing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35" name="Picture 3_4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360000" y="2128680"/>
            <a:ext cx="6840000" cy="39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package ru.cmr;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import javax.swing.*;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public class SwingExample {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public static void main(String[] args) {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JFrame window = new JFrame(</a:t>
            </a:r>
            <a:r>
              <a:rPr b="0" lang="ru-RU" sz="1300" spc="-1" strike="noStrike">
                <a:solidFill>
                  <a:srgbClr val="5eb91e"/>
                </a:solidFill>
                <a:latin typeface="Hack"/>
                <a:ea typeface="Noto Sans Mono CJK SC"/>
              </a:rPr>
              <a:t>"Окно"</a:t>
            </a:r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JLabel label = new JLabel(</a:t>
            </a:r>
            <a:r>
              <a:rPr b="0" lang="ru-RU" sz="1300" spc="-1" strike="noStrike">
                <a:solidFill>
                  <a:srgbClr val="5eb91e"/>
                </a:solidFill>
                <a:latin typeface="Hack"/>
                <a:ea typeface="Noto Sans Mono CJK SC"/>
              </a:rPr>
              <a:t>"Надпись"</a:t>
            </a:r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JButton btn = new JButton(</a:t>
            </a:r>
            <a:r>
              <a:rPr b="0" lang="ru-RU" sz="1300" spc="-1" strike="noStrike">
                <a:solidFill>
                  <a:srgbClr val="5eb91e"/>
                </a:solidFill>
                <a:latin typeface="Hack"/>
                <a:ea typeface="Noto Sans Mono CJK SC"/>
              </a:rPr>
              <a:t>"Кнопка"</a:t>
            </a:r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);</a:t>
            </a:r>
            <a:br/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label.setBounds(130, 110, 100, 50);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btn.setBounds(120, 180, 125, 20);</a:t>
            </a:r>
            <a:br/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window.setLayout(null);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window.setDefaultCloseOperation(JFrame.EXIT_ON_CLOSE);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window.setBounds(300,300, 400,360);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window.add(</a:t>
            </a:r>
            <a:r>
              <a:rPr b="0" lang="ru-RU" sz="1300" spc="-1" strike="noStrike">
                <a:solidFill>
                  <a:srgbClr val="a1467e"/>
                </a:solidFill>
                <a:latin typeface="Hack"/>
                <a:ea typeface="Noto Sans Mono CJK SC"/>
              </a:rPr>
              <a:t>label</a:t>
            </a:r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window.add(</a:t>
            </a:r>
            <a:r>
              <a:rPr b="0" lang="ru-RU" sz="1300" spc="-1" strike="noStrike">
                <a:solidFill>
                  <a:srgbClr val="a1467e"/>
                </a:solidFill>
                <a:latin typeface="Hack"/>
                <a:ea typeface="Noto Sans Mono CJK SC"/>
              </a:rPr>
              <a:t>btn</a:t>
            </a:r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    window.setVisible(</a:t>
            </a:r>
            <a:r>
              <a:rPr b="0" lang="ru-RU" sz="1300" spc="-1" strike="noStrike">
                <a:solidFill>
                  <a:srgbClr val="a1467e"/>
                </a:solidFill>
                <a:latin typeface="Hack"/>
                <a:ea typeface="Noto Sans Mono CJK SC"/>
              </a:rPr>
              <a:t>true</a:t>
            </a:r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);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    }</a:t>
            </a:r>
            <a:br/>
            <a:r>
              <a:rPr b="0" lang="ru-RU" sz="1300" spc="-1" strike="noStrike">
                <a:solidFill>
                  <a:srgbClr val="000000"/>
                </a:solidFill>
                <a:latin typeface="Hack"/>
                <a:ea typeface="Noto Sans Mono CJK SC"/>
              </a:rPr>
              <a:t>}</a:t>
            </a:r>
            <a:endParaRPr b="0" lang="ru-RU" sz="1300" spc="-1" strike="noStrike">
              <a:solidFill>
                <a:srgbClr val="000000"/>
              </a:solidFill>
              <a:latin typeface="Hack"/>
              <a:ea typeface="Noto Sans Mono CJK SC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3600000" y="1439640"/>
            <a:ext cx="9000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500" spc="-1" strike="noStrike">
                <a:latin typeface="Arial"/>
              </a:rPr>
              <a:t>Код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1_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Мотивация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9" name="Picture 3_1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40" name="Заголовок 1_5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Отбор Технологий. Swing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2661480" y="1593000"/>
            <a:ext cx="3818520" cy="3447000"/>
          </a:xfrm>
          <a:prstGeom prst="rect">
            <a:avLst/>
          </a:prstGeom>
          <a:ln w="0">
            <a:noFill/>
          </a:ln>
        </p:spPr>
      </p:pic>
      <p:sp>
        <p:nvSpPr>
          <p:cNvPr id="142" name=""/>
          <p:cNvSpPr txBox="1"/>
          <p:nvPr/>
        </p:nvSpPr>
        <p:spPr>
          <a:xfrm>
            <a:off x="3060000" y="5261760"/>
            <a:ext cx="288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Результат исполнения кода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Заголовок 1_6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Picture 3_5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45" name="Заголовок 1_7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Отбор Технологий. JavaFX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360000" y="1980000"/>
            <a:ext cx="8100000" cy="270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Java API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FXML, SceneBuilder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Swing-compability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3D графика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Аппаратное ускорение</a:t>
            </a:r>
            <a:endParaRPr b="0" lang="ru-RU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Самодостаточное распространение приложений</a:t>
            </a:r>
            <a:endParaRPr b="0" lang="ru-RU" sz="18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Заголовок 1_8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Picture 3_6" descr=""/>
          <p:cNvPicPr/>
          <p:nvPr/>
        </p:nvPicPr>
        <p:blipFill>
          <a:blip r:embed="rId1"/>
          <a:stretch/>
        </p:blipFill>
        <p:spPr>
          <a:xfrm>
            <a:off x="0" y="29160"/>
            <a:ext cx="1583640" cy="1394640"/>
          </a:xfrm>
          <a:prstGeom prst="rect">
            <a:avLst/>
          </a:prstGeom>
          <a:ln w="0">
            <a:noFill/>
          </a:ln>
        </p:spPr>
      </p:pic>
      <p:sp>
        <p:nvSpPr>
          <p:cNvPr id="149" name="Заголовок 1_9"/>
          <p:cNvSpPr/>
          <p:nvPr/>
        </p:nvSpPr>
        <p:spPr>
          <a:xfrm>
            <a:off x="1670760" y="297360"/>
            <a:ext cx="588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Архитектура. JavaFX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900000" y="2520000"/>
            <a:ext cx="7200000" cy="232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Application>LibreOffice/7.1.6.2$Linux_X86_64 LibreOffice_project/10$Build-2</Application>
  <AppVersion>15.0000</AppVersion>
  <Words>34</Words>
  <Paragraphs>13</Paragraphs>
  <Company>Reanimator Extreme Edition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2018-02-13T15:20:42Z</dcterms:created>
  <dc:creator>User</dc:creator>
  <dc:description/>
  <dc:language>ru-RU</dc:language>
  <cp:lastModifiedBy/>
  <dcterms:modified xsi:type="dcterms:W3CDTF">2021-10-19T22:12:48Z</dcterms:modified>
  <cp:revision>186</cp:revision>
  <dc:subject/>
  <dc:title>Муниципальная научно-практическая  конференция исследовательских и проектных работ  обучающихся начальных классов «Хочу все знать» Секция «Естественно-математические дисциплины»  Исследовательская работа  Кто «трудится» над появлением дырочек в хлебе?           Выполнил работу: Акишкин Арсений Евгеньевич ученик 1 класса А МБОУ «Гимназия №2»; Руководитель: Квасюк Галина Васильевна,  учитель МБОУ «Гимназии №2»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</vt:i4>
  </property>
</Properties>
</file>