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notesMasterIdLst>
    <p:notesMasterId r:id="rId21"/>
  </p:notesMasterIdLst>
  <p:sldIdLst>
    <p:sldId id="260" r:id="rId2"/>
    <p:sldId id="257" r:id="rId3"/>
    <p:sldId id="256" r:id="rId4"/>
    <p:sldId id="262" r:id="rId5"/>
    <p:sldId id="272" r:id="rId6"/>
    <p:sldId id="263" r:id="rId7"/>
    <p:sldId id="264" r:id="rId8"/>
    <p:sldId id="25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  <p:sldId id="274" r:id="rId18"/>
    <p:sldId id="26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:p15="http://schemas.microsoft.com/office/powerpoint/2012/main" userId="2f059e3b96831f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YMON\Downloads\Document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YMON\Downloads\Documents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YMON\Downloads\Documents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YMON\Downloads\Documents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538955066514124E-2"/>
          <c:y val="0.1155629333646727"/>
          <c:w val="0.91879152926397023"/>
          <c:h val="0.712479188702158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Sheet2!$I$22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Sheet2!$H$23:$H$25</c:f>
              <c:strCache>
                <c:ptCount val="3"/>
                <c:pt idx="0">
                  <c:v>SINZA ROAD</c:v>
                </c:pt>
                <c:pt idx="1">
                  <c:v>MWENGE ROAD</c:v>
                </c:pt>
                <c:pt idx="2">
                  <c:v>SAYANSI ROAD</c:v>
                </c:pt>
              </c:strCache>
            </c:strRef>
          </c:cat>
          <c:val>
            <c:numRef>
              <c:f>Sheet2!$I$23:$I$25</c:f>
              <c:numCache>
                <c:formatCode>General</c:formatCode>
                <c:ptCount val="3"/>
                <c:pt idx="0">
                  <c:v>8</c:v>
                </c:pt>
                <c:pt idx="1">
                  <c:v>14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09-427C-97F8-707D8B480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303328"/>
        <c:axId val="607313728"/>
      </c:barChart>
      <c:catAx>
        <c:axId val="607303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The</a:t>
                </a:r>
                <a:r>
                  <a:rPr lang="en-US" baseline="0"/>
                  <a:t> side of the road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2800446418556648"/>
              <c:y val="0.921470648724879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313728"/>
        <c:crosses val="autoZero"/>
        <c:auto val="1"/>
        <c:lblAlgn val="ctr"/>
        <c:lblOffset val="100"/>
        <c:noMultiLvlLbl val="0"/>
      </c:catAx>
      <c:valAx>
        <c:axId val="60731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</a:t>
                </a:r>
                <a:r>
                  <a:rPr lang="en-US" baseline="0"/>
                  <a:t> cars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30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647217174776235E-2"/>
          <c:y val="0.11758797124650783"/>
          <c:w val="0.91168326715570813"/>
          <c:h val="0.678965426352185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Sheet2!$F$22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Sheet2!$E$23:$E$25</c:f>
              <c:strCache>
                <c:ptCount val="3"/>
                <c:pt idx="0">
                  <c:v>SINZA ROAD</c:v>
                </c:pt>
                <c:pt idx="1">
                  <c:v>MWENGE ROAD</c:v>
                </c:pt>
                <c:pt idx="2">
                  <c:v>SAYANSI ROAD</c:v>
                </c:pt>
              </c:strCache>
            </c:strRef>
          </c:cat>
          <c:val>
            <c:numRef>
              <c:f>Sheet2!$F$23:$F$25</c:f>
              <c:numCache>
                <c:formatCode>General</c:formatCode>
                <c:ptCount val="3"/>
                <c:pt idx="0">
                  <c:v>25</c:v>
                </c:pt>
                <c:pt idx="1">
                  <c:v>121</c:v>
                </c:pt>
                <c:pt idx="2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7B-4A21-8D25-50D8F5786A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640288"/>
        <c:axId val="687633216"/>
      </c:barChart>
      <c:catAx>
        <c:axId val="687640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The side of The</a:t>
                </a:r>
                <a:r>
                  <a:rPr lang="en-US" baseline="0" dirty="0"/>
                  <a:t> Road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0881642999753243"/>
              <c:y val="0.897946976344188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633216"/>
        <c:crosses val="autoZero"/>
        <c:auto val="1"/>
        <c:lblAlgn val="ctr"/>
        <c:lblOffset val="100"/>
        <c:noMultiLvlLbl val="0"/>
      </c:catAx>
      <c:valAx>
        <c:axId val="68763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The number of Bodaboda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64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647217174776235E-2"/>
          <c:y val="0.11758797124650783"/>
          <c:w val="0.91168326715570813"/>
          <c:h val="0.7011130094753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Sheet2!$C$22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Sheet2!$B$23:$B$25</c:f>
              <c:strCache>
                <c:ptCount val="3"/>
                <c:pt idx="0">
                  <c:v>SINZA ROAD</c:v>
                </c:pt>
                <c:pt idx="1">
                  <c:v>MWENGE ROAD</c:v>
                </c:pt>
                <c:pt idx="2">
                  <c:v>SAYANSI ROAD</c:v>
                </c:pt>
              </c:strCache>
            </c:strRef>
          </c:cat>
          <c:val>
            <c:numRef>
              <c:f>Sheet2!$C$23:$C$25</c:f>
              <c:numCache>
                <c:formatCode>General</c:formatCode>
                <c:ptCount val="3"/>
                <c:pt idx="0">
                  <c:v>57</c:v>
                </c:pt>
                <c:pt idx="1">
                  <c:v>100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65-4739-8454-64E85198B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6081616"/>
        <c:axId val="676082864"/>
      </c:barChart>
      <c:catAx>
        <c:axId val="676081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Side</a:t>
                </a:r>
                <a:r>
                  <a:rPr lang="en-US" baseline="0" dirty="0"/>
                  <a:t> of The road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5980651457029409"/>
              <c:y val="0.91376667857504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082864"/>
        <c:crosses val="autoZero"/>
        <c:auto val="1"/>
        <c:lblAlgn val="ctr"/>
        <c:lblOffset val="100"/>
        <c:noMultiLvlLbl val="0"/>
      </c:catAx>
      <c:valAx>
        <c:axId val="67608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Pedstrians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08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538955066514124E-2"/>
          <c:y val="0.11883745768268016"/>
          <c:w val="0.91879152926397023"/>
          <c:h val="0.67875168249584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Sheet1!$D$20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Sheet1!$C$21:$C$23</c:f>
              <c:strCache>
                <c:ptCount val="3"/>
                <c:pt idx="0">
                  <c:v>SINZA ROAD</c:v>
                </c:pt>
                <c:pt idx="1">
                  <c:v>MWENGE ROAD</c:v>
                </c:pt>
                <c:pt idx="2">
                  <c:v>SAYANSI ROAD</c:v>
                </c:pt>
              </c:strCache>
            </c:strRef>
          </c:cat>
          <c:val>
            <c:numRef>
              <c:f>Sheet1!$D$21:$D$23</c:f>
              <c:numCache>
                <c:formatCode>General</c:formatCode>
                <c:ptCount val="3"/>
                <c:pt idx="0">
                  <c:v>64</c:v>
                </c:pt>
                <c:pt idx="1">
                  <c:v>70</c:v>
                </c:pt>
                <c:pt idx="2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F7-46E8-A4C7-FE3B8BB18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5021280"/>
        <c:axId val="555026688"/>
      </c:barChart>
      <c:catAx>
        <c:axId val="555021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The road side</a:t>
                </a:r>
              </a:p>
            </c:rich>
          </c:tx>
          <c:layout>
            <c:manualLayout>
              <c:xMode val="edge"/>
              <c:yMode val="edge"/>
              <c:x val="0.45024093142203381"/>
              <c:y val="0.90325768459365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026688"/>
        <c:crosses val="autoZero"/>
        <c:auto val="1"/>
        <c:lblAlgn val="ctr"/>
        <c:lblOffset val="100"/>
        <c:noMultiLvlLbl val="0"/>
      </c:catAx>
      <c:valAx>
        <c:axId val="5550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Risk events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02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7E1-1855-4BB4-AFB4-24471D7E17B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F5EF0-DFC1-463A-974E-3AABA9D8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F5EF0-DFC1-463A-974E-3AABA9D8CB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2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64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0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7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23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9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3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43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1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24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59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65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486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96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67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8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9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Presenters</a:t>
            </a:r>
          </a:p>
          <a:p>
            <a:pPr marL="0" indent="0">
              <a:buNone/>
            </a:pPr>
            <a:r>
              <a:rPr lang="en-US" dirty="0" smtClean="0"/>
              <a:t>Elizabeth Mwakatimbo</a:t>
            </a:r>
          </a:p>
          <a:p>
            <a:pPr marL="0" indent="0">
              <a:buNone/>
            </a:pPr>
            <a:r>
              <a:rPr lang="en-US" dirty="0" smtClean="0"/>
              <a:t>Asha Charo</a:t>
            </a:r>
          </a:p>
          <a:p>
            <a:pPr marL="0" indent="0">
              <a:buNone/>
            </a:pPr>
            <a:r>
              <a:rPr lang="en-US" dirty="0" smtClean="0"/>
              <a:t>Abubakar Yussuf</a:t>
            </a:r>
          </a:p>
          <a:p>
            <a:pPr marL="0" indent="0">
              <a:buNone/>
            </a:pPr>
            <a:r>
              <a:rPr lang="en-US" dirty="0" smtClean="0"/>
              <a:t>Simon Machera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270" y="1288473"/>
            <a:ext cx="157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14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812" y="611410"/>
            <a:ext cx="8911687" cy="1280890"/>
          </a:xfrm>
        </p:spPr>
        <p:txBody>
          <a:bodyPr/>
          <a:lstStyle/>
          <a:p>
            <a:r>
              <a:rPr lang="en-US" dirty="0" smtClean="0"/>
              <a:t>Data collected from 1400 – 1500hrs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052060"/>
              </p:ext>
            </p:extLst>
          </p:nvPr>
        </p:nvGraphicFramePr>
        <p:xfrm>
          <a:off x="1166812" y="2636814"/>
          <a:ext cx="10127204" cy="31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46">
                  <a:extLst>
                    <a:ext uri="{9D8B030D-6E8A-4147-A177-3AD203B41FA5}">
                      <a16:colId xmlns:a16="http://schemas.microsoft.com/office/drawing/2014/main" val="4092198062"/>
                    </a:ext>
                  </a:extLst>
                </a:gridCol>
                <a:gridCol w="1209171">
                  <a:extLst>
                    <a:ext uri="{9D8B030D-6E8A-4147-A177-3AD203B41FA5}">
                      <a16:colId xmlns:a16="http://schemas.microsoft.com/office/drawing/2014/main" val="1555970416"/>
                    </a:ext>
                  </a:extLst>
                </a:gridCol>
                <a:gridCol w="799766">
                  <a:extLst>
                    <a:ext uri="{9D8B030D-6E8A-4147-A177-3AD203B41FA5}">
                      <a16:colId xmlns:a16="http://schemas.microsoft.com/office/drawing/2014/main" val="2140855515"/>
                    </a:ext>
                  </a:extLst>
                </a:gridCol>
                <a:gridCol w="980667">
                  <a:extLst>
                    <a:ext uri="{9D8B030D-6E8A-4147-A177-3AD203B41FA5}">
                      <a16:colId xmlns:a16="http://schemas.microsoft.com/office/drawing/2014/main" val="3079462489"/>
                    </a:ext>
                  </a:extLst>
                </a:gridCol>
                <a:gridCol w="980667">
                  <a:extLst>
                    <a:ext uri="{9D8B030D-6E8A-4147-A177-3AD203B41FA5}">
                      <a16:colId xmlns:a16="http://schemas.microsoft.com/office/drawing/2014/main" val="237660759"/>
                    </a:ext>
                  </a:extLst>
                </a:gridCol>
                <a:gridCol w="837851">
                  <a:extLst>
                    <a:ext uri="{9D8B030D-6E8A-4147-A177-3AD203B41FA5}">
                      <a16:colId xmlns:a16="http://schemas.microsoft.com/office/drawing/2014/main" val="3859050988"/>
                    </a:ext>
                  </a:extLst>
                </a:gridCol>
                <a:gridCol w="825155">
                  <a:extLst>
                    <a:ext uri="{9D8B030D-6E8A-4147-A177-3AD203B41FA5}">
                      <a16:colId xmlns:a16="http://schemas.microsoft.com/office/drawing/2014/main" val="155083780"/>
                    </a:ext>
                  </a:extLst>
                </a:gridCol>
                <a:gridCol w="837851">
                  <a:extLst>
                    <a:ext uri="{9D8B030D-6E8A-4147-A177-3AD203B41FA5}">
                      <a16:colId xmlns:a16="http://schemas.microsoft.com/office/drawing/2014/main" val="844424567"/>
                    </a:ext>
                  </a:extLst>
                </a:gridCol>
                <a:gridCol w="609346">
                  <a:extLst>
                    <a:ext uri="{9D8B030D-6E8A-4147-A177-3AD203B41FA5}">
                      <a16:colId xmlns:a16="http://schemas.microsoft.com/office/drawing/2014/main" val="2224046012"/>
                    </a:ext>
                  </a:extLst>
                </a:gridCol>
                <a:gridCol w="609346">
                  <a:extLst>
                    <a:ext uri="{9D8B030D-6E8A-4147-A177-3AD203B41FA5}">
                      <a16:colId xmlns:a16="http://schemas.microsoft.com/office/drawing/2014/main" val="476949226"/>
                    </a:ext>
                  </a:extLst>
                </a:gridCol>
                <a:gridCol w="609346">
                  <a:extLst>
                    <a:ext uri="{9D8B030D-6E8A-4147-A177-3AD203B41FA5}">
                      <a16:colId xmlns:a16="http://schemas.microsoft.com/office/drawing/2014/main" val="2396420936"/>
                    </a:ext>
                  </a:extLst>
                </a:gridCol>
                <a:gridCol w="609346">
                  <a:extLst>
                    <a:ext uri="{9D8B030D-6E8A-4147-A177-3AD203B41FA5}">
                      <a16:colId xmlns:a16="http://schemas.microsoft.com/office/drawing/2014/main" val="691867995"/>
                    </a:ext>
                  </a:extLst>
                </a:gridCol>
                <a:gridCol w="609346">
                  <a:extLst>
                    <a:ext uri="{9D8B030D-6E8A-4147-A177-3AD203B41FA5}">
                      <a16:colId xmlns:a16="http://schemas.microsoft.com/office/drawing/2014/main" val="3185488691"/>
                    </a:ext>
                  </a:extLst>
                </a:gridCol>
              </a:tblGrid>
              <a:tr h="22908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                                    Afternoon (from 1400 - 1500 hrs)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extLst>
                  <a:ext uri="{0D108BD9-81ED-4DB2-BD59-A6C34878D82A}">
                    <a16:rowId xmlns:a16="http://schemas.microsoft.com/office/drawing/2014/main" val="2126670297"/>
                  </a:ext>
                </a:extLst>
              </a:tr>
              <a:tr h="22908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side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z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extLst>
                  <a:ext uri="{0D108BD9-81ED-4DB2-BD59-A6C34878D82A}">
                    <a16:rowId xmlns:a16="http://schemas.microsoft.com/office/drawing/2014/main" val="525411587"/>
                  </a:ext>
                </a:extLst>
              </a:tr>
              <a:tr h="22908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extLst>
                  <a:ext uri="{0D108BD9-81ED-4DB2-BD59-A6C34878D82A}">
                    <a16:rowId xmlns:a16="http://schemas.microsoft.com/office/drawing/2014/main" val="1254011350"/>
                  </a:ext>
                </a:extLst>
              </a:tr>
              <a:tr h="22908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SINZA ROAD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extLst>
                  <a:ext uri="{0D108BD9-81ED-4DB2-BD59-A6C34878D82A}">
                    <a16:rowId xmlns:a16="http://schemas.microsoft.com/office/drawing/2014/main" val="309150104"/>
                  </a:ext>
                </a:extLst>
              </a:tr>
              <a:tr h="22908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MWENGE ROAD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extLst>
                  <a:ext uri="{0D108BD9-81ED-4DB2-BD59-A6C34878D82A}">
                    <a16:rowId xmlns:a16="http://schemas.microsoft.com/office/drawing/2014/main" val="3310817799"/>
                  </a:ext>
                </a:extLst>
              </a:tr>
              <a:tr h="22908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SAYANSI ROAD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extLst>
                  <a:ext uri="{0D108BD9-81ED-4DB2-BD59-A6C34878D82A}">
                    <a16:rowId xmlns:a16="http://schemas.microsoft.com/office/drawing/2014/main" val="1682707408"/>
                  </a:ext>
                </a:extLst>
              </a:tr>
              <a:tr h="22908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extLst>
                  <a:ext uri="{0D108BD9-81ED-4DB2-BD59-A6C34878D82A}">
                    <a16:rowId xmlns:a16="http://schemas.microsoft.com/office/drawing/2014/main" val="1780277862"/>
                  </a:ext>
                </a:extLst>
              </a:tr>
              <a:tr h="22908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extLst>
                  <a:ext uri="{0D108BD9-81ED-4DB2-BD59-A6C34878D82A}">
                    <a16:rowId xmlns:a16="http://schemas.microsoft.com/office/drawing/2014/main" val="3166628503"/>
                  </a:ext>
                </a:extLst>
              </a:tr>
              <a:tr h="21817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extLst>
                  <a:ext uri="{0D108BD9-81ED-4DB2-BD59-A6C34878D82A}">
                    <a16:rowId xmlns:a16="http://schemas.microsoft.com/office/drawing/2014/main" val="264364802"/>
                  </a:ext>
                </a:extLst>
              </a:tr>
              <a:tr h="21817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extLst>
                  <a:ext uri="{0D108BD9-81ED-4DB2-BD59-A6C34878D82A}">
                    <a16:rowId xmlns:a16="http://schemas.microsoft.com/office/drawing/2014/main" val="151427292"/>
                  </a:ext>
                </a:extLst>
              </a:tr>
              <a:tr h="21817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KEY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extLst>
                  <a:ext uri="{0D108BD9-81ED-4DB2-BD59-A6C34878D82A}">
                    <a16:rowId xmlns:a16="http://schemas.microsoft.com/office/drawing/2014/main" val="1799528713"/>
                  </a:ext>
                </a:extLst>
              </a:tr>
              <a:tr h="21817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833C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cars that pass red light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833C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Number of events that </a:t>
                      </a:r>
                      <a:r>
                        <a:rPr lang="en-US" sz="1000" u="none" strike="noStrike" dirty="0" smtClean="0">
                          <a:effectLst/>
                        </a:rPr>
                        <a:t>posed </a:t>
                      </a:r>
                      <a:r>
                        <a:rPr lang="en-US" sz="1000" u="none" strike="noStrike" dirty="0">
                          <a:effectLst/>
                        </a:rPr>
                        <a:t>great </a:t>
                      </a:r>
                      <a:r>
                        <a:rPr lang="en-US" sz="1000" u="none" strike="noStrike" dirty="0" smtClean="0">
                          <a:effectLst/>
                        </a:rPr>
                        <a:t>risk of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accident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098050"/>
                  </a:ext>
                </a:extLst>
              </a:tr>
              <a:tr h="21817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833C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Bodaboda that pass red light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833C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Bodaboda's with no Helmet 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7696"/>
                  </a:ext>
                </a:extLst>
              </a:tr>
              <a:tr h="21817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</a:t>
                      </a:r>
                      <a:endParaRPr lang="en-US" sz="1000" b="0" i="0" u="none" strike="noStrike">
                        <a:solidFill>
                          <a:srgbClr val="833C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pedestrians that do not use zebra crossing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833C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Number of cars </a:t>
                      </a:r>
                      <a:r>
                        <a:rPr lang="en-US" sz="1000" u="none" strike="noStrike" dirty="0" smtClean="0">
                          <a:effectLst/>
                        </a:rPr>
                        <a:t>out boarding </a:t>
                      </a:r>
                      <a:r>
                        <a:rPr lang="en-US" sz="1000" u="none" strike="noStrike" dirty="0">
                          <a:effectLst/>
                        </a:rPr>
                        <a:t>passengers at Red light location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0" marR="8390" marT="83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7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 Showing The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Violating Traffic Light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Versus The Side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Car Comes From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152148"/>
              </p:ext>
            </p:extLst>
          </p:nvPr>
        </p:nvGraphicFramePr>
        <p:xfrm>
          <a:off x="2589213" y="2133600"/>
          <a:ext cx="8915400" cy="408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44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 Showing The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Bodaboda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Violating Traffic Light Versus The Side  That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Bodaboda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Comes From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115049"/>
              </p:ext>
            </p:extLst>
          </p:nvPr>
        </p:nvGraphicFramePr>
        <p:xfrm>
          <a:off x="2589213" y="2133600"/>
          <a:ext cx="7919353" cy="4013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41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 Showing The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Pedestrians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Using Zebra Crossing Versus The Side Of The Road They Are Using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0891"/>
              </p:ext>
            </p:extLst>
          </p:nvPr>
        </p:nvGraphicFramePr>
        <p:xfrm>
          <a:off x="2589213" y="2133600"/>
          <a:ext cx="8915400" cy="4013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12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Graph Showing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Risk Events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Happened And The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Of The Road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They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Occured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787819"/>
              </p:ext>
            </p:extLst>
          </p:nvPr>
        </p:nvGraphicFramePr>
        <p:xfrm>
          <a:off x="2589213" y="2133600"/>
          <a:ext cx="8915400" cy="3971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02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Analysis From The Graphs And Field Observation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violations from cars not observing traffic lights is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very low </a:t>
            </a:r>
          </a:p>
          <a:p>
            <a:r>
              <a:rPr lang="en-US" dirty="0" smtClean="0"/>
              <a:t>The number of violations from </a:t>
            </a:r>
            <a:r>
              <a:rPr lang="en-US" dirty="0" err="1" smtClean="0"/>
              <a:t>Bodaboda</a:t>
            </a:r>
            <a:r>
              <a:rPr lang="en-US" dirty="0" smtClean="0"/>
              <a:t> not observing traffic lights is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very high</a:t>
            </a:r>
            <a:endParaRPr lang="en-US" dirty="0" smtClean="0"/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large number </a:t>
            </a:r>
            <a:r>
              <a:rPr lang="en-US" dirty="0" smtClean="0">
                <a:solidFill>
                  <a:schemeClr val="tx1"/>
                </a:solidFill>
              </a:rPr>
              <a:t>of pedestrians do not prefer using zebra crossing when crossing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 road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large number </a:t>
            </a:r>
            <a:r>
              <a:rPr lang="en-US" dirty="0" smtClean="0">
                <a:solidFill>
                  <a:schemeClr val="tx1"/>
                </a:solidFill>
              </a:rPr>
              <a:t>of risk events that may result to accident come from </a:t>
            </a:r>
            <a:r>
              <a:rPr lang="en-US" dirty="0" err="1" smtClean="0">
                <a:solidFill>
                  <a:schemeClr val="tx1"/>
                </a:solidFill>
              </a:rPr>
              <a:t>Bodabodas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5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Possible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footbridge for pedestrian on the </a:t>
            </a:r>
            <a:r>
              <a:rPr lang="en-US" dirty="0" err="1" smtClean="0"/>
              <a:t>Mwenge</a:t>
            </a:r>
            <a:r>
              <a:rPr lang="en-US" dirty="0" smtClean="0"/>
              <a:t> Road side (Side with a lot of pedestrians)</a:t>
            </a:r>
          </a:p>
          <a:p>
            <a:r>
              <a:rPr lang="en-US" dirty="0" smtClean="0"/>
              <a:t>Red light cameras, Automatically photograph vehicles that run red lights</a:t>
            </a:r>
          </a:p>
          <a:p>
            <a:r>
              <a:rPr lang="en-US" dirty="0" smtClean="0"/>
              <a:t>Use of mass media to educate all citizens on the importance of Zebra crossing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data were collected when construction activities were taking place</a:t>
            </a:r>
          </a:p>
          <a:p>
            <a:r>
              <a:rPr lang="en-US" dirty="0" smtClean="0"/>
              <a:t>The outcome of the study may be different when construction activities are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7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0" y="3116263"/>
            <a:ext cx="7835900" cy="8715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1900" y="3073400"/>
            <a:ext cx="593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QUESTIONS AND ANSWERS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703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770" y="3314769"/>
            <a:ext cx="9603275" cy="7653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Accidents Occurring At Road Junctions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3683000"/>
            <a:ext cx="6172200" cy="10104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BAMAGA JUNCTION TRAFFIC LIGHTS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8500" y="2995152"/>
            <a:ext cx="417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STUDY: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216" y="1220024"/>
            <a:ext cx="9603275" cy="1049235"/>
          </a:xfrm>
        </p:spPr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670" y="3667991"/>
            <a:ext cx="9603275" cy="1684054"/>
          </a:xfrm>
        </p:spPr>
        <p:txBody>
          <a:bodyPr/>
          <a:lstStyle/>
          <a:p>
            <a:r>
              <a:rPr lang="en-US" dirty="0" smtClean="0"/>
              <a:t>1 student and 1 staff had an accident at Bamaga Junction this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917700"/>
            <a:ext cx="8547100" cy="4087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825500"/>
            <a:ext cx="81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Google Map Snapshot Of </a:t>
            </a:r>
            <a:r>
              <a:rPr lang="en-US" dirty="0" err="1" smtClean="0"/>
              <a:t>Bamaga</a:t>
            </a:r>
            <a:r>
              <a:rPr lang="en-US" dirty="0" smtClean="0"/>
              <a:t> Junction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1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3530600"/>
            <a:ext cx="8915400" cy="2336800"/>
          </a:xfrm>
        </p:spPr>
        <p:txBody>
          <a:bodyPr/>
          <a:lstStyle/>
          <a:p>
            <a:r>
              <a:rPr lang="en-US" dirty="0" smtClean="0"/>
              <a:t>Negligence of the vehicles to abide to traffic light regulations</a:t>
            </a:r>
          </a:p>
          <a:p>
            <a:r>
              <a:rPr lang="en-US" dirty="0" smtClean="0"/>
              <a:t>Negligence of the </a:t>
            </a:r>
            <a:r>
              <a:rPr lang="en-US" dirty="0" err="1" smtClean="0"/>
              <a:t>Bodaboda</a:t>
            </a:r>
            <a:r>
              <a:rPr lang="en-US" dirty="0" smtClean="0"/>
              <a:t> not wearing helmets</a:t>
            </a:r>
          </a:p>
          <a:p>
            <a:r>
              <a:rPr lang="en-US" dirty="0" smtClean="0"/>
              <a:t>Negligence of the Pedestrians to use zebra crossing when crossing the road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538967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following do</a:t>
            </a:r>
            <a:r>
              <a:rPr lang="en-US" baseline="-25000" dirty="0" smtClean="0"/>
              <a:t>s </a:t>
            </a:r>
            <a:r>
              <a:rPr lang="en-US" dirty="0"/>
              <a:t> </a:t>
            </a:r>
            <a:r>
              <a:rPr lang="en-US" dirty="0" smtClean="0"/>
              <a:t>may lead to accidents around traffic light area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635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3589867"/>
            <a:ext cx="8915400" cy="2074333"/>
          </a:xfrm>
        </p:spPr>
        <p:txBody>
          <a:bodyPr/>
          <a:lstStyle/>
          <a:p>
            <a:r>
              <a:rPr lang="en-US" dirty="0" smtClean="0"/>
              <a:t>Positioning of the zebra crossing</a:t>
            </a:r>
          </a:p>
          <a:p>
            <a:r>
              <a:rPr lang="en-US" dirty="0" smtClean="0"/>
              <a:t>Rough driving or cycling</a:t>
            </a:r>
          </a:p>
          <a:p>
            <a:r>
              <a:rPr lang="en-US" dirty="0" smtClean="0"/>
              <a:t>Dropping randomly passengers around traffic light areas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2523635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following do</a:t>
            </a:r>
            <a:r>
              <a:rPr lang="en-US" baseline="-25000" dirty="0" smtClean="0"/>
              <a:t>s </a:t>
            </a:r>
            <a:r>
              <a:rPr lang="en-US" dirty="0"/>
              <a:t> </a:t>
            </a:r>
            <a:r>
              <a:rPr lang="en-US" dirty="0" smtClean="0"/>
              <a:t>may lead to accidents around traffic light area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5064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701" y="2921000"/>
            <a:ext cx="9601196" cy="287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Tally 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 Cars </a:t>
            </a:r>
            <a:r>
              <a:rPr lang="en-US" dirty="0" smtClean="0"/>
              <a:t>that do not abide to the traffic lights rules</a:t>
            </a:r>
          </a:p>
          <a:p>
            <a:r>
              <a:rPr lang="en-US" dirty="0"/>
              <a:t> Tally the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Bodaboda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that do not abide to the traffic lights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Tally 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pedestrians </a:t>
            </a:r>
            <a:r>
              <a:rPr lang="en-US" dirty="0" smtClean="0"/>
              <a:t>who do not use zebra crossing</a:t>
            </a:r>
          </a:p>
          <a:p>
            <a:r>
              <a:rPr lang="en-US" dirty="0" smtClean="0"/>
              <a:t>Tally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Vehicles that rough drive </a:t>
            </a:r>
            <a:r>
              <a:rPr lang="en-US" dirty="0" smtClean="0"/>
              <a:t>(likely pose to accident risk)</a:t>
            </a:r>
          </a:p>
          <a:p>
            <a:r>
              <a:rPr lang="en-US" dirty="0" smtClean="0"/>
              <a:t>Tally 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cars that outboard passengers around traffic light area</a:t>
            </a:r>
          </a:p>
          <a:p>
            <a:r>
              <a:rPr lang="en-US" dirty="0" smtClean="0"/>
              <a:t>We observed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positioning of the zebra crossing </a:t>
            </a:r>
            <a:r>
              <a:rPr lang="en-US" dirty="0" smtClean="0"/>
              <a:t>around the area</a:t>
            </a:r>
          </a:p>
          <a:p>
            <a:r>
              <a:rPr lang="en-US" dirty="0"/>
              <a:t>Tally the number of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Bodaboda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that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do not have helmets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35000"/>
            <a:ext cx="8911687" cy="800100"/>
          </a:xfrm>
        </p:spPr>
        <p:txBody>
          <a:bodyPr/>
          <a:lstStyle/>
          <a:p>
            <a:r>
              <a:rPr lang="en-US" dirty="0" smtClean="0"/>
              <a:t>Data collected from 0950 – 1050hrs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064620"/>
              </p:ext>
            </p:extLst>
          </p:nvPr>
        </p:nvGraphicFramePr>
        <p:xfrm>
          <a:off x="1429804" y="2541469"/>
          <a:ext cx="9390592" cy="3351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206">
                  <a:extLst>
                    <a:ext uri="{9D8B030D-6E8A-4147-A177-3AD203B41FA5}">
                      <a16:colId xmlns:a16="http://schemas.microsoft.com/office/drawing/2014/main" val="1825849406"/>
                    </a:ext>
                  </a:extLst>
                </a:gridCol>
                <a:gridCol w="1131506">
                  <a:extLst>
                    <a:ext uri="{9D8B030D-6E8A-4147-A177-3AD203B41FA5}">
                      <a16:colId xmlns:a16="http://schemas.microsoft.com/office/drawing/2014/main" val="3141289972"/>
                    </a:ext>
                  </a:extLst>
                </a:gridCol>
                <a:gridCol w="902828">
                  <a:extLst>
                    <a:ext uri="{9D8B030D-6E8A-4147-A177-3AD203B41FA5}">
                      <a16:colId xmlns:a16="http://schemas.microsoft.com/office/drawing/2014/main" val="768490165"/>
                    </a:ext>
                  </a:extLst>
                </a:gridCol>
                <a:gridCol w="1069138">
                  <a:extLst>
                    <a:ext uri="{9D8B030D-6E8A-4147-A177-3AD203B41FA5}">
                      <a16:colId xmlns:a16="http://schemas.microsoft.com/office/drawing/2014/main" val="3902081970"/>
                    </a:ext>
                  </a:extLst>
                </a:gridCol>
                <a:gridCol w="882040">
                  <a:extLst>
                    <a:ext uri="{9D8B030D-6E8A-4147-A177-3AD203B41FA5}">
                      <a16:colId xmlns:a16="http://schemas.microsoft.com/office/drawing/2014/main" val="3371742191"/>
                    </a:ext>
                  </a:extLst>
                </a:gridCol>
                <a:gridCol w="843432">
                  <a:extLst>
                    <a:ext uri="{9D8B030D-6E8A-4147-A177-3AD203B41FA5}">
                      <a16:colId xmlns:a16="http://schemas.microsoft.com/office/drawing/2014/main" val="243492549"/>
                    </a:ext>
                  </a:extLst>
                </a:gridCol>
                <a:gridCol w="570206">
                  <a:extLst>
                    <a:ext uri="{9D8B030D-6E8A-4147-A177-3AD203B41FA5}">
                      <a16:colId xmlns:a16="http://schemas.microsoft.com/office/drawing/2014/main" val="2508142197"/>
                    </a:ext>
                  </a:extLst>
                </a:gridCol>
                <a:gridCol w="570206">
                  <a:extLst>
                    <a:ext uri="{9D8B030D-6E8A-4147-A177-3AD203B41FA5}">
                      <a16:colId xmlns:a16="http://schemas.microsoft.com/office/drawing/2014/main" val="3286827214"/>
                    </a:ext>
                  </a:extLst>
                </a:gridCol>
                <a:gridCol w="570206">
                  <a:extLst>
                    <a:ext uri="{9D8B030D-6E8A-4147-A177-3AD203B41FA5}">
                      <a16:colId xmlns:a16="http://schemas.microsoft.com/office/drawing/2014/main" val="388540049"/>
                    </a:ext>
                  </a:extLst>
                </a:gridCol>
                <a:gridCol w="570206">
                  <a:extLst>
                    <a:ext uri="{9D8B030D-6E8A-4147-A177-3AD203B41FA5}">
                      <a16:colId xmlns:a16="http://schemas.microsoft.com/office/drawing/2014/main" val="2125302722"/>
                    </a:ext>
                  </a:extLst>
                </a:gridCol>
                <a:gridCol w="570206">
                  <a:extLst>
                    <a:ext uri="{9D8B030D-6E8A-4147-A177-3AD203B41FA5}">
                      <a16:colId xmlns:a16="http://schemas.microsoft.com/office/drawing/2014/main" val="2982399290"/>
                    </a:ext>
                  </a:extLst>
                </a:gridCol>
                <a:gridCol w="570206">
                  <a:extLst>
                    <a:ext uri="{9D8B030D-6E8A-4147-A177-3AD203B41FA5}">
                      <a16:colId xmlns:a16="http://schemas.microsoft.com/office/drawing/2014/main" val="4206409495"/>
                    </a:ext>
                  </a:extLst>
                </a:gridCol>
                <a:gridCol w="570206">
                  <a:extLst>
                    <a:ext uri="{9D8B030D-6E8A-4147-A177-3AD203B41FA5}">
                      <a16:colId xmlns:a16="http://schemas.microsoft.com/office/drawing/2014/main" val="2194553126"/>
                    </a:ext>
                  </a:extLst>
                </a:gridCol>
              </a:tblGrid>
              <a:tr h="22860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                                    Morning (from 09500 - 1050 hrs)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extLst>
                  <a:ext uri="{0D108BD9-81ED-4DB2-BD59-A6C34878D82A}">
                    <a16:rowId xmlns:a16="http://schemas.microsoft.com/office/drawing/2014/main" val="3097074756"/>
                  </a:ext>
                </a:extLst>
              </a:tr>
              <a:tr h="22860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side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extLst>
                  <a:ext uri="{0D108BD9-81ED-4DB2-BD59-A6C34878D82A}">
                    <a16:rowId xmlns:a16="http://schemas.microsoft.com/office/drawing/2014/main" val="1931851899"/>
                  </a:ext>
                </a:extLst>
              </a:tr>
              <a:tr h="22860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extLst>
                  <a:ext uri="{0D108BD9-81ED-4DB2-BD59-A6C34878D82A}">
                    <a16:rowId xmlns:a16="http://schemas.microsoft.com/office/drawing/2014/main" val="2400809966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SINZA ROAD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extLst>
                  <a:ext uri="{0D108BD9-81ED-4DB2-BD59-A6C34878D82A}">
                    <a16:rowId xmlns:a16="http://schemas.microsoft.com/office/drawing/2014/main" val="2689343476"/>
                  </a:ext>
                </a:extLst>
              </a:tr>
              <a:tr h="22860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MWENGE ROAD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extLst>
                  <a:ext uri="{0D108BD9-81ED-4DB2-BD59-A6C34878D82A}">
                    <a16:rowId xmlns:a16="http://schemas.microsoft.com/office/drawing/2014/main" val="3534696808"/>
                  </a:ext>
                </a:extLst>
              </a:tr>
              <a:tr h="22860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SAYANSI ROAD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extLst>
                  <a:ext uri="{0D108BD9-81ED-4DB2-BD59-A6C34878D82A}">
                    <a16:rowId xmlns:a16="http://schemas.microsoft.com/office/drawing/2014/main" val="2743149677"/>
                  </a:ext>
                </a:extLst>
              </a:tr>
              <a:tr h="22860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extLst>
                  <a:ext uri="{0D108BD9-81ED-4DB2-BD59-A6C34878D82A}">
                    <a16:rowId xmlns:a16="http://schemas.microsoft.com/office/drawing/2014/main" val="201315797"/>
                  </a:ext>
                </a:extLst>
              </a:tr>
              <a:tr h="22860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extLst>
                  <a:ext uri="{0D108BD9-81ED-4DB2-BD59-A6C34878D82A}">
                    <a16:rowId xmlns:a16="http://schemas.microsoft.com/office/drawing/2014/main" val="1491538552"/>
                  </a:ext>
                </a:extLst>
              </a:tr>
              <a:tr h="21772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extLst>
                  <a:ext uri="{0D108BD9-81ED-4DB2-BD59-A6C34878D82A}">
                    <a16:rowId xmlns:a16="http://schemas.microsoft.com/office/drawing/2014/main" val="1397012114"/>
                  </a:ext>
                </a:extLst>
              </a:tr>
              <a:tr h="21772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extLst>
                  <a:ext uri="{0D108BD9-81ED-4DB2-BD59-A6C34878D82A}">
                    <a16:rowId xmlns:a16="http://schemas.microsoft.com/office/drawing/2014/main" val="255709183"/>
                  </a:ext>
                </a:extLst>
              </a:tr>
              <a:tr h="21772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KEY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extLst>
                  <a:ext uri="{0D108BD9-81ED-4DB2-BD59-A6C34878D82A}">
                    <a16:rowId xmlns:a16="http://schemas.microsoft.com/office/drawing/2014/main" val="1865689472"/>
                  </a:ext>
                </a:extLst>
              </a:tr>
              <a:tr h="21772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833C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cars that pass red light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833C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Number of events that </a:t>
                      </a:r>
                      <a:r>
                        <a:rPr lang="en-US" sz="1000" u="none" strike="noStrike" dirty="0" smtClean="0">
                          <a:effectLst/>
                        </a:rPr>
                        <a:t>posed </a:t>
                      </a:r>
                      <a:r>
                        <a:rPr lang="en-US" sz="1000" u="none" strike="noStrike" dirty="0">
                          <a:effectLst/>
                        </a:rPr>
                        <a:t>great </a:t>
                      </a:r>
                      <a:r>
                        <a:rPr lang="en-US" sz="1000" u="none" strike="noStrike" dirty="0" smtClean="0">
                          <a:effectLst/>
                        </a:rPr>
                        <a:t>risk of accident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78267"/>
                  </a:ext>
                </a:extLst>
              </a:tr>
              <a:tr h="21772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833C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Bodaboda that pass red light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833C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Bodaboda's with no Helmet 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93319"/>
                  </a:ext>
                </a:extLst>
              </a:tr>
              <a:tr h="21772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</a:t>
                      </a:r>
                      <a:endParaRPr lang="en-US" sz="1000" b="0" i="0" u="none" strike="noStrike">
                        <a:solidFill>
                          <a:srgbClr val="833C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pedestrians that do not use zebra crossing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833C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cars outboarding passengers at Red light location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31507"/>
                  </a:ext>
                </a:extLst>
              </a:tr>
              <a:tr h="21772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4" marR="8464" marT="8464" marB="0" anchor="b"/>
                </a:tc>
                <a:extLst>
                  <a:ext uri="{0D108BD9-81ED-4DB2-BD59-A6C34878D82A}">
                    <a16:rowId xmlns:a16="http://schemas.microsoft.com/office/drawing/2014/main" val="23467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7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3469</TotalTime>
  <Words>675</Words>
  <Application>Microsoft Office PowerPoint</Application>
  <PresentationFormat>Widescreen</PresentationFormat>
  <Paragraphs>194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Garamond</vt:lpstr>
      <vt:lpstr>Times New Roman</vt:lpstr>
      <vt:lpstr>Organic</vt:lpstr>
      <vt:lpstr>PowerPoint Presentation</vt:lpstr>
      <vt:lpstr>Problem</vt:lpstr>
      <vt:lpstr>BAMAGA JUNCTION TRAFFIC LIGHTS </vt:lpstr>
      <vt:lpstr>JUSTIFICATION</vt:lpstr>
      <vt:lpstr>PowerPoint Presentation</vt:lpstr>
      <vt:lpstr>HYPOTHESIS</vt:lpstr>
      <vt:lpstr>HYPOTHESIS cont..</vt:lpstr>
      <vt:lpstr>Methodologies</vt:lpstr>
      <vt:lpstr>Data collected from 0950 – 1050hrs</vt:lpstr>
      <vt:lpstr>Data collected from 1400 – 1500hrs</vt:lpstr>
      <vt:lpstr>A Graph Showing The Number Of Cars Violating Traffic Light Versus The Side  That The Car Comes From</vt:lpstr>
      <vt:lpstr>A Graph Showing The Number Of Bodaboda Violating Traffic Light Versus The Side  That The Bodaboda Comes From</vt:lpstr>
      <vt:lpstr>A Graph Showing The Number Of Pedestrians Not Using Zebra Crossing Versus The Side Of The Road They Are Using</vt:lpstr>
      <vt:lpstr>A Graph Showing Number Of Risk Events That Happened And The Side Of The Road That They Occured</vt:lpstr>
      <vt:lpstr>Analysis From The Graphs And Field Observation</vt:lpstr>
      <vt:lpstr>Possible Solutions </vt:lpstr>
      <vt:lpstr>Note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TRAFFIC LIGHTS</dc:title>
  <dc:creator>hp</dc:creator>
  <cp:lastModifiedBy>HP</cp:lastModifiedBy>
  <cp:revision>45</cp:revision>
  <dcterms:created xsi:type="dcterms:W3CDTF">2020-09-16T03:37:15Z</dcterms:created>
  <dcterms:modified xsi:type="dcterms:W3CDTF">2020-09-21T06:25:54Z</dcterms:modified>
</cp:coreProperties>
</file>