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0" r:id="rId3"/>
    <p:sldId id="259" r:id="rId4"/>
    <p:sldId id="263" r:id="rId5"/>
    <p:sldId id="264" r:id="rId6"/>
    <p:sldId id="261" r:id="rId7"/>
    <p:sldId id="265" r:id="rId8"/>
    <p:sldId id="257" r:id="rId9"/>
    <p:sldId id="262"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0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659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136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198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167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984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995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241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04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800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733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991877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5046" r="5525" b="-1"/>
          <a:stretch/>
        </p:blipFill>
        <p:spPr>
          <a:xfrm>
            <a:off x="20" y="10"/>
            <a:ext cx="8668492" cy="6857990"/>
          </a:xfrm>
          <a:prstGeom prst="rect">
            <a:avLst/>
          </a:prstGeom>
        </p:spPr>
      </p:pic>
      <p:sp>
        <p:nvSpPr>
          <p:cNvPr id="44" name="Rectangle 43">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7848600" y="1122363"/>
            <a:ext cx="4023360" cy="3204134"/>
          </a:xfrm>
        </p:spPr>
        <p:txBody>
          <a:bodyPr anchor="b">
            <a:normAutofit/>
          </a:bodyPr>
          <a:lstStyle/>
          <a:p>
            <a:r>
              <a:rPr lang="en-GB" sz="4800"/>
              <a:t>Turtle Games</a:t>
            </a:r>
            <a:endParaRPr lang="en-GB" sz="4800" dirty="0"/>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7848600" y="4872922"/>
            <a:ext cx="4023360" cy="1208141"/>
          </a:xfrm>
        </p:spPr>
        <p:txBody>
          <a:bodyPr>
            <a:normAutofit/>
          </a:bodyPr>
          <a:lstStyle/>
          <a:p>
            <a:pPr>
              <a:lnSpc>
                <a:spcPct val="100000"/>
              </a:lnSpc>
            </a:pPr>
            <a:r>
              <a:rPr lang="en-GB" sz="1700"/>
              <a:t>Analysis Report</a:t>
            </a:r>
          </a:p>
          <a:p>
            <a:pPr>
              <a:lnSpc>
                <a:spcPct val="100000"/>
              </a:lnSpc>
            </a:pPr>
            <a:endParaRPr lang="en-GB" sz="1700"/>
          </a:p>
          <a:p>
            <a:pPr>
              <a:lnSpc>
                <a:spcPct val="100000"/>
              </a:lnSpc>
            </a:pPr>
            <a:r>
              <a:rPr lang="en-GB" sz="1700"/>
              <a:t>By Cynthia Arshy</a:t>
            </a:r>
          </a:p>
          <a:p>
            <a:pPr>
              <a:lnSpc>
                <a:spcPct val="100000"/>
              </a:lnSpc>
            </a:pPr>
            <a:endParaRPr lang="en-GB" sz="1700"/>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084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668"/>
    </mc:Choice>
    <mc:Fallback>
      <p:transition spd="slow" advTm="66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868680" y="405575"/>
            <a:ext cx="5001768" cy="1371600"/>
          </a:xfrm>
        </p:spPr>
        <p:txBody>
          <a:bodyPr vert="horz" lIns="91440" tIns="45720" rIns="91440" bIns="45720" rtlCol="0" anchor="ctr">
            <a:normAutofit/>
          </a:bodyPr>
          <a:lstStyle/>
          <a:p>
            <a:r>
              <a:rPr lang="en-US" sz="3600"/>
              <a:t>Sales trends</a:t>
            </a:r>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6289271" y="304802"/>
            <a:ext cx="5313910" cy="2101047"/>
          </a:xfrm>
        </p:spPr>
        <p:txBody>
          <a:bodyPr vert="horz" lIns="91440" tIns="45720" rIns="91440" bIns="45720" rtlCol="0" anchor="ctr">
            <a:normAutofit lnSpcReduction="10000"/>
          </a:bodyPr>
          <a:lstStyle/>
          <a:p>
            <a:pPr>
              <a:lnSpc>
                <a:spcPct val="100000"/>
              </a:lnSpc>
            </a:pPr>
            <a:r>
              <a:rPr lang="en-GB" sz="1400" dirty="0">
                <a:solidFill>
                  <a:srgbClr val="000000"/>
                </a:solidFill>
                <a:effectLst/>
                <a:latin typeface="Roboto" panose="02000000000000000000" pitchFamily="2" charset="0"/>
                <a:ea typeface="Calibri" panose="020F0502020204030204" pitchFamily="34" charset="0"/>
                <a:cs typeface="Helvetica" panose="020B0604020202020204" pitchFamily="34" charset="0"/>
              </a:rPr>
              <a:t>North America and Global Sales correlation is 0.94, suggesting a strong positive correlation (nearly 1), meaning that the two variables influence, depend on each other.</a:t>
            </a:r>
          </a:p>
          <a:p>
            <a:pPr>
              <a:lnSpc>
                <a:spcPct val="100000"/>
              </a:lnSpc>
            </a:pPr>
            <a:r>
              <a:rPr lang="en-GB" sz="1400" dirty="0">
                <a:solidFill>
                  <a:srgbClr val="000000"/>
                </a:solidFill>
                <a:latin typeface="Roboto" panose="02000000000000000000" pitchFamily="2" charset="0"/>
                <a:cs typeface="Helvetica" panose="020B0604020202020204" pitchFamily="34" charset="0"/>
              </a:rPr>
              <a:t>The games sales by genre graphs show by sort of games are the most sold.</a:t>
            </a:r>
            <a:endParaRPr lang="en-GB" sz="1400" dirty="0">
              <a:latin typeface="Roboto" panose="02000000000000000000" pitchFamily="2" charset="0"/>
              <a:cs typeface="Helvetica" panose="020B0604020202020204" pitchFamily="34" charset="0"/>
            </a:endParaRPr>
          </a:p>
          <a:p>
            <a:pPr>
              <a:lnSpc>
                <a:spcPct val="100000"/>
              </a:lnSpc>
            </a:pPr>
            <a:r>
              <a:rPr lang="en-GB" sz="1400" dirty="0">
                <a:latin typeface="Aleo-Regular"/>
              </a:rPr>
              <a:t>The data doesn’t specify if they if total sales are from 1980 to date, it only says when the first game was released in 1980, hence I can’t give you a Global Sales statistics due to not having a starting measuring point. </a:t>
            </a:r>
            <a:endParaRPr lang="en-US" sz="1100" dirty="0"/>
          </a:p>
        </p:txBody>
      </p:sp>
      <p:sp>
        <p:nvSpPr>
          <p:cNvPr id="72" name="Rectangle 7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26521" r="27000" b="-1"/>
          <a:stretch/>
        </p:blipFill>
        <p:spPr>
          <a:xfrm>
            <a:off x="622800" y="5373289"/>
            <a:ext cx="5183196" cy="1035892"/>
          </a:xfrm>
          <a:prstGeom prst="rect">
            <a:avLst/>
          </a:prstGeom>
        </p:spPr>
      </p:pic>
      <p:pic>
        <p:nvPicPr>
          <p:cNvPr id="13" name="Picture 12" descr="Chart, line chart&#10;&#10;Description automatically generated">
            <a:extLst>
              <a:ext uri="{FF2B5EF4-FFF2-40B4-BE49-F238E27FC236}">
                <a16:creationId xmlns:a16="http://schemas.microsoft.com/office/drawing/2014/main" id="{F9C28A20-0FA1-246F-8BF6-94EA4B321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59" y="1484711"/>
            <a:ext cx="5537538" cy="3359296"/>
          </a:xfrm>
          <a:prstGeom prst="rect">
            <a:avLst/>
          </a:prstGeom>
        </p:spPr>
      </p:pic>
      <p:pic>
        <p:nvPicPr>
          <p:cNvPr id="6" name="Picture 5">
            <a:extLst>
              <a:ext uri="{FF2B5EF4-FFF2-40B4-BE49-F238E27FC236}">
                <a16:creationId xmlns:a16="http://schemas.microsoft.com/office/drawing/2014/main" id="{6186CA69-C8B5-F3C6-8E7F-219FA9E269BA}"/>
              </a:ext>
            </a:extLst>
          </p:cNvPr>
          <p:cNvPicPr>
            <a:picLocks noChangeAspect="1"/>
          </p:cNvPicPr>
          <p:nvPr/>
        </p:nvPicPr>
        <p:blipFill>
          <a:blip r:embed="rId4"/>
          <a:stretch>
            <a:fillRect/>
          </a:stretch>
        </p:blipFill>
        <p:spPr>
          <a:xfrm>
            <a:off x="6019060" y="2945463"/>
            <a:ext cx="5629842" cy="3413840"/>
          </a:xfrm>
          <a:prstGeom prst="rect">
            <a:avLst/>
          </a:prstGeom>
        </p:spPr>
      </p:pic>
    </p:spTree>
    <p:extLst>
      <p:ext uri="{BB962C8B-B14F-4D97-AF65-F5344CB8AC3E}">
        <p14:creationId xmlns:p14="http://schemas.microsoft.com/office/powerpoint/2010/main" val="372887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t="5941" b="14553"/>
          <a:stretch/>
        </p:blipFill>
        <p:spPr>
          <a:xfrm>
            <a:off x="-97634" y="257462"/>
            <a:ext cx="12191980" cy="6857990"/>
          </a:xfrm>
          <a:prstGeom prst="rect">
            <a:avLst/>
          </a:prstGeom>
        </p:spPr>
      </p:pic>
      <p:sp>
        <p:nvSpPr>
          <p:cNvPr id="70" name="Rectangle 6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477981" y="1122363"/>
            <a:ext cx="6941994" cy="3288241"/>
          </a:xfrm>
        </p:spPr>
        <p:txBody>
          <a:bodyPr vert="horz" lIns="91440" tIns="45720" rIns="91440" bIns="45720" rtlCol="0" anchor="b">
            <a:normAutofit/>
          </a:bodyPr>
          <a:lstStyle/>
          <a:p>
            <a:r>
              <a:rPr lang="en-US" sz="5400" dirty="0">
                <a:solidFill>
                  <a:schemeClr val="bg1"/>
                </a:solidFill>
              </a:rPr>
              <a:t>Conclusion</a:t>
            </a:r>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6096000" y="1860885"/>
            <a:ext cx="5374104" cy="4220180"/>
          </a:xfrm>
        </p:spPr>
        <p:txBody>
          <a:bodyPr vert="horz" lIns="91440" tIns="45720" rIns="91440" bIns="45720" rtlCol="0">
            <a:noAutofit/>
          </a:bodyPr>
          <a:lstStyle/>
          <a:p>
            <a:pPr marL="342900" indent="-342900">
              <a:lnSpc>
                <a:spcPct val="100000"/>
              </a:lnSpc>
              <a:buFont typeface="Arial" panose="020B0604020202020204" pitchFamily="34" charset="0"/>
              <a:buChar char="•"/>
            </a:pPr>
            <a:r>
              <a:rPr lang="en-GB" sz="2400" b="0" i="0" u="none" strike="noStrike" baseline="0" dirty="0">
                <a:solidFill>
                  <a:schemeClr val="bg1"/>
                </a:solidFill>
                <a:latin typeface="Aleo-Regular"/>
              </a:rPr>
              <a:t>Regression result for 8000 pieces Lego optimal prices $781-$784</a:t>
            </a:r>
          </a:p>
          <a:p>
            <a:pPr marL="342900" indent="-342900">
              <a:lnSpc>
                <a:spcPct val="100000"/>
              </a:lnSpc>
              <a:buFont typeface="Arial" panose="020B0604020202020204" pitchFamily="34" charset="0"/>
              <a:buChar char="•"/>
            </a:pPr>
            <a:r>
              <a:rPr lang="en-GB" sz="2400" dirty="0">
                <a:solidFill>
                  <a:schemeClr val="bg1"/>
                </a:solidFill>
                <a:latin typeface="Aleo-Regular"/>
              </a:rPr>
              <a:t>Target audience for sales 29 years old.</a:t>
            </a:r>
          </a:p>
          <a:p>
            <a:pPr marL="342900" indent="-342900">
              <a:lnSpc>
                <a:spcPct val="100000"/>
              </a:lnSpc>
              <a:buFont typeface="Arial" panose="020B0604020202020204" pitchFamily="34" charset="0"/>
              <a:buChar char="•"/>
            </a:pPr>
            <a:r>
              <a:rPr lang="en-GB" sz="2400" b="0" i="0" u="none" strike="noStrike" baseline="0" dirty="0">
                <a:solidFill>
                  <a:schemeClr val="bg1"/>
                </a:solidFill>
                <a:latin typeface="Aleo-Regular"/>
              </a:rPr>
              <a:t>Target audience for reviews 11, 13, 16, 19 and 23 years</a:t>
            </a:r>
            <a:r>
              <a:rPr lang="en-GB" sz="2400" dirty="0">
                <a:solidFill>
                  <a:schemeClr val="bg1"/>
                </a:solidFill>
                <a:latin typeface="Aleo-Regular"/>
              </a:rPr>
              <a:t> old</a:t>
            </a:r>
          </a:p>
          <a:p>
            <a:pPr marL="342900" indent="-342900">
              <a:lnSpc>
                <a:spcPct val="100000"/>
              </a:lnSpc>
              <a:buFont typeface="Arial" panose="020B0604020202020204" pitchFamily="34" charset="0"/>
              <a:buChar char="•"/>
            </a:pPr>
            <a:r>
              <a:rPr lang="en-GB" sz="2400" dirty="0">
                <a:solidFill>
                  <a:schemeClr val="bg1"/>
                </a:solidFill>
                <a:latin typeface="Aleo-Regular"/>
              </a:rPr>
              <a:t>Predicted sales price for next financial year of the best seller product is $5.73 Million</a:t>
            </a:r>
            <a:endParaRPr lang="en-GB" sz="2400" b="0" i="0" u="none" strike="noStrike" baseline="0" dirty="0">
              <a:solidFill>
                <a:schemeClr val="bg1"/>
              </a:solidFill>
              <a:latin typeface="Aleo-Regular"/>
            </a:endParaRPr>
          </a:p>
          <a:p>
            <a:pPr marL="342900" indent="-342900">
              <a:lnSpc>
                <a:spcPct val="100000"/>
              </a:lnSpc>
              <a:buFont typeface="Arial" panose="020B0604020202020204" pitchFamily="34" charset="0"/>
              <a:buChar char="•"/>
            </a:pPr>
            <a:endParaRPr lang="en-GB" sz="2400" b="0" i="0" u="none" strike="noStrike" baseline="0" dirty="0">
              <a:solidFill>
                <a:schemeClr val="bg1"/>
              </a:solidFill>
              <a:latin typeface="Aleo-Regular"/>
            </a:endParaRPr>
          </a:p>
          <a:p>
            <a:pPr marL="342900" indent="-342900" algn="r">
              <a:lnSpc>
                <a:spcPct val="100000"/>
              </a:lnSpc>
              <a:buFont typeface="Arial" panose="020B0604020202020204" pitchFamily="34" charset="0"/>
              <a:buChar char="•"/>
            </a:pPr>
            <a:endParaRPr lang="en-GB" sz="2400" b="0" i="0" u="none" strike="noStrike" baseline="0" dirty="0">
              <a:solidFill>
                <a:schemeClr val="bg1"/>
              </a:solidFill>
              <a:latin typeface="Aleo-Regular"/>
            </a:endParaRPr>
          </a:p>
          <a:p>
            <a:pPr marL="342900" indent="-342900" algn="r">
              <a:lnSpc>
                <a:spcPct val="100000"/>
              </a:lnSpc>
              <a:buFont typeface="Arial" panose="020B0604020202020204" pitchFamily="34" charset="0"/>
              <a:buChar char="•"/>
            </a:pPr>
            <a:endParaRPr lang="en-GB" sz="2400" b="0" i="0" u="none" strike="noStrike" baseline="0" dirty="0">
              <a:solidFill>
                <a:schemeClr val="bg1"/>
              </a:solidFill>
              <a:latin typeface="Aleo-Regular"/>
            </a:endParaRPr>
          </a:p>
          <a:p>
            <a:pPr algn="r">
              <a:lnSpc>
                <a:spcPct val="100000"/>
              </a:lnSpc>
            </a:pPr>
            <a:endParaRPr lang="en-US" sz="2400" dirty="0">
              <a:solidFill>
                <a:schemeClr val="bg1"/>
              </a:solidFill>
            </a:endParaRPr>
          </a:p>
        </p:txBody>
      </p:sp>
      <p:sp>
        <p:nvSpPr>
          <p:cNvPr id="72" name="Rectangle 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275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5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Rectangle 5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841246" y="978619"/>
            <a:ext cx="5991244" cy="1106424"/>
          </a:xfrm>
        </p:spPr>
        <p:txBody>
          <a:bodyPr vert="horz" lIns="91440" tIns="45720" rIns="91440" bIns="45720" rtlCol="0" anchor="ctr">
            <a:normAutofit/>
          </a:bodyPr>
          <a:lstStyle/>
          <a:p>
            <a:pPr algn="l"/>
            <a:r>
              <a:rPr lang="en-US" sz="3200" dirty="0"/>
              <a:t>Turtle Games</a:t>
            </a:r>
            <a:br>
              <a:rPr lang="en-US" sz="3200" dirty="0"/>
            </a:br>
            <a:r>
              <a:rPr lang="en-GB" sz="1200" b="0" i="0" u="none" strike="noStrike" baseline="0" dirty="0">
                <a:latin typeface="Aleo-Regular"/>
              </a:rPr>
              <a:t>Turtle Games, a global games manufacturer and retailer</a:t>
            </a:r>
            <a:br>
              <a:rPr lang="en-GB" sz="1200" b="0" i="0" u="none" strike="noStrike" baseline="0" dirty="0">
                <a:latin typeface="Aleo-Regular"/>
              </a:rPr>
            </a:br>
            <a:r>
              <a:rPr lang="en-GB" sz="1200" b="0" i="0" u="none" strike="noStrike" baseline="0" dirty="0">
                <a:latin typeface="Aleo-Regular"/>
              </a:rPr>
              <a:t>Their business objective is to improve overall sales performance</a:t>
            </a:r>
            <a:br>
              <a:rPr lang="en-GB" sz="1200" b="0" i="0" u="none" strike="noStrike" baseline="0" dirty="0">
                <a:latin typeface="Aleo-Regular"/>
              </a:rPr>
            </a:br>
            <a:endParaRPr lang="en-US" sz="1200" dirty="0"/>
          </a:p>
        </p:txBody>
      </p:sp>
      <p:sp>
        <p:nvSpPr>
          <p:cNvPr id="63" name="Rectangle 6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841248" y="2252870"/>
            <a:ext cx="5993892" cy="3560251"/>
          </a:xfrm>
        </p:spPr>
        <p:txBody>
          <a:bodyPr vert="horz" lIns="91440" tIns="45720" rIns="91440" bIns="45720" rtlCol="0">
            <a:normAutofit/>
          </a:bodyPr>
          <a:lstStyle/>
          <a:p>
            <a:pPr marL="342900" indent="-342900" algn="l">
              <a:buFont typeface="+mj-lt"/>
              <a:buAutoNum type="arabicPeriod"/>
            </a:pPr>
            <a:r>
              <a:rPr lang="en-GB" b="0" i="0" u="none" strike="noStrike" baseline="0" dirty="0">
                <a:latin typeface="Aleo-Regular"/>
              </a:rPr>
              <a:t>Predicting Lego price with regression analysis</a:t>
            </a:r>
          </a:p>
          <a:p>
            <a:pPr marL="342900" indent="-342900" algn="l">
              <a:buFont typeface="+mj-lt"/>
              <a:buAutoNum type="arabicPeriod"/>
            </a:pPr>
            <a:r>
              <a:rPr lang="en-GB" b="0" i="0" u="none" strike="noStrike" baseline="0" dirty="0">
                <a:latin typeface="Aleo-Regular"/>
              </a:rPr>
              <a:t>Sentiment &amp; reviews</a:t>
            </a:r>
          </a:p>
          <a:p>
            <a:pPr marL="342900" indent="-342900" algn="l">
              <a:buFont typeface="+mj-lt"/>
              <a:buAutoNum type="arabicPeriod"/>
            </a:pPr>
            <a:r>
              <a:rPr lang="en-GB" dirty="0">
                <a:latin typeface="Aleo-Regular"/>
              </a:rPr>
              <a:t>Customer group or segmentation</a:t>
            </a:r>
            <a:endParaRPr lang="en-GB" b="0" i="0" u="none" strike="noStrike" baseline="0" dirty="0">
              <a:latin typeface="Aleo-Regular"/>
            </a:endParaRPr>
          </a:p>
          <a:p>
            <a:pPr marL="342900" indent="-342900" algn="l">
              <a:buFont typeface="+mj-lt"/>
              <a:buAutoNum type="arabicPeriod"/>
            </a:pPr>
            <a:r>
              <a:rPr lang="en-GB" b="0" i="0" u="none" strike="noStrike" baseline="0" dirty="0">
                <a:latin typeface="Aleo-Regular"/>
              </a:rPr>
              <a:t>Overvie</a:t>
            </a:r>
            <a:r>
              <a:rPr lang="en-GB" dirty="0">
                <a:latin typeface="Aleo-Regular"/>
              </a:rPr>
              <a:t>w past sale trends</a:t>
            </a:r>
          </a:p>
          <a:p>
            <a:pPr marL="342900" indent="-342900" algn="l">
              <a:buFont typeface="+mj-lt"/>
              <a:buAutoNum type="arabicPeriod"/>
            </a:pPr>
            <a:r>
              <a:rPr lang="en-GB" b="0" i="0" u="none" strike="noStrike" baseline="0" dirty="0">
                <a:latin typeface="Aleo-Regular"/>
              </a:rPr>
              <a:t>Predict next </a:t>
            </a:r>
            <a:r>
              <a:rPr lang="en-GB" b="0" i="0" u="none" strike="noStrike" baseline="0">
                <a:latin typeface="Aleo-Regular"/>
              </a:rPr>
              <a:t>year sales</a:t>
            </a:r>
            <a:endParaRPr lang="en-US" dirty="0"/>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5046" r="5525" b="-1"/>
          <a:stretch/>
        </p:blipFill>
        <p:spPr>
          <a:xfrm>
            <a:off x="7332770" y="0"/>
            <a:ext cx="5204797" cy="6858000"/>
          </a:xfrm>
          <a:prstGeom prst="rect">
            <a:avLst/>
          </a:prstGeom>
        </p:spPr>
      </p:pic>
    </p:spTree>
    <p:extLst>
      <p:ext uri="{BB962C8B-B14F-4D97-AF65-F5344CB8AC3E}">
        <p14:creationId xmlns:p14="http://schemas.microsoft.com/office/powerpoint/2010/main" val="201927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5046" r="5525" b="-1"/>
          <a:stretch/>
        </p:blipFill>
        <p:spPr>
          <a:xfrm>
            <a:off x="3523488" y="10"/>
            <a:ext cx="8668512" cy="6857990"/>
          </a:xfrm>
          <a:prstGeom prst="rect">
            <a:avLst/>
          </a:prstGeom>
        </p:spPr>
      </p:pic>
      <p:sp>
        <p:nvSpPr>
          <p:cNvPr id="55" name="Rectangle 5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477981" y="1122363"/>
            <a:ext cx="4023360" cy="716410"/>
          </a:xfrm>
        </p:spPr>
        <p:txBody>
          <a:bodyPr anchor="b">
            <a:normAutofit fontScale="90000"/>
          </a:bodyPr>
          <a:lstStyle/>
          <a:p>
            <a:r>
              <a:rPr lang="en-GB" sz="4800" dirty="0"/>
              <a:t>Intro</a:t>
            </a:r>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641683" y="1930917"/>
            <a:ext cx="10347159" cy="4425495"/>
          </a:xfrm>
        </p:spPr>
        <p:txBody>
          <a:bodyPr>
            <a:normAutofit fontScale="70000" lnSpcReduction="20000"/>
          </a:bodyPr>
          <a:lstStyle/>
          <a:p>
            <a:pPr algn="l"/>
            <a:r>
              <a:rPr lang="en-GB" b="0" i="0" u="none" strike="noStrike" baseline="0" dirty="0">
                <a:latin typeface="Aleo-Regular"/>
              </a:rPr>
              <a:t>Turtle Games, a global games manufacturer and retailer</a:t>
            </a:r>
          </a:p>
          <a:p>
            <a:pPr algn="l"/>
            <a:r>
              <a:rPr lang="en-GB" b="0" i="0" u="none" strike="noStrike" baseline="0" dirty="0">
                <a:latin typeface="Aleo-Regular"/>
              </a:rPr>
              <a:t>Their business objective is to improve overall sales performance</a:t>
            </a: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r>
              <a:rPr lang="en-GB" sz="5400" dirty="0"/>
              <a:t>PART 1</a:t>
            </a:r>
            <a:endParaRPr lang="en-GB" sz="1800" b="0" i="0" u="none" strike="noStrike" baseline="0" dirty="0">
              <a:latin typeface="Aleo-Regular"/>
            </a:endParaRPr>
          </a:p>
          <a:p>
            <a:pPr algn="l"/>
            <a:r>
              <a:rPr lang="en-GB" sz="2100" dirty="0">
                <a:latin typeface="Aleo-Regular"/>
              </a:rPr>
              <a:t>D</a:t>
            </a:r>
            <a:r>
              <a:rPr lang="en-GB" sz="2100" b="0" i="0" u="none" strike="noStrike" baseline="0" dirty="0">
                <a:latin typeface="Aleo-Regular"/>
              </a:rPr>
              <a:t>etermine the optimal price at which they should sell a variety of their various products</a:t>
            </a:r>
            <a:endParaRPr lang="en-GB" sz="2100" dirty="0">
              <a:latin typeface="Aleo-Regular"/>
            </a:endParaRPr>
          </a:p>
          <a:p>
            <a:pPr algn="l"/>
            <a:r>
              <a:rPr lang="en-GB" sz="2100" dirty="0">
                <a:latin typeface="Aleo-Regular"/>
              </a:rPr>
              <a:t>By measuring the linear regression, I tested the data in a sample population and found that that the correlation between Price and the pieces sold is correlated (0.09)  meaning that the amount of pieces is not an influence on the sales price.</a:t>
            </a:r>
          </a:p>
          <a:p>
            <a:pPr algn="l"/>
            <a:r>
              <a:rPr lang="en-GB" sz="2100" dirty="0">
                <a:latin typeface="Aleo-Regular"/>
              </a:rPr>
              <a:t>I analysed optimal price for 8000 Lego pieces, and the predicted price with linear regression model suggests between 781-784 regardless the age group. </a:t>
            </a:r>
            <a:r>
              <a:rPr lang="en-GB" sz="2100" b="0" i="0" u="none" strike="noStrike" baseline="0" dirty="0">
                <a:latin typeface="Aleo-Regular"/>
              </a:rPr>
              <a:t>After performing a linear regression the recommended prices</a:t>
            </a:r>
          </a:p>
          <a:p>
            <a:pPr algn="l"/>
            <a:endParaRPr lang="en-GB" sz="1800" dirty="0">
              <a:latin typeface="Aleo-Regular"/>
            </a:endParaRPr>
          </a:p>
          <a:p>
            <a:pPr algn="l"/>
            <a:endParaRPr lang="en-GB" sz="1800" b="0" i="0" u="none" strike="noStrike" baseline="0" dirty="0">
              <a:latin typeface="Aleo-Regular"/>
            </a:endParaRPr>
          </a:p>
          <a:p>
            <a:pPr algn="l"/>
            <a:endParaRPr lang="en-GB" sz="1800" dirty="0">
              <a:latin typeface="Aleo-Regular"/>
            </a:endParaRPr>
          </a:p>
          <a:p>
            <a:pPr algn="l"/>
            <a:endParaRPr lang="en-GB" sz="1800" b="0" i="0" u="none" strike="noStrike" baseline="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a:p>
            <a:pPr algn="l"/>
            <a:endParaRPr lang="en-GB" sz="1800" dirty="0">
              <a:latin typeface="Aleo-Regular"/>
            </a:endParaRPr>
          </a:p>
        </p:txBody>
      </p:sp>
      <p:sp>
        <p:nvSpPr>
          <p:cNvPr id="57" name="Rectangle 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7130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5046" r="5525" b="-1"/>
          <a:stretch/>
        </p:blipFill>
        <p:spPr>
          <a:xfrm>
            <a:off x="4878300" y="1"/>
            <a:ext cx="8473915" cy="6858000"/>
          </a:xfrm>
          <a:prstGeom prst="rect">
            <a:avLst/>
          </a:prstGeom>
        </p:spPr>
      </p:pic>
      <p:sp>
        <p:nvSpPr>
          <p:cNvPr id="55" name="Rectangle 5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477981" y="1245123"/>
            <a:ext cx="4023360" cy="1287284"/>
          </a:xfrm>
        </p:spPr>
        <p:txBody>
          <a:bodyPr anchor="b">
            <a:normAutofit fontScale="90000"/>
          </a:bodyPr>
          <a:lstStyle/>
          <a:p>
            <a:br>
              <a:rPr lang="en-GB" sz="4800" dirty="0"/>
            </a:br>
            <a:br>
              <a:rPr lang="en-GB" sz="4800" dirty="0"/>
            </a:br>
            <a:br>
              <a:rPr lang="en-GB" sz="4800" dirty="0"/>
            </a:br>
            <a:br>
              <a:rPr lang="en-GB" sz="4800" dirty="0"/>
            </a:br>
            <a:br>
              <a:rPr lang="en-GB" sz="4800" dirty="0"/>
            </a:br>
            <a:br>
              <a:rPr lang="en-GB" sz="4800" dirty="0"/>
            </a:br>
            <a:br>
              <a:rPr lang="en-GB" sz="4800" dirty="0"/>
            </a:br>
            <a:r>
              <a:rPr lang="en-GB" sz="4800" dirty="0"/>
              <a:t>Linear regression </a:t>
            </a:r>
          </a:p>
        </p:txBody>
      </p:sp>
      <p:sp>
        <p:nvSpPr>
          <p:cNvPr id="57" name="Rectangle 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5D402A1C-D79E-5AB4-C873-5D726935B26C}"/>
              </a:ext>
            </a:extLst>
          </p:cNvPr>
          <p:cNvSpPr>
            <a:spLocks noGrp="1"/>
          </p:cNvSpPr>
          <p:nvPr>
            <p:ph type="subTitle" idx="1"/>
          </p:nvPr>
        </p:nvSpPr>
        <p:spPr>
          <a:xfrm>
            <a:off x="477982" y="4727448"/>
            <a:ext cx="3977640" cy="1481328"/>
          </a:xfrm>
        </p:spPr>
        <p:txBody>
          <a:bodyPr>
            <a:normAutofit fontScale="92500" lnSpcReduction="10000"/>
          </a:bodyPr>
          <a:lstStyle/>
          <a:p>
            <a:pPr algn="r"/>
            <a:r>
              <a:rPr lang="en-GB" dirty="0"/>
              <a:t>     Lego prices and pieces count</a:t>
            </a:r>
          </a:p>
          <a:p>
            <a:pPr algn="r"/>
            <a:r>
              <a:rPr lang="en-GB" dirty="0"/>
              <a:t>Regression graph</a:t>
            </a:r>
          </a:p>
        </p:txBody>
      </p:sp>
      <p:pic>
        <p:nvPicPr>
          <p:cNvPr id="10" name="Picture 9" descr="Chart&#10;&#10;Description automatically generated">
            <a:extLst>
              <a:ext uri="{FF2B5EF4-FFF2-40B4-BE49-F238E27FC236}">
                <a16:creationId xmlns:a16="http://schemas.microsoft.com/office/drawing/2014/main" id="{3B022B2D-FF90-47B1-6C9E-A324195C4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2679" y="954493"/>
            <a:ext cx="7239158" cy="4826105"/>
          </a:xfrm>
          <a:prstGeom prst="rect">
            <a:avLst/>
          </a:prstGeom>
        </p:spPr>
      </p:pic>
    </p:spTree>
    <p:extLst>
      <p:ext uri="{BB962C8B-B14F-4D97-AF65-F5344CB8AC3E}">
        <p14:creationId xmlns:p14="http://schemas.microsoft.com/office/powerpoint/2010/main" val="21404296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5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Rectangle 5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5080216" y="1076324"/>
            <a:ext cx="6272784" cy="1535051"/>
          </a:xfrm>
        </p:spPr>
        <p:txBody>
          <a:bodyPr vert="horz" lIns="91440" tIns="45720" rIns="91440" bIns="45720" rtlCol="0" anchor="b">
            <a:normAutofit/>
          </a:bodyPr>
          <a:lstStyle/>
          <a:p>
            <a:r>
              <a:rPr lang="en-US" sz="5200" dirty="0"/>
              <a:t>Part 2: Sentiment Analysis</a:t>
            </a:r>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26521" r="27000" b="-1"/>
          <a:stretch/>
        </p:blipFill>
        <p:spPr>
          <a:xfrm>
            <a:off x="20" y="10"/>
            <a:ext cx="4505305" cy="6857990"/>
          </a:xfrm>
          <a:prstGeom prst="rect">
            <a:avLst/>
          </a:prstGeom>
        </p:spPr>
      </p:pic>
      <p:sp>
        <p:nvSpPr>
          <p:cNvPr id="6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5080216" y="3351276"/>
            <a:ext cx="6272784" cy="2430400"/>
          </a:xfrm>
        </p:spPr>
        <p:txBody>
          <a:bodyPr vert="horz" lIns="91440" tIns="45720" rIns="91440" bIns="45720" rtlCol="0">
            <a:normAutofit/>
          </a:bodyPr>
          <a:lstStyle/>
          <a:p>
            <a:pPr algn="l"/>
            <a:r>
              <a:rPr lang="en-GB" sz="1800" b="0" i="0" u="none" strike="noStrike" baseline="0" dirty="0">
                <a:latin typeface="Aleo-Regular"/>
              </a:rPr>
              <a:t>Customer’s reviews for toys and games from its e-commerce site. </a:t>
            </a:r>
          </a:p>
          <a:p>
            <a:pPr algn="l"/>
            <a:r>
              <a:rPr lang="en-GB" sz="1800" b="0" i="0" u="none" strike="noStrike" baseline="0" dirty="0">
                <a:latin typeface="Aleo-Regular"/>
              </a:rPr>
              <a:t>Finding out, what is the general sentiment of customers across all products and</a:t>
            </a:r>
          </a:p>
          <a:p>
            <a:pPr algn="l"/>
            <a:r>
              <a:rPr lang="en-GB" sz="1800" b="0" i="0" u="none" strike="noStrike" baseline="0" dirty="0">
                <a:latin typeface="Aleo-Regular"/>
              </a:rPr>
              <a:t>Check on the polarity shown by the top 20 most positive and negative reviews.</a:t>
            </a:r>
            <a:endParaRPr lang="en-US" sz="1800" dirty="0"/>
          </a:p>
        </p:txBody>
      </p:sp>
    </p:spTree>
    <p:extLst>
      <p:ext uri="{BB962C8B-B14F-4D97-AF65-F5344CB8AC3E}">
        <p14:creationId xmlns:p14="http://schemas.microsoft.com/office/powerpoint/2010/main" val="248578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5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Rectangle 5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814241" y="1076324"/>
            <a:ext cx="10538759" cy="1535051"/>
          </a:xfrm>
        </p:spPr>
        <p:txBody>
          <a:bodyPr vert="horz" lIns="91440" tIns="45720" rIns="91440" bIns="45720" rtlCol="0" anchor="b">
            <a:normAutofit/>
          </a:bodyPr>
          <a:lstStyle/>
          <a:p>
            <a:r>
              <a:rPr lang="en-US" sz="5200"/>
              <a:t>      Word </a:t>
            </a:r>
            <a:br>
              <a:rPr lang="en-US" sz="5200"/>
            </a:br>
            <a:r>
              <a:rPr lang="en-US" sz="5200"/>
              <a:t>      Cloud</a:t>
            </a:r>
            <a:endParaRPr lang="en-US" sz="5200" dirty="0"/>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26521" r="27000" b="-1"/>
          <a:stretch/>
        </p:blipFill>
        <p:spPr>
          <a:xfrm>
            <a:off x="-59212" y="0"/>
            <a:ext cx="1743955" cy="6858000"/>
          </a:xfrm>
          <a:prstGeom prst="rect">
            <a:avLst/>
          </a:prstGeom>
        </p:spPr>
      </p:pic>
      <p:sp>
        <p:nvSpPr>
          <p:cNvPr id="6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5099266" y="3351276"/>
            <a:ext cx="6272784" cy="2430400"/>
          </a:xfrm>
        </p:spPr>
        <p:txBody>
          <a:bodyPr vert="horz" lIns="91440" tIns="45720" rIns="91440" bIns="45720" rtlCol="0">
            <a:normAutofit/>
          </a:bodyPr>
          <a:lstStyle/>
          <a:p>
            <a:pPr algn="l"/>
            <a:r>
              <a:rPr lang="en-GB" sz="1800" b="0" i="0" u="none" strike="noStrike" baseline="0">
                <a:latin typeface="Aleo-Regular"/>
              </a:rPr>
              <a:t>Customer’</a:t>
            </a:r>
            <a:endParaRPr lang="en-US" sz="1800" dirty="0"/>
          </a:p>
        </p:txBody>
      </p:sp>
      <p:pic>
        <p:nvPicPr>
          <p:cNvPr id="10" name="Picture 9" descr="Chart, bar chart&#10;&#10;Description automatically generated">
            <a:extLst>
              <a:ext uri="{FF2B5EF4-FFF2-40B4-BE49-F238E27FC236}">
                <a16:creationId xmlns:a16="http://schemas.microsoft.com/office/drawing/2014/main" id="{A0CBF20D-EFB5-4E6F-A189-78B0483DD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518" y="2628807"/>
            <a:ext cx="6958036" cy="4042141"/>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5D2CF0CD-6CD0-ECA0-D3DA-256CCF8D8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216" y="732955"/>
            <a:ext cx="6876533" cy="3904172"/>
          </a:xfrm>
          <a:prstGeom prst="rect">
            <a:avLst/>
          </a:prstGeom>
        </p:spPr>
      </p:pic>
    </p:spTree>
    <p:extLst>
      <p:ext uri="{BB962C8B-B14F-4D97-AF65-F5344CB8AC3E}">
        <p14:creationId xmlns:p14="http://schemas.microsoft.com/office/powerpoint/2010/main" val="363954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Table&#10;&#10;Description automatically generated with medium confidence">
            <a:extLst>
              <a:ext uri="{FF2B5EF4-FFF2-40B4-BE49-F238E27FC236}">
                <a16:creationId xmlns:a16="http://schemas.microsoft.com/office/drawing/2014/main" id="{9AF0479C-E5BE-BB53-2887-18290019AACA}"/>
              </a:ext>
            </a:extLst>
          </p:cNvPr>
          <p:cNvPicPr>
            <a:picLocks noChangeAspect="1"/>
          </p:cNvPicPr>
          <p:nvPr/>
        </p:nvPicPr>
        <p:blipFill rotWithShape="1">
          <a:blip r:embed="rId2">
            <a:extLst>
              <a:ext uri="{28A0092B-C50C-407E-A947-70E740481C1C}">
                <a14:useLocalDpi xmlns:a14="http://schemas.microsoft.com/office/drawing/2010/main" val="0"/>
              </a:ext>
            </a:extLst>
          </a:blip>
          <a:srcRect t="11752" b="10364"/>
          <a:stretch/>
        </p:blipFill>
        <p:spPr>
          <a:xfrm>
            <a:off x="583656" y="499236"/>
            <a:ext cx="11024687" cy="5688918"/>
          </a:xfrm>
          <a:prstGeom prst="rect">
            <a:avLst/>
          </a:prstGeom>
        </p:spPr>
      </p:pic>
    </p:spTree>
    <p:extLst>
      <p:ext uri="{BB962C8B-B14F-4D97-AF65-F5344CB8AC3E}">
        <p14:creationId xmlns:p14="http://schemas.microsoft.com/office/powerpoint/2010/main" val="118636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Graphical user interface, text, application&#10;&#10;Description automatically generated">
            <a:extLst>
              <a:ext uri="{FF2B5EF4-FFF2-40B4-BE49-F238E27FC236}">
                <a16:creationId xmlns:a16="http://schemas.microsoft.com/office/drawing/2014/main" id="{FFEAF05F-0DE6-2110-7791-9104A60969A2}"/>
              </a:ext>
            </a:extLst>
          </p:cNvPr>
          <p:cNvPicPr>
            <a:picLocks noChangeAspect="1"/>
          </p:cNvPicPr>
          <p:nvPr/>
        </p:nvPicPr>
        <p:blipFill rotWithShape="1">
          <a:blip r:embed="rId2">
            <a:extLst>
              <a:ext uri="{28A0092B-C50C-407E-A947-70E740481C1C}">
                <a14:useLocalDpi xmlns:a14="http://schemas.microsoft.com/office/drawing/2010/main" val="0"/>
              </a:ext>
            </a:extLst>
          </a:blip>
          <a:srcRect t="11793" r="1" b="4303"/>
          <a:stretch/>
        </p:blipFill>
        <p:spPr>
          <a:xfrm>
            <a:off x="583656" y="499236"/>
            <a:ext cx="11024687" cy="5688918"/>
          </a:xfrm>
          <a:prstGeom prst="rect">
            <a:avLst/>
          </a:prstGeom>
        </p:spPr>
      </p:pic>
    </p:spTree>
    <p:extLst>
      <p:ext uri="{BB962C8B-B14F-4D97-AF65-F5344CB8AC3E}">
        <p14:creationId xmlns:p14="http://schemas.microsoft.com/office/powerpoint/2010/main" val="368171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3D wave design">
            <a:extLst>
              <a:ext uri="{FF2B5EF4-FFF2-40B4-BE49-F238E27FC236}">
                <a16:creationId xmlns:a16="http://schemas.microsoft.com/office/drawing/2014/main" id="{40E127C7-784E-33E2-4CB6-0708A97FDDF8}"/>
              </a:ext>
            </a:extLst>
          </p:cNvPr>
          <p:cNvPicPr>
            <a:picLocks noChangeAspect="1"/>
          </p:cNvPicPr>
          <p:nvPr/>
        </p:nvPicPr>
        <p:blipFill rotWithShape="1">
          <a:blip r:embed="rId2"/>
          <a:srcRect l="5046" r="5525" b="-1"/>
          <a:stretch/>
        </p:blipFill>
        <p:spPr>
          <a:xfrm>
            <a:off x="20" y="10"/>
            <a:ext cx="8668492" cy="6857990"/>
          </a:xfrm>
          <a:prstGeom prst="rect">
            <a:avLst/>
          </a:prstGeom>
        </p:spPr>
      </p:pic>
      <p:sp>
        <p:nvSpPr>
          <p:cNvPr id="44" name="Rectangle 43">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0E2CD-4C75-D073-2058-44D219B5BBE7}"/>
              </a:ext>
            </a:extLst>
          </p:cNvPr>
          <p:cNvSpPr>
            <a:spLocks noGrp="1"/>
          </p:cNvSpPr>
          <p:nvPr>
            <p:ph type="ctrTitle"/>
          </p:nvPr>
        </p:nvSpPr>
        <p:spPr>
          <a:xfrm>
            <a:off x="7848600" y="1122363"/>
            <a:ext cx="4023360" cy="3204134"/>
          </a:xfrm>
        </p:spPr>
        <p:txBody>
          <a:bodyPr anchor="b">
            <a:normAutofit/>
          </a:bodyPr>
          <a:lstStyle/>
          <a:p>
            <a:r>
              <a:rPr lang="en-GB" sz="4800"/>
              <a:t>Part 3: Customers Group</a:t>
            </a:r>
            <a:endParaRPr lang="en-GB" sz="4800" dirty="0"/>
          </a:p>
        </p:txBody>
      </p:sp>
      <p:sp>
        <p:nvSpPr>
          <p:cNvPr id="3" name="Subtitle 2">
            <a:extLst>
              <a:ext uri="{FF2B5EF4-FFF2-40B4-BE49-F238E27FC236}">
                <a16:creationId xmlns:a16="http://schemas.microsoft.com/office/drawing/2014/main" id="{CC11F60C-8F46-CD83-8659-EC715869CBEC}"/>
              </a:ext>
            </a:extLst>
          </p:cNvPr>
          <p:cNvSpPr>
            <a:spLocks noGrp="1"/>
          </p:cNvSpPr>
          <p:nvPr>
            <p:ph type="subTitle" idx="1"/>
          </p:nvPr>
        </p:nvSpPr>
        <p:spPr>
          <a:xfrm>
            <a:off x="7848600" y="4872922"/>
            <a:ext cx="4023360" cy="1208141"/>
          </a:xfrm>
        </p:spPr>
        <p:txBody>
          <a:bodyPr>
            <a:normAutofit/>
          </a:bodyPr>
          <a:lstStyle/>
          <a:p>
            <a:pPr>
              <a:lnSpc>
                <a:spcPct val="100000"/>
              </a:lnSpc>
            </a:pPr>
            <a:r>
              <a:rPr lang="en-GB" sz="1700" dirty="0"/>
              <a:t>Reviews</a:t>
            </a:r>
          </a:p>
          <a:p>
            <a:pPr>
              <a:lnSpc>
                <a:spcPct val="100000"/>
              </a:lnSpc>
            </a:pPr>
            <a:endParaRPr lang="en-GB" sz="1700" dirty="0"/>
          </a:p>
          <a:p>
            <a:pPr>
              <a:lnSpc>
                <a:spcPct val="100000"/>
              </a:lnSpc>
            </a:pPr>
            <a:r>
              <a:rPr lang="en-GB" sz="1700" dirty="0"/>
              <a:t>Buyers’ age, pieces and prices</a:t>
            </a:r>
          </a:p>
          <a:p>
            <a:pPr>
              <a:lnSpc>
                <a:spcPct val="100000"/>
              </a:lnSpc>
            </a:pPr>
            <a:endParaRPr lang="en-GB" sz="1700" dirty="0"/>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bar chart, histogram&#10;&#10;Description automatically generated">
            <a:extLst>
              <a:ext uri="{FF2B5EF4-FFF2-40B4-BE49-F238E27FC236}">
                <a16:creationId xmlns:a16="http://schemas.microsoft.com/office/drawing/2014/main" id="{C73081D9-6969-B44E-91FB-C2B93F92C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 y="237695"/>
            <a:ext cx="5287010" cy="2981325"/>
          </a:xfrm>
          <a:prstGeom prst="rect">
            <a:avLst/>
          </a:prstGeom>
        </p:spPr>
      </p:pic>
      <p:pic>
        <p:nvPicPr>
          <p:cNvPr id="10" name="Picture 9" descr="Chart, scatter chart&#10;&#10;Description automatically generated">
            <a:extLst>
              <a:ext uri="{FF2B5EF4-FFF2-40B4-BE49-F238E27FC236}">
                <a16:creationId xmlns:a16="http://schemas.microsoft.com/office/drawing/2014/main" id="{F5E948C8-6404-1ED7-36D4-E3DD99273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29" y="3562940"/>
            <a:ext cx="5141293" cy="3122598"/>
          </a:xfrm>
          <a:prstGeom prst="rect">
            <a:avLst/>
          </a:prstGeom>
        </p:spPr>
      </p:pic>
    </p:spTree>
    <p:extLst>
      <p:ext uri="{BB962C8B-B14F-4D97-AF65-F5344CB8AC3E}">
        <p14:creationId xmlns:p14="http://schemas.microsoft.com/office/powerpoint/2010/main" val="258452193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116</TotalTime>
  <Words>393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Aleo-Regular</vt:lpstr>
      <vt:lpstr>Arial</vt:lpstr>
      <vt:lpstr>Calibri</vt:lpstr>
      <vt:lpstr>Neue Haas Grotesk Text Pro</vt:lpstr>
      <vt:lpstr>Roboto</vt:lpstr>
      <vt:lpstr>AccentBoxVTI</vt:lpstr>
      <vt:lpstr>Turtle Games</vt:lpstr>
      <vt:lpstr>Turtle Games Turtle Games, a global games manufacturer and retailer Their business objective is to improve overall sales performance </vt:lpstr>
      <vt:lpstr>Intro</vt:lpstr>
      <vt:lpstr>       Linear regression </vt:lpstr>
      <vt:lpstr>Part 2: Sentiment Analysis</vt:lpstr>
      <vt:lpstr>      Word        Cloud</vt:lpstr>
      <vt:lpstr>PowerPoint Presentation</vt:lpstr>
      <vt:lpstr>PowerPoint Presentation</vt:lpstr>
      <vt:lpstr>Part 3: Customers Group</vt:lpstr>
      <vt:lpstr>Sales trends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Turtle Games</dc:title>
  <dc:creator>Cynthia Arshy</dc:creator>
  <cp:lastModifiedBy>Cynthia Arshy</cp:lastModifiedBy>
  <cp:revision>2</cp:revision>
  <dcterms:created xsi:type="dcterms:W3CDTF">2022-07-07T10:35:01Z</dcterms:created>
  <dcterms:modified xsi:type="dcterms:W3CDTF">2022-07-07T12:31:30Z</dcterms:modified>
</cp:coreProperties>
</file>