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11" r:id="rId2"/>
    <p:sldId id="499" r:id="rId3"/>
    <p:sldId id="481" r:id="rId4"/>
    <p:sldId id="496" r:id="rId5"/>
    <p:sldId id="483" r:id="rId6"/>
    <p:sldId id="498" r:id="rId7"/>
    <p:sldId id="502" r:id="rId8"/>
    <p:sldId id="484" r:id="rId9"/>
    <p:sldId id="487" r:id="rId10"/>
    <p:sldId id="489" r:id="rId11"/>
    <p:sldId id="501" r:id="rId12"/>
    <p:sldId id="491" r:id="rId13"/>
    <p:sldId id="492" r:id="rId14"/>
    <p:sldId id="493" r:id="rId15"/>
    <p:sldId id="494" r:id="rId16"/>
    <p:sldId id="495" r:id="rId17"/>
    <p:sldId id="473" r:id="rId18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9" userDrawn="1">
          <p15:clr>
            <a:srgbClr val="A4A3A4"/>
          </p15:clr>
        </p15:guide>
        <p15:guide id="2" pos="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0066"/>
    <a:srgbClr val="00CC00"/>
    <a:srgbClr val="FF5050"/>
    <a:srgbClr val="F47916"/>
    <a:srgbClr val="00FFFF"/>
    <a:srgbClr val="66FF66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95" autoAdjust="0"/>
    <p:restoredTop sz="89498" autoAdjust="0"/>
  </p:normalViewPr>
  <p:slideViewPr>
    <p:cSldViewPr snapToObjects="1">
      <p:cViewPr varScale="1">
        <p:scale>
          <a:sx n="60" d="100"/>
          <a:sy n="60" d="100"/>
        </p:scale>
        <p:origin x="1036" y="44"/>
      </p:cViewPr>
      <p:guideLst>
        <p:guide orient="horz" pos="2129"/>
        <p:guide pos="382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AB93B-D991-49F4-9C54-B54F05E57913}" type="datetimeFigureOut">
              <a:rPr lang="zh-CN" altLang="en-US" smtClean="0"/>
              <a:pPr/>
              <a:t>2019/7/22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EB80B-80CB-4DA0-816A-FA4CA3FE92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06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Weapon laws</a:t>
            </a:r>
            <a:r>
              <a:rPr kumimoji="1" lang="zh-CN" altLang="en-US" dirty="0"/>
              <a:t>  加肩头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EB80B-80CB-4DA0-816A-FA4CA3FE92A2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845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EB80B-80CB-4DA0-816A-FA4CA3FE92A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995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入哑变量，将不能够定量处理的变量量化，构造只取“</a:t>
            </a:r>
            <a:r>
              <a:rPr kumimoji="1" lang="en-US" altLang="zh-CN" dirty="0"/>
              <a:t>0”</a:t>
            </a:r>
            <a:r>
              <a:rPr kumimoji="1" lang="zh-CN" altLang="en-US" dirty="0"/>
              <a:t>或“</a:t>
            </a:r>
            <a:r>
              <a:rPr kumimoji="1" lang="en-US" altLang="zh-CN" dirty="0"/>
              <a:t>1”</a:t>
            </a:r>
            <a:r>
              <a:rPr kumimoji="1" lang="zh-CN" altLang="en-US" dirty="0"/>
              <a:t>的人工变量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EB80B-80CB-4DA0-816A-FA4CA3FE92A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898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引入哑变量，将不能够定量处理的变量 量化，构造只取“</a:t>
            </a:r>
            <a:r>
              <a:rPr kumimoji="1" lang="en-US" altLang="zh-CN" dirty="0"/>
              <a:t>0”</a:t>
            </a:r>
            <a:r>
              <a:rPr kumimoji="1" lang="zh-CN" altLang="en-US" dirty="0"/>
              <a:t>或“</a:t>
            </a:r>
            <a:r>
              <a:rPr kumimoji="1" lang="en-US" altLang="zh-CN" dirty="0"/>
              <a:t>1”</a:t>
            </a:r>
            <a:r>
              <a:rPr kumimoji="1" lang="zh-CN" altLang="en-US" dirty="0"/>
              <a:t>的人工变量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EB80B-80CB-4DA0-816A-FA4CA3FE92A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648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EB80B-80CB-4DA0-816A-FA4CA3FE92A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318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EB80B-80CB-4DA0-816A-FA4CA3FE92A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41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引入哑变量，将不能够定量处理的变量 量化，构造只取“</a:t>
            </a:r>
            <a:r>
              <a:rPr kumimoji="1" lang="en-US" altLang="zh-CN" dirty="0"/>
              <a:t>0”</a:t>
            </a:r>
            <a:r>
              <a:rPr kumimoji="1" lang="zh-CN" altLang="en-US" dirty="0"/>
              <a:t>或“</a:t>
            </a:r>
            <a:r>
              <a:rPr kumimoji="1" lang="en-US" altLang="zh-CN" dirty="0"/>
              <a:t>1”</a:t>
            </a:r>
            <a:r>
              <a:rPr kumimoji="1" lang="zh-CN" altLang="en-US" dirty="0"/>
              <a:t>的人工变量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EB80B-80CB-4DA0-816A-FA4CA3FE92A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910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改成</a:t>
            </a:r>
            <a:r>
              <a:rPr kumimoji="1" lang="en-US" altLang="zh-CN" dirty="0"/>
              <a:t>8/2</a:t>
            </a:r>
            <a:r>
              <a:rPr kumimoji="1" lang="zh-CN" altLang="en-US" dirty="0"/>
              <a:t>分！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EB80B-80CB-4DA0-816A-FA4CA3FE92A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909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EB80B-80CB-4DA0-816A-FA4CA3FE92A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300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EB80B-80CB-4DA0-816A-FA4CA3FE92A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914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3D10F-5F5C-4C38-ABF1-6750236C5F4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46011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0DB309-313E-48CF-94D2-A0AB1279867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66567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72A28-83DE-4EE0-A480-C34B07C59A9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2977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5F6448-DBB8-424F-8310-E5D8DD03863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48510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E246C-33A5-4B4F-8330-039E407D8D5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12753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5BF20B-D4B2-4DAF-A17B-94AA3AF8CF6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25710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6C353B-6F5F-415B-AF51-1580B5F028E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31033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9BF225-7B06-47E5-81F7-067E8942B26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75038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E6338-7B3D-48BC-AB32-9558AA6AA88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45614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58CEC3-9029-49B5-B252-F3870BA83A3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20157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06157D-4605-4078-9448-72CBF0EC626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6811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8A9DA5BF-9C2D-47BC-938B-A5E0DC9B010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kaggle.com/c/sf-crime/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15694392-2EDF-4536-97EA-41C45D110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5744" y="3327127"/>
            <a:ext cx="8638728" cy="2406129"/>
          </a:xfrm>
        </p:spPr>
        <p:txBody>
          <a:bodyPr/>
          <a:lstStyle/>
          <a:p>
            <a:r>
              <a:rPr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使用朴素贝叶斯算法预测成年人工资</a:t>
            </a:r>
            <a:br>
              <a:rPr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zh-CN" altLang="en-US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328" y="1484784"/>
            <a:ext cx="6023992" cy="188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19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16A80DC2-1377-45C3-8A91-D7AD4E4DC70C}"/>
              </a:ext>
            </a:extLst>
          </p:cNvPr>
          <p:cNvSpPr txBox="1">
            <a:spLocks/>
          </p:cNvSpPr>
          <p:nvPr/>
        </p:nvSpPr>
        <p:spPr bwMode="auto">
          <a:xfrm>
            <a:off x="0" y="7352"/>
            <a:ext cx="10416480" cy="54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特征处理</a:t>
            </a:r>
            <a:endParaRPr lang="zh-CN" altLang="en-US" sz="3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984432" y="7352"/>
            <a:ext cx="43204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30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DD08B85-6AF7-A542-960B-C429D4C34C86}"/>
              </a:ext>
            </a:extLst>
          </p:cNvPr>
          <p:cNvSpPr txBox="1"/>
          <p:nvPr/>
        </p:nvSpPr>
        <p:spPr>
          <a:xfrm>
            <a:off x="1090703" y="980728"/>
            <a:ext cx="10010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继续处理训练集数据的特征</a:t>
            </a:r>
            <a:r>
              <a:rPr kumimoji="1"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(features)</a:t>
            </a:r>
            <a:endParaRPr kumimoji="1" lang="zh-CN" altLang="en-US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右箭头 9">
            <a:extLst>
              <a:ext uri="{FF2B5EF4-FFF2-40B4-BE49-F238E27FC236}">
                <a16:creationId xmlns:a16="http://schemas.microsoft.com/office/drawing/2014/main" id="{F5673732-2CCB-BE44-95ED-F614C45E84D3}"/>
              </a:ext>
            </a:extLst>
          </p:cNvPr>
          <p:cNvSpPr/>
          <p:nvPr/>
        </p:nvSpPr>
        <p:spPr bwMode="auto">
          <a:xfrm>
            <a:off x="3866751" y="3797144"/>
            <a:ext cx="282031" cy="329429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5" name="右箭头 14">
            <a:extLst>
              <a:ext uri="{FF2B5EF4-FFF2-40B4-BE49-F238E27FC236}">
                <a16:creationId xmlns:a16="http://schemas.microsoft.com/office/drawing/2014/main" id="{469A2F85-78B1-594A-9FC0-E68D457FB68A}"/>
              </a:ext>
            </a:extLst>
          </p:cNvPr>
          <p:cNvSpPr/>
          <p:nvPr/>
        </p:nvSpPr>
        <p:spPr bwMode="auto">
          <a:xfrm>
            <a:off x="3886593" y="2997948"/>
            <a:ext cx="282031" cy="329429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1" name="右箭头 20">
            <a:extLst>
              <a:ext uri="{FF2B5EF4-FFF2-40B4-BE49-F238E27FC236}">
                <a16:creationId xmlns:a16="http://schemas.microsoft.com/office/drawing/2014/main" id="{D81A05A0-E248-EF47-8183-F43F32766D0F}"/>
              </a:ext>
            </a:extLst>
          </p:cNvPr>
          <p:cNvSpPr/>
          <p:nvPr/>
        </p:nvSpPr>
        <p:spPr bwMode="auto">
          <a:xfrm>
            <a:off x="3858312" y="4797152"/>
            <a:ext cx="282031" cy="329429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EECF13-4195-4049-BFC0-2228D25C5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584" y="1742507"/>
            <a:ext cx="6408713" cy="9043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D5D002-3347-4C45-B320-3A830C3060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531" y="3034438"/>
            <a:ext cx="1008112" cy="256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802D1A-5C3D-46F2-A112-060BF237DE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1584" y="2829000"/>
            <a:ext cx="1095238" cy="60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BA27B3-2F10-4775-B42E-2886143C041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75396"/>
          <a:stretch/>
        </p:blipFill>
        <p:spPr>
          <a:xfrm>
            <a:off x="4445763" y="2751952"/>
            <a:ext cx="2999656" cy="8214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40963EC-544B-4E89-9E0F-1AC293A15BFE}"/>
              </a:ext>
            </a:extLst>
          </p:cNvPr>
          <p:cNvSpPr txBox="1"/>
          <p:nvPr/>
        </p:nvSpPr>
        <p:spPr>
          <a:xfrm>
            <a:off x="7514809" y="297799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227630-154E-4D61-ABC9-91C8F17AAA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0307" y="2707835"/>
            <a:ext cx="4073716" cy="90436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1979921-3447-446E-BA51-61563886BD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9336" y="3695158"/>
            <a:ext cx="1628775" cy="2667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ED1B679-FF49-419F-879B-54CAAD06217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45468" y="3645667"/>
            <a:ext cx="923925" cy="58102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0E95CEA-9B11-4802-872E-FC3829BA56E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77478" y="3703081"/>
            <a:ext cx="5375697" cy="77779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DDFA8FB-E549-4DD9-BA8B-4C285F7E641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7023" y="4809841"/>
            <a:ext cx="533400" cy="20002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BFB10CA-BCF7-4FD5-B815-C535694C68D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44940" y="4624103"/>
            <a:ext cx="609600" cy="5715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FA4B558-D584-4190-9B17-70EFD0952E4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72723" y="4576737"/>
            <a:ext cx="3783517" cy="78061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0A667B8-5719-4342-8A5A-5243F21B312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9228" y="5716812"/>
            <a:ext cx="371475" cy="190500"/>
          </a:xfrm>
          <a:prstGeom prst="rect">
            <a:avLst/>
          </a:prstGeom>
        </p:spPr>
      </p:pic>
      <p:sp>
        <p:nvSpPr>
          <p:cNvPr id="36" name="右箭头 20">
            <a:extLst>
              <a:ext uri="{FF2B5EF4-FFF2-40B4-BE49-F238E27FC236}">
                <a16:creationId xmlns:a16="http://schemas.microsoft.com/office/drawing/2014/main" id="{FEBE2B8A-3E74-4AF7-93B2-780F0E6B5B65}"/>
              </a:ext>
            </a:extLst>
          </p:cNvPr>
          <p:cNvSpPr/>
          <p:nvPr/>
        </p:nvSpPr>
        <p:spPr bwMode="auto">
          <a:xfrm>
            <a:off x="3818933" y="5776645"/>
            <a:ext cx="282031" cy="329429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5EFE863D-A212-4516-8361-280BC4E1A6A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75614" y="5619588"/>
            <a:ext cx="628650" cy="58102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82CEEB1-70DE-4C0E-ABD5-52F72CED4AE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45763" y="5491858"/>
            <a:ext cx="1722245" cy="96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886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16A80DC2-1377-45C3-8A91-D7AD4E4DC70C}"/>
              </a:ext>
            </a:extLst>
          </p:cNvPr>
          <p:cNvSpPr txBox="1">
            <a:spLocks/>
          </p:cNvSpPr>
          <p:nvPr/>
        </p:nvSpPr>
        <p:spPr bwMode="auto">
          <a:xfrm>
            <a:off x="0" y="7352"/>
            <a:ext cx="10416480" cy="54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3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特征处理</a:t>
            </a:r>
          </a:p>
        </p:txBody>
      </p:sp>
      <p:sp>
        <p:nvSpPr>
          <p:cNvPr id="4" name="矩形 3"/>
          <p:cNvSpPr/>
          <p:nvPr/>
        </p:nvSpPr>
        <p:spPr>
          <a:xfrm>
            <a:off x="9984432" y="7352"/>
            <a:ext cx="43204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30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DD08B85-6AF7-A542-960B-C429D4C34C86}"/>
              </a:ext>
            </a:extLst>
          </p:cNvPr>
          <p:cNvSpPr txBox="1"/>
          <p:nvPr/>
        </p:nvSpPr>
        <p:spPr>
          <a:xfrm>
            <a:off x="1090703" y="980728"/>
            <a:ext cx="10010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合并训练集数据的特征</a:t>
            </a:r>
          </a:p>
        </p:txBody>
      </p: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8E587389-ED77-C94E-B75F-1ACA8AC3A75E}"/>
              </a:ext>
            </a:extLst>
          </p:cNvPr>
          <p:cNvCxnSpPr/>
          <p:nvPr/>
        </p:nvCxnSpPr>
        <p:spPr bwMode="auto">
          <a:xfrm>
            <a:off x="4428424" y="2386162"/>
            <a:ext cx="5688631" cy="0"/>
          </a:xfrm>
          <a:prstGeom prst="line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</p:cxnSp>
      <p:sp>
        <p:nvSpPr>
          <p:cNvPr id="36" name="右箭头 35">
            <a:extLst>
              <a:ext uri="{FF2B5EF4-FFF2-40B4-BE49-F238E27FC236}">
                <a16:creationId xmlns:a16="http://schemas.microsoft.com/office/drawing/2014/main" id="{D1B8EBFA-0202-AD48-A4C9-DE0C62D2DE6F}"/>
              </a:ext>
            </a:extLst>
          </p:cNvPr>
          <p:cNvSpPr/>
          <p:nvPr/>
        </p:nvSpPr>
        <p:spPr bwMode="auto">
          <a:xfrm rot="5400000">
            <a:off x="6402141" y="2906835"/>
            <a:ext cx="659752" cy="119907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8991806-C82A-2D48-8D6F-646E5C4AA55E}"/>
              </a:ext>
            </a:extLst>
          </p:cNvPr>
          <p:cNvSpPr txBox="1"/>
          <p:nvPr/>
        </p:nvSpPr>
        <p:spPr>
          <a:xfrm>
            <a:off x="7272739" y="2636350"/>
            <a:ext cx="1944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将特征组合为一个</a:t>
            </a:r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Dataframe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0461EF-8283-4249-818A-87617CFC0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576" y="1633687"/>
            <a:ext cx="8048625" cy="7524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0793BE-A325-4F47-9A72-27A5B2B4D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5560" y="3330081"/>
            <a:ext cx="7620000" cy="1704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8CF11D-6724-48B6-9EAC-1DF6A3B20F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392" y="4924148"/>
            <a:ext cx="7810500" cy="1638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6ABD2D-913F-49E8-99BF-5FBCABB9A6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8747" y="4952723"/>
            <a:ext cx="23336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754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16A80DC2-1377-45C3-8A91-D7AD4E4DC70C}"/>
              </a:ext>
            </a:extLst>
          </p:cNvPr>
          <p:cNvSpPr txBox="1">
            <a:spLocks/>
          </p:cNvSpPr>
          <p:nvPr/>
        </p:nvSpPr>
        <p:spPr bwMode="auto">
          <a:xfrm>
            <a:off x="0" y="7352"/>
            <a:ext cx="10416480" cy="54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整合样本</a:t>
            </a:r>
            <a:endParaRPr lang="zh-CN" altLang="en-US" sz="3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984432" y="7352"/>
            <a:ext cx="43204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30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DD08B85-6AF7-A542-960B-C429D4C34C86}"/>
              </a:ext>
            </a:extLst>
          </p:cNvPr>
          <p:cNvSpPr txBox="1"/>
          <p:nvPr/>
        </p:nvSpPr>
        <p:spPr>
          <a:xfrm>
            <a:off x="0" y="110036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合并训练集数据的特征与类别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F13D820-8689-C34F-A485-DC98F241F8B6}"/>
              </a:ext>
            </a:extLst>
          </p:cNvPr>
          <p:cNvSpPr txBox="1"/>
          <p:nvPr/>
        </p:nvSpPr>
        <p:spPr>
          <a:xfrm>
            <a:off x="2423592" y="2793702"/>
            <a:ext cx="9348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向特征组成的</a:t>
            </a:r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Dataframe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添加新的一列，这一列为</a:t>
            </a:r>
            <a:r>
              <a:rPr kumimoji="1"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类别</a:t>
            </a:r>
            <a:endParaRPr kumimoji="1" lang="en-US" altLang="zh-CN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现在这个</a:t>
            </a:r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Dataframe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已经成为了处理好的训练集数据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72F6D71-1575-4FE8-AE0E-7F07E3D0A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512" y="3372744"/>
            <a:ext cx="7620000" cy="17049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EB8C6F4-0A07-4ED0-BD42-4261295EE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56" y="5077719"/>
            <a:ext cx="7620000" cy="17049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EE69A88-F8AF-422B-A295-7FA17ABB5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0256" y="5125093"/>
            <a:ext cx="2333625" cy="15811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533623F-B366-4AED-A7C7-443092EFEF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7568" y="2122578"/>
            <a:ext cx="6295708" cy="52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210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16A80DC2-1377-45C3-8A91-D7AD4E4DC70C}"/>
              </a:ext>
            </a:extLst>
          </p:cNvPr>
          <p:cNvSpPr txBox="1">
            <a:spLocks/>
          </p:cNvSpPr>
          <p:nvPr/>
        </p:nvSpPr>
        <p:spPr bwMode="auto">
          <a:xfrm>
            <a:off x="0" y="7352"/>
            <a:ext cx="10416480" cy="54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3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训练集和测试集</a:t>
            </a:r>
          </a:p>
        </p:txBody>
      </p:sp>
      <p:sp>
        <p:nvSpPr>
          <p:cNvPr id="4" name="矩形 3"/>
          <p:cNvSpPr/>
          <p:nvPr/>
        </p:nvSpPr>
        <p:spPr>
          <a:xfrm>
            <a:off x="9984432" y="7352"/>
            <a:ext cx="43204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30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DD08B85-6AF7-A542-960B-C429D4C34C86}"/>
              </a:ext>
            </a:extLst>
          </p:cNvPr>
          <p:cNvSpPr txBox="1"/>
          <p:nvPr/>
        </p:nvSpPr>
        <p:spPr>
          <a:xfrm>
            <a:off x="480692" y="1136938"/>
            <a:ext cx="11231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从训练集数据中分割出训练数据与测试数据</a:t>
            </a:r>
          </a:p>
        </p:txBody>
      </p:sp>
      <p:sp>
        <p:nvSpPr>
          <p:cNvPr id="26" name="流程 25">
            <a:extLst>
              <a:ext uri="{FF2B5EF4-FFF2-40B4-BE49-F238E27FC236}">
                <a16:creationId xmlns:a16="http://schemas.microsoft.com/office/drawing/2014/main" id="{1B99D543-B99A-284D-834C-C18A5FD01DC9}"/>
              </a:ext>
            </a:extLst>
          </p:cNvPr>
          <p:cNvSpPr/>
          <p:nvPr/>
        </p:nvSpPr>
        <p:spPr bwMode="auto">
          <a:xfrm>
            <a:off x="2495602" y="5198077"/>
            <a:ext cx="3888428" cy="923467"/>
          </a:xfrm>
          <a:prstGeom prst="flowChartProcess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8" name="流程 17">
            <a:extLst>
              <a:ext uri="{FF2B5EF4-FFF2-40B4-BE49-F238E27FC236}">
                <a16:creationId xmlns:a16="http://schemas.microsoft.com/office/drawing/2014/main" id="{1AE66E34-5E49-804C-943E-E89C0ACC3147}"/>
              </a:ext>
            </a:extLst>
          </p:cNvPr>
          <p:cNvSpPr/>
          <p:nvPr/>
        </p:nvSpPr>
        <p:spPr bwMode="auto">
          <a:xfrm>
            <a:off x="2495602" y="4274610"/>
            <a:ext cx="3888428" cy="923467"/>
          </a:xfrm>
          <a:prstGeom prst="flowChartProcess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390C4A7-75F6-5346-A56C-9B4769057781}"/>
              </a:ext>
            </a:extLst>
          </p:cNvPr>
          <p:cNvSpPr txBox="1"/>
          <p:nvPr/>
        </p:nvSpPr>
        <p:spPr>
          <a:xfrm>
            <a:off x="681452" y="5010666"/>
            <a:ext cx="131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train_set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8FED2445-5033-454E-9BE7-01093AEB6E18}"/>
              </a:ext>
            </a:extLst>
          </p:cNvPr>
          <p:cNvCxnSpPr>
            <a:cxnSpLocks/>
          </p:cNvCxnSpPr>
          <p:nvPr/>
        </p:nvCxnSpPr>
        <p:spPr bwMode="auto">
          <a:xfrm>
            <a:off x="4439816" y="4274610"/>
            <a:ext cx="0" cy="1846934"/>
          </a:xfrm>
          <a:prstGeom prst="line">
            <a:avLst/>
          </a:prstGeom>
          <a:noFill/>
          <a:ln w="603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56B000D9-A9E6-284B-AB29-33B20B840A03}"/>
              </a:ext>
            </a:extLst>
          </p:cNvPr>
          <p:cNvSpPr txBox="1"/>
          <p:nvPr/>
        </p:nvSpPr>
        <p:spPr>
          <a:xfrm>
            <a:off x="2793250" y="4525981"/>
            <a:ext cx="131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X_train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EBFCF2F-E44B-424F-BB5A-CD84657E8680}"/>
              </a:ext>
            </a:extLst>
          </p:cNvPr>
          <p:cNvSpPr txBox="1"/>
          <p:nvPr/>
        </p:nvSpPr>
        <p:spPr>
          <a:xfrm>
            <a:off x="4824211" y="4544989"/>
            <a:ext cx="131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y_train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B519C4A-4475-224B-B7DE-FA191B0945E9}"/>
              </a:ext>
            </a:extLst>
          </p:cNvPr>
          <p:cNvSpPr txBox="1"/>
          <p:nvPr/>
        </p:nvSpPr>
        <p:spPr>
          <a:xfrm>
            <a:off x="2825152" y="5481833"/>
            <a:ext cx="131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X_test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27327CD-EDEE-1948-AD39-77B8A925D0A0}"/>
              </a:ext>
            </a:extLst>
          </p:cNvPr>
          <p:cNvSpPr txBox="1"/>
          <p:nvPr/>
        </p:nvSpPr>
        <p:spPr>
          <a:xfrm>
            <a:off x="4824211" y="5481833"/>
            <a:ext cx="131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y_test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47B9608-F0F4-0340-BB15-5D0F4B616706}"/>
              </a:ext>
            </a:extLst>
          </p:cNvPr>
          <p:cNvSpPr txBox="1"/>
          <p:nvPr/>
        </p:nvSpPr>
        <p:spPr>
          <a:xfrm>
            <a:off x="6983100" y="4437112"/>
            <a:ext cx="2713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用做训练的数据：占总数据的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75%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2D345A5-80BD-7746-B6D6-F4E7BE7DC111}"/>
              </a:ext>
            </a:extLst>
          </p:cNvPr>
          <p:cNvSpPr txBox="1"/>
          <p:nvPr/>
        </p:nvSpPr>
        <p:spPr>
          <a:xfrm>
            <a:off x="6988367" y="5445224"/>
            <a:ext cx="2713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用做测试的数据：占总数据的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25%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" name="流程 40">
            <a:extLst>
              <a:ext uri="{FF2B5EF4-FFF2-40B4-BE49-F238E27FC236}">
                <a16:creationId xmlns:a16="http://schemas.microsoft.com/office/drawing/2014/main" id="{5E4A7EC2-C34F-C643-A478-FD7A9CCDD7FD}"/>
              </a:ext>
            </a:extLst>
          </p:cNvPr>
          <p:cNvSpPr/>
          <p:nvPr/>
        </p:nvSpPr>
        <p:spPr bwMode="auto">
          <a:xfrm>
            <a:off x="2663181" y="4375379"/>
            <a:ext cx="3432801" cy="635287"/>
          </a:xfrm>
          <a:prstGeom prst="flowChartProcess">
            <a:avLst/>
          </a:prstGeom>
          <a:noFill/>
          <a:ln w="476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2" name="流程 41">
            <a:extLst>
              <a:ext uri="{FF2B5EF4-FFF2-40B4-BE49-F238E27FC236}">
                <a16:creationId xmlns:a16="http://schemas.microsoft.com/office/drawing/2014/main" id="{762DFE1D-D256-EE4E-92F3-F510CCF1464B}"/>
              </a:ext>
            </a:extLst>
          </p:cNvPr>
          <p:cNvSpPr/>
          <p:nvPr/>
        </p:nvSpPr>
        <p:spPr bwMode="auto">
          <a:xfrm>
            <a:off x="2663181" y="5348989"/>
            <a:ext cx="3432801" cy="635287"/>
          </a:xfrm>
          <a:prstGeom prst="flowChartProcess">
            <a:avLst/>
          </a:prstGeom>
          <a:noFill/>
          <a:ln w="476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DF5D288-D3F0-5143-9D38-78AC808003CF}"/>
              </a:ext>
            </a:extLst>
          </p:cNvPr>
          <p:cNvSpPr txBox="1"/>
          <p:nvPr/>
        </p:nvSpPr>
        <p:spPr>
          <a:xfrm>
            <a:off x="2866046" y="6254388"/>
            <a:ext cx="351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：特征                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：类别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8EC081-E543-41FF-851A-BA4AF026E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52" y="2355089"/>
            <a:ext cx="11236557" cy="1154745"/>
          </a:xfrm>
          <a:prstGeom prst="rect">
            <a:avLst/>
          </a:prstGeom>
        </p:spPr>
      </p:pic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8C49ACDD-5321-CF44-9EA2-72567AAF3486}"/>
              </a:ext>
            </a:extLst>
          </p:cNvPr>
          <p:cNvCxnSpPr>
            <a:cxnSpLocks/>
          </p:cNvCxnSpPr>
          <p:nvPr/>
        </p:nvCxnSpPr>
        <p:spPr bwMode="auto">
          <a:xfrm>
            <a:off x="4824211" y="3395159"/>
            <a:ext cx="6840760" cy="0"/>
          </a:xfrm>
          <a:prstGeom prst="line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</p:cxnSp>
    </p:spTree>
    <p:extLst>
      <p:ext uri="{BB962C8B-B14F-4D97-AF65-F5344CB8AC3E}">
        <p14:creationId xmlns:p14="http://schemas.microsoft.com/office/powerpoint/2010/main" val="2481992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16A80DC2-1377-45C3-8A91-D7AD4E4DC70C}"/>
              </a:ext>
            </a:extLst>
          </p:cNvPr>
          <p:cNvSpPr txBox="1">
            <a:spLocks/>
          </p:cNvSpPr>
          <p:nvPr/>
        </p:nvSpPr>
        <p:spPr bwMode="auto">
          <a:xfrm>
            <a:off x="0" y="7352"/>
            <a:ext cx="10416480" cy="54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3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模型训练</a:t>
            </a:r>
          </a:p>
        </p:txBody>
      </p:sp>
      <p:sp>
        <p:nvSpPr>
          <p:cNvPr id="4" name="矩形 3"/>
          <p:cNvSpPr/>
          <p:nvPr/>
        </p:nvSpPr>
        <p:spPr>
          <a:xfrm>
            <a:off x="9984432" y="7352"/>
            <a:ext cx="43204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30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DD08B85-6AF7-A542-960B-C429D4C34C86}"/>
              </a:ext>
            </a:extLst>
          </p:cNvPr>
          <p:cNvSpPr txBox="1"/>
          <p:nvPr/>
        </p:nvSpPr>
        <p:spPr>
          <a:xfrm>
            <a:off x="480692" y="1280954"/>
            <a:ext cx="11231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创建训练模型，将</a:t>
            </a:r>
            <a:r>
              <a:rPr kumimoji="1" lang="en-US" altLang="zh-CN" sz="4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X_train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sz="4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y_train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放入模型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DB503E-7468-4CFC-8D62-BA395FCF2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536" y="2786976"/>
            <a:ext cx="8763133" cy="207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755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16A80DC2-1377-45C3-8A91-D7AD4E4DC70C}"/>
              </a:ext>
            </a:extLst>
          </p:cNvPr>
          <p:cNvSpPr txBox="1">
            <a:spLocks/>
          </p:cNvSpPr>
          <p:nvPr/>
        </p:nvSpPr>
        <p:spPr bwMode="auto">
          <a:xfrm>
            <a:off x="0" y="7352"/>
            <a:ext cx="10416480" cy="54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模型预测</a:t>
            </a:r>
            <a:endParaRPr lang="zh-CN" altLang="en-US" sz="3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984432" y="7352"/>
            <a:ext cx="43204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30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DD08B85-6AF7-A542-960B-C429D4C34C86}"/>
              </a:ext>
            </a:extLst>
          </p:cNvPr>
          <p:cNvSpPr txBox="1"/>
          <p:nvPr/>
        </p:nvSpPr>
        <p:spPr>
          <a:xfrm>
            <a:off x="480692" y="1280954"/>
            <a:ext cx="11231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</a:t>
            </a:r>
            <a:r>
              <a:rPr kumimoji="1" lang="en-US" altLang="zh-CN" sz="4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X_test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放入刚才生成的模型进行预测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6E6886-DA2C-D548-9640-BE924740F1C4}"/>
              </a:ext>
            </a:extLst>
          </p:cNvPr>
          <p:cNvSpPr txBox="1"/>
          <p:nvPr/>
        </p:nvSpPr>
        <p:spPr>
          <a:xfrm>
            <a:off x="1899950" y="3544561"/>
            <a:ext cx="439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y_pred</a:t>
            </a:r>
            <a:r>
              <a:rPr kumimoji="1" lang="en-US" altLang="zh-CN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kumimoji="1" lang="en-US" altLang="zh-CN" dirty="0" err="1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X_test</a:t>
            </a:r>
            <a:r>
              <a:rPr kumimoji="1" lang="zh-CN" altLang="en-US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的预测值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DE09D3-B2ED-466C-8D3F-DA25B36CD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672" y="2322867"/>
            <a:ext cx="6544623" cy="110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08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16A80DC2-1377-45C3-8A91-D7AD4E4DC70C}"/>
              </a:ext>
            </a:extLst>
          </p:cNvPr>
          <p:cNvSpPr txBox="1">
            <a:spLocks/>
          </p:cNvSpPr>
          <p:nvPr/>
        </p:nvSpPr>
        <p:spPr bwMode="auto">
          <a:xfrm>
            <a:off x="0" y="50051"/>
            <a:ext cx="10416480" cy="54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3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模型评估</a:t>
            </a:r>
          </a:p>
        </p:txBody>
      </p:sp>
      <p:sp>
        <p:nvSpPr>
          <p:cNvPr id="4" name="矩形 3"/>
          <p:cNvSpPr/>
          <p:nvPr/>
        </p:nvSpPr>
        <p:spPr>
          <a:xfrm>
            <a:off x="9984432" y="7352"/>
            <a:ext cx="43204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30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DD08B85-6AF7-A542-960B-C429D4C34C86}"/>
              </a:ext>
            </a:extLst>
          </p:cNvPr>
          <p:cNvSpPr txBox="1"/>
          <p:nvPr/>
        </p:nvSpPr>
        <p:spPr>
          <a:xfrm>
            <a:off x="480692" y="1352962"/>
            <a:ext cx="11231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将预测值与实际值进行比对，输出精确度的值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FE3DC30-D159-954D-B6D6-0CCB0A9D4DA8}"/>
              </a:ext>
            </a:extLst>
          </p:cNvPr>
          <p:cNvSpPr txBox="1"/>
          <p:nvPr/>
        </p:nvSpPr>
        <p:spPr>
          <a:xfrm>
            <a:off x="1076652" y="3429000"/>
            <a:ext cx="8907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最终预测值为</a:t>
            </a:r>
            <a:r>
              <a:rPr kumimoji="1" lang="en-US" altLang="zh-CN" sz="3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77%</a:t>
            </a:r>
            <a:r>
              <a:rPr kumimoji="1" lang="zh-CN" altLang="en-US" sz="32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左右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D05220-AB29-42A2-82E6-8E4F4DD3F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580" y="2479184"/>
            <a:ext cx="9105900" cy="704850"/>
          </a:xfrm>
          <a:prstGeom prst="rect">
            <a:avLst/>
          </a:prstGeom>
        </p:spPr>
      </p:pic>
      <p:sp>
        <p:nvSpPr>
          <p:cNvPr id="10" name="文本框 8">
            <a:extLst>
              <a:ext uri="{FF2B5EF4-FFF2-40B4-BE49-F238E27FC236}">
                <a16:creationId xmlns:a16="http://schemas.microsoft.com/office/drawing/2014/main" id="{E787B9ED-A28C-44E4-8A4A-4C75C3240174}"/>
              </a:ext>
            </a:extLst>
          </p:cNvPr>
          <p:cNvSpPr txBox="1"/>
          <p:nvPr/>
        </p:nvSpPr>
        <p:spPr>
          <a:xfrm>
            <a:off x="1058952" y="4552186"/>
            <a:ext cx="100740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根据一个人的性别，年龄，婚姻状况，学历，人种，我们能够知道他的工资水平是否超过</a:t>
            </a:r>
            <a:r>
              <a:rPr kumimoji="1" lang="en-US" altLang="zh-CN" sz="3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50,000</a:t>
            </a:r>
            <a:r>
              <a:rPr kumimoji="1" lang="zh-CN" altLang="en-US" sz="32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。准确度达到了</a:t>
            </a:r>
            <a:r>
              <a:rPr kumimoji="1" lang="en-US" altLang="zh-CN" sz="3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77%</a:t>
            </a:r>
            <a:r>
              <a:rPr kumimoji="1" lang="zh-CN" altLang="en-US" sz="32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325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15694392-2EDF-4536-97EA-41C45D110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3327127"/>
            <a:ext cx="7772400" cy="1470025"/>
          </a:xfrm>
        </p:spPr>
        <p:txBody>
          <a:bodyPr/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328" y="1484784"/>
            <a:ext cx="6023992" cy="188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31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16A80DC2-1377-45C3-8A91-D7AD4E4DC70C}"/>
              </a:ext>
            </a:extLst>
          </p:cNvPr>
          <p:cNvSpPr txBox="1">
            <a:spLocks/>
          </p:cNvSpPr>
          <p:nvPr/>
        </p:nvSpPr>
        <p:spPr bwMode="auto">
          <a:xfrm>
            <a:off x="0" y="7352"/>
            <a:ext cx="10416480" cy="54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3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引题</a:t>
            </a:r>
          </a:p>
        </p:txBody>
      </p:sp>
      <p:sp>
        <p:nvSpPr>
          <p:cNvPr id="4" name="矩形 3"/>
          <p:cNvSpPr/>
          <p:nvPr/>
        </p:nvSpPr>
        <p:spPr>
          <a:xfrm>
            <a:off x="9984432" y="7352"/>
            <a:ext cx="43204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endParaRPr lang="zh-CN" altLang="en-US" sz="30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C498C7E-1F90-4246-B59F-906E869E6A3F}"/>
              </a:ext>
            </a:extLst>
          </p:cNvPr>
          <p:cNvSpPr txBox="1"/>
          <p:nvPr/>
        </p:nvSpPr>
        <p:spPr>
          <a:xfrm>
            <a:off x="0" y="16288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个人年收入真的可以被预测吗？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B1FBC2A-49B6-014E-B8E4-65EE538257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792" y="2780928"/>
            <a:ext cx="3218706" cy="321870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23945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16A80DC2-1377-45C3-8A91-D7AD4E4DC70C}"/>
              </a:ext>
            </a:extLst>
          </p:cNvPr>
          <p:cNvSpPr txBox="1">
            <a:spLocks/>
          </p:cNvSpPr>
          <p:nvPr/>
        </p:nvSpPr>
        <p:spPr bwMode="auto">
          <a:xfrm>
            <a:off x="0" y="7352"/>
            <a:ext cx="10416480" cy="54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3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引题</a:t>
            </a:r>
          </a:p>
        </p:txBody>
      </p:sp>
      <p:sp>
        <p:nvSpPr>
          <p:cNvPr id="4" name="矩形 3"/>
          <p:cNvSpPr/>
          <p:nvPr/>
        </p:nvSpPr>
        <p:spPr>
          <a:xfrm>
            <a:off x="9984432" y="7352"/>
            <a:ext cx="43204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30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C498C7E-1F90-4246-B59F-906E869E6A3F}"/>
              </a:ext>
            </a:extLst>
          </p:cNvPr>
          <p:cNvSpPr txBox="1"/>
          <p:nvPr/>
        </p:nvSpPr>
        <p:spPr>
          <a:xfrm>
            <a:off x="-6751" y="76470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代码演示美国个人年收入预测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CD0B02B-7839-6943-B6E6-A6A72B0F7A11}"/>
              </a:ext>
            </a:extLst>
          </p:cNvPr>
          <p:cNvSpPr txBox="1"/>
          <p:nvPr/>
        </p:nvSpPr>
        <p:spPr>
          <a:xfrm>
            <a:off x="9984432" y="3241965"/>
            <a:ext cx="144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美国各地区个人年收入热度图</a:t>
            </a:r>
          </a:p>
        </p:txBody>
      </p:sp>
      <p:pic>
        <p:nvPicPr>
          <p:cNvPr id="29698" name="Picture 2" descr="http://archive.ics.uci.edu/ml/assets/MLimages/Large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95600" y="1916832"/>
            <a:ext cx="7056784" cy="42340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38540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16A80DC2-1377-45C3-8A91-D7AD4E4DC70C}"/>
              </a:ext>
            </a:extLst>
          </p:cNvPr>
          <p:cNvSpPr txBox="1">
            <a:spLocks/>
          </p:cNvSpPr>
          <p:nvPr/>
        </p:nvSpPr>
        <p:spPr bwMode="auto">
          <a:xfrm>
            <a:off x="0" y="7352"/>
            <a:ext cx="10416480" cy="54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3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</a:p>
        </p:txBody>
      </p:sp>
      <p:sp>
        <p:nvSpPr>
          <p:cNvPr id="4" name="矩形 3"/>
          <p:cNvSpPr/>
          <p:nvPr/>
        </p:nvSpPr>
        <p:spPr>
          <a:xfrm>
            <a:off x="9984432" y="7352"/>
            <a:ext cx="43204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30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C498C7E-1F90-4246-B59F-906E869E6A3F}"/>
              </a:ext>
            </a:extLst>
          </p:cNvPr>
          <p:cNvSpPr txBox="1"/>
          <p:nvPr/>
        </p:nvSpPr>
        <p:spPr>
          <a:xfrm>
            <a:off x="0" y="588117"/>
            <a:ext cx="12192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下载数据集</a:t>
            </a:r>
            <a:endParaRPr lang="en-US" altLang="zh-CN" sz="4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600" dirty="0">
                <a:hlinkClick r:id="rId2"/>
              </a:rPr>
              <a:t>http://archive.ics.uci.edu/ml/datasets/Census+Income</a:t>
            </a:r>
            <a:endParaRPr lang="zh-CN" altLang="en-US" sz="36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6806" y="1850001"/>
            <a:ext cx="10378388" cy="4758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58935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16A80DC2-1377-45C3-8A91-D7AD4E4DC70C}"/>
              </a:ext>
            </a:extLst>
          </p:cNvPr>
          <p:cNvSpPr txBox="1">
            <a:spLocks/>
          </p:cNvSpPr>
          <p:nvPr/>
        </p:nvSpPr>
        <p:spPr bwMode="auto">
          <a:xfrm>
            <a:off x="0" y="7352"/>
            <a:ext cx="10416480" cy="54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  <a:endParaRPr lang="zh-CN" altLang="en-US" sz="3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984432" y="7352"/>
            <a:ext cx="43204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30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DD08B85-6AF7-A542-960B-C429D4C34C86}"/>
              </a:ext>
            </a:extLst>
          </p:cNvPr>
          <p:cNvSpPr txBox="1"/>
          <p:nvPr/>
        </p:nvSpPr>
        <p:spPr>
          <a:xfrm>
            <a:off x="981950" y="548681"/>
            <a:ext cx="100105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kumimoji="1" lang="en-US" altLang="zh-CN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导入训练集数据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B9DD291-6398-B54F-9C37-622BEB05061D}"/>
              </a:ext>
            </a:extLst>
          </p:cNvPr>
          <p:cNvSpPr txBox="1"/>
          <p:nvPr/>
        </p:nvSpPr>
        <p:spPr>
          <a:xfrm>
            <a:off x="1991544" y="5939988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adult.csv</a:t>
            </a:r>
            <a:r>
              <a: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（这是预处理过的数据集）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991544" y="3140968"/>
          <a:ext cx="7776867" cy="2520277"/>
        </p:xfrm>
        <a:graphic>
          <a:graphicData uri="http://schemas.openxmlformats.org/drawingml/2006/table">
            <a:tbl>
              <a:tblPr/>
              <a:tblGrid>
                <a:gridCol w="1110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0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0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09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09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09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09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785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age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education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marital.status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race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sex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hours.per.week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income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90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HS-grad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Widowed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White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Female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40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&lt;=50K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2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82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HS-grad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Widowed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White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Female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&lt;=50K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2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66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Some-college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Widowed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Black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Female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40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&lt;=50K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2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54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7th-8th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Divorced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White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Female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40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&lt;=50K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2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41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Some-college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Separated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White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Female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40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&lt;=50K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2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HS-grad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Divorced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White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Female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45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&lt;=50K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2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10th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Separated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White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Male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40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&lt;=50K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2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74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Doctorate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Never-married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White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Female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&gt;50K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51784" y="1872120"/>
            <a:ext cx="357187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29356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16A80DC2-1377-45C3-8A91-D7AD4E4DC70C}"/>
              </a:ext>
            </a:extLst>
          </p:cNvPr>
          <p:cNvSpPr txBox="1">
            <a:spLocks/>
          </p:cNvSpPr>
          <p:nvPr/>
        </p:nvSpPr>
        <p:spPr bwMode="auto">
          <a:xfrm>
            <a:off x="0" y="7352"/>
            <a:ext cx="10416480" cy="54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  <a:endParaRPr lang="zh-CN" altLang="en-US" sz="3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984432" y="7352"/>
            <a:ext cx="43204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30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B9DD291-6398-B54F-9C37-622BEB05061D}"/>
              </a:ext>
            </a:extLst>
          </p:cNvPr>
          <p:cNvSpPr txBox="1"/>
          <p:nvPr/>
        </p:nvSpPr>
        <p:spPr>
          <a:xfrm>
            <a:off x="973352" y="900009"/>
            <a:ext cx="10159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解读训练集数据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FA70CD9-2E61-6347-840F-12FE5B995E43}"/>
              </a:ext>
            </a:extLst>
          </p:cNvPr>
          <p:cNvSpPr txBox="1"/>
          <p:nvPr/>
        </p:nvSpPr>
        <p:spPr>
          <a:xfrm>
            <a:off x="777875" y="4818093"/>
            <a:ext cx="112863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我们需要预测在描述条件下一个美国人年收入是否大于</a:t>
            </a:r>
            <a:r>
              <a:rPr kumimoji="1" lang="en-US" altLang="zh-CN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50k</a:t>
            </a:r>
            <a:r>
              <a:rPr kumimoji="1" lang="zh-CN" altLang="en-US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（这里是原始数据集）</a:t>
            </a:r>
            <a:endParaRPr kumimoji="1" lang="en-US" altLang="zh-CN" dirty="0">
              <a:solidFill>
                <a:schemeClr val="bg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workclass</a:t>
            </a:r>
            <a:r>
              <a:rPr kumimoji="1" lang="zh-CN" altLang="en-US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capital_gain</a:t>
            </a:r>
            <a:r>
              <a:rPr kumimoji="1" lang="zh-CN" altLang="en-US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native.country</a:t>
            </a:r>
            <a:r>
              <a:rPr kumimoji="1" lang="zh-CN" altLang="en-US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内容大多重复，无参考价值，这里不考虑为特征。</a:t>
            </a:r>
            <a:endParaRPr kumimoji="1" lang="en-US" altLang="zh-CN" dirty="0">
              <a:solidFill>
                <a:schemeClr val="bg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Fnlwgt</a:t>
            </a:r>
            <a:r>
              <a:rPr kumimoji="1" lang="zh-CN" altLang="en-US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education.num</a:t>
            </a:r>
            <a:r>
              <a:rPr kumimoji="1" lang="zh-CN" altLang="en-US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无法理解，这里不考虑为特征。</a:t>
            </a:r>
            <a:endParaRPr kumimoji="1" lang="en-US" altLang="zh-CN" dirty="0">
              <a:solidFill>
                <a:schemeClr val="bg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occupation</a:t>
            </a:r>
            <a:r>
              <a:rPr kumimoji="1" lang="zh-CN" altLang="en-US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种类过于繁杂，且多有缺失，</a:t>
            </a:r>
            <a:r>
              <a:rPr kumimoji="1" lang="en-US" altLang="zh-CN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relationship</a:t>
            </a:r>
            <a:r>
              <a:rPr kumimoji="1" lang="zh-CN" altLang="en-US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与婚姻状况重复，</a:t>
            </a:r>
            <a:r>
              <a:rPr kumimoji="1" lang="en-US" altLang="zh-CN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capital.loss</a:t>
            </a:r>
            <a:r>
              <a:rPr kumimoji="1" lang="zh-CN" altLang="en-US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不算在我们要统计的收入内。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875" y="1844824"/>
            <a:ext cx="1063625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TextBox 32"/>
          <p:cNvSpPr txBox="1"/>
          <p:nvPr/>
        </p:nvSpPr>
        <p:spPr>
          <a:xfrm>
            <a:off x="623393" y="1607895"/>
            <a:ext cx="1079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u="sng" dirty="0">
                <a:solidFill>
                  <a:srgbClr val="FF0000"/>
                </a:solidFill>
              </a:rPr>
              <a:t>年龄</a:t>
            </a:r>
            <a:r>
              <a:rPr lang="zh-CN" altLang="en-US" sz="1100" dirty="0"/>
              <a:t>  工作类型    ？？？           </a:t>
            </a:r>
            <a:r>
              <a:rPr lang="zh-CN" altLang="en-US" sz="1100" b="1" u="sng" dirty="0">
                <a:solidFill>
                  <a:srgbClr val="FF0000"/>
                </a:solidFill>
              </a:rPr>
              <a:t>教育程度</a:t>
            </a:r>
            <a:r>
              <a:rPr lang="zh-CN" altLang="en-US" sz="1100" dirty="0"/>
              <a:t>             教育年数？    </a:t>
            </a:r>
            <a:r>
              <a:rPr lang="zh-CN" altLang="en-US" sz="1100" b="1" u="sng" dirty="0">
                <a:solidFill>
                  <a:srgbClr val="FF0000"/>
                </a:solidFill>
              </a:rPr>
              <a:t>婚姻状况</a:t>
            </a:r>
            <a:r>
              <a:rPr lang="zh-CN" altLang="en-US" sz="1100" dirty="0"/>
              <a:t>         职业                     关系             </a:t>
            </a:r>
            <a:r>
              <a:rPr lang="zh-CN" altLang="en-US" sz="1100" b="1" u="sng" dirty="0">
                <a:solidFill>
                  <a:srgbClr val="FF0000"/>
                </a:solidFill>
              </a:rPr>
              <a:t>种族</a:t>
            </a:r>
            <a:r>
              <a:rPr lang="zh-CN" altLang="en-US" sz="1100" dirty="0"/>
              <a:t>   </a:t>
            </a:r>
            <a:r>
              <a:rPr lang="zh-CN" altLang="en-US" sz="1100" b="1" u="sng" dirty="0">
                <a:solidFill>
                  <a:srgbClr val="FF0000"/>
                </a:solidFill>
              </a:rPr>
              <a:t>性别</a:t>
            </a:r>
            <a:r>
              <a:rPr lang="zh-CN" altLang="en-US" sz="1100" dirty="0"/>
              <a:t>      资本收益 资本损失 </a:t>
            </a:r>
            <a:r>
              <a:rPr lang="zh-CN" altLang="en-US" sz="1100" b="1" u="sng" dirty="0">
                <a:solidFill>
                  <a:srgbClr val="FF0000"/>
                </a:solidFill>
              </a:rPr>
              <a:t>周工作时间</a:t>
            </a:r>
            <a:r>
              <a:rPr lang="zh-CN" altLang="en-US" sz="1100" dirty="0"/>
              <a:t>  来自国家      </a:t>
            </a:r>
            <a:r>
              <a:rPr lang="zh-CN" altLang="en-US" sz="1100" b="1" u="sng" dirty="0">
                <a:solidFill>
                  <a:srgbClr val="FF0000"/>
                </a:solidFill>
              </a:rPr>
              <a:t>收入</a:t>
            </a:r>
            <a:r>
              <a:rPr lang="zh-CN" altLang="en-US" sz="1100" dirty="0"/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148316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16A80DC2-1377-45C3-8A91-D7AD4E4DC70C}"/>
              </a:ext>
            </a:extLst>
          </p:cNvPr>
          <p:cNvSpPr txBox="1">
            <a:spLocks/>
          </p:cNvSpPr>
          <p:nvPr/>
        </p:nvSpPr>
        <p:spPr bwMode="auto">
          <a:xfrm>
            <a:off x="0" y="7352"/>
            <a:ext cx="10416480" cy="54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3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模型选择</a:t>
            </a:r>
          </a:p>
        </p:txBody>
      </p:sp>
      <p:sp>
        <p:nvSpPr>
          <p:cNvPr id="4" name="矩形 3"/>
          <p:cNvSpPr/>
          <p:nvPr/>
        </p:nvSpPr>
        <p:spPr>
          <a:xfrm>
            <a:off x="9984432" y="7352"/>
            <a:ext cx="43204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endParaRPr lang="zh-CN" altLang="en-US" sz="30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DD08B85-6AF7-A542-960B-C429D4C34C86}"/>
              </a:ext>
            </a:extLst>
          </p:cNvPr>
          <p:cNvSpPr txBox="1"/>
          <p:nvPr/>
        </p:nvSpPr>
        <p:spPr>
          <a:xfrm>
            <a:off x="696058" y="548681"/>
            <a:ext cx="107998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选择合适的朴素贝叶斯模型</a:t>
            </a:r>
            <a:endParaRPr kumimoji="1" lang="en-US" altLang="zh-CN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491410-BD79-574A-9C92-845E859E81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18" b="10731"/>
          <a:stretch/>
        </p:blipFill>
        <p:spPr>
          <a:xfrm>
            <a:off x="1008112" y="3428215"/>
            <a:ext cx="10416480" cy="50484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F306513-9B39-6641-A8AF-F44B816F07F1}"/>
              </a:ext>
            </a:extLst>
          </p:cNvPr>
          <p:cNvSpPr txBox="1"/>
          <p:nvPr/>
        </p:nvSpPr>
        <p:spPr>
          <a:xfrm>
            <a:off x="911424" y="2132856"/>
            <a:ext cx="10580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Sklearn</a:t>
            </a:r>
            <a:r>
              <a:rPr kumimoji="1" lang="zh-CN" altLang="en-US" sz="24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提供三种朴素贝叶斯模型，选择一个最适合成年人工资预测。</a:t>
            </a:r>
            <a:endParaRPr kumimoji="1" lang="en-US" altLang="zh-CN" sz="2400" dirty="0">
              <a:solidFill>
                <a:schemeClr val="bg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因为成年人工资能否大于</a:t>
            </a:r>
            <a:r>
              <a:rPr kumimoji="1" lang="en-US" altLang="zh-CN" sz="24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50k</a:t>
            </a:r>
            <a:r>
              <a:rPr kumimoji="1" lang="zh-CN" altLang="en-US" sz="24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的预测是个典型的伯努利分布，所以选择伯努利朴素贝叶斯模型。</a:t>
            </a:r>
            <a:endParaRPr kumimoji="1" lang="en-US" altLang="zh-CN" sz="2400" dirty="0">
              <a:solidFill>
                <a:schemeClr val="bg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47E1F1B-391F-BC4B-B3CA-E5B3B5B0D314}"/>
              </a:ext>
            </a:extLst>
          </p:cNvPr>
          <p:cNvGraphicFramePr>
            <a:graphicFrameLocks noGrp="1"/>
          </p:cNvGraphicFramePr>
          <p:nvPr/>
        </p:nvGraphicFramePr>
        <p:xfrm>
          <a:off x="912740" y="4153328"/>
          <a:ext cx="10799884" cy="215599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44851">
                  <a:extLst>
                    <a:ext uri="{9D8B030D-6E8A-4147-A177-3AD203B41FA5}">
                      <a16:colId xmlns:a16="http://schemas.microsoft.com/office/drawing/2014/main" val="3987412058"/>
                    </a:ext>
                  </a:extLst>
                </a:gridCol>
                <a:gridCol w="2613045">
                  <a:extLst>
                    <a:ext uri="{9D8B030D-6E8A-4147-A177-3AD203B41FA5}">
                      <a16:colId xmlns:a16="http://schemas.microsoft.com/office/drawing/2014/main" val="1243187526"/>
                    </a:ext>
                  </a:extLst>
                </a:gridCol>
                <a:gridCol w="1642486">
                  <a:extLst>
                    <a:ext uri="{9D8B030D-6E8A-4147-A177-3AD203B41FA5}">
                      <a16:colId xmlns:a16="http://schemas.microsoft.com/office/drawing/2014/main" val="2688093198"/>
                    </a:ext>
                  </a:extLst>
                </a:gridCol>
                <a:gridCol w="4399502">
                  <a:extLst>
                    <a:ext uri="{9D8B030D-6E8A-4147-A177-3AD203B41FA5}">
                      <a16:colId xmlns:a16="http://schemas.microsoft.com/office/drawing/2014/main" val="3452137649"/>
                    </a:ext>
                  </a:extLst>
                </a:gridCol>
              </a:tblGrid>
              <a:tr h="505304">
                <a:tc>
                  <a:txBody>
                    <a:bodyPr/>
                    <a:lstStyle/>
                    <a:p>
                      <a:r>
                        <a:rPr lang="zh-CN" altLang="en-US" b="0" i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模型名称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i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中文释义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i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数据分布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i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特征特点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068782"/>
                  </a:ext>
                </a:extLst>
              </a:tr>
              <a:tr h="505304">
                <a:tc>
                  <a:txBody>
                    <a:bodyPr/>
                    <a:lstStyle/>
                    <a:p>
                      <a:r>
                        <a:rPr lang="en-US" altLang="zh-CN" b="0" i="0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GaussianNB</a:t>
                      </a:r>
                      <a:endParaRPr lang="zh-CN" altLang="en-US" b="0" i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i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高斯朴素贝叶斯模型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i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连续式数据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i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特征的数据是连续的，比如人的身高从</a:t>
                      </a:r>
                      <a:r>
                        <a:rPr lang="en-US" altLang="zh-CN" b="0" i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1.70</a:t>
                      </a:r>
                      <a:r>
                        <a:rPr lang="zh-CN" altLang="en-US" b="0" i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～</a:t>
                      </a:r>
                      <a:r>
                        <a:rPr lang="en-US" altLang="zh-CN" b="0" i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1.9</a:t>
                      </a:r>
                      <a:r>
                        <a:rPr lang="zh-CN" altLang="en-US" b="0" i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之间可以用曲线图表示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141651"/>
                  </a:ext>
                </a:extLst>
              </a:tr>
              <a:tr h="505304">
                <a:tc>
                  <a:txBody>
                    <a:bodyPr/>
                    <a:lstStyle/>
                    <a:p>
                      <a:r>
                        <a:rPr lang="en-US" altLang="zh-CN" b="0" i="0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BernoulliNB</a:t>
                      </a:r>
                      <a:endParaRPr lang="zh-CN" altLang="en-US" b="0" i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i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伯努利朴素贝叶斯模型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i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离散式数据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i="0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所有特征必须是</a:t>
                      </a:r>
                      <a:r>
                        <a:rPr lang="en-US" altLang="zh-CN" b="0" i="0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r>
                        <a:rPr lang="zh-CN" altLang="en-US" b="0" i="0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或</a:t>
                      </a:r>
                      <a:r>
                        <a:rPr lang="en-US" altLang="zh-CN" b="0" i="0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r>
                        <a:rPr lang="zh-CN" altLang="en-US" b="0" i="0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，表示出现或不出现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85084"/>
                  </a:ext>
                </a:extLst>
              </a:tr>
              <a:tr h="505304">
                <a:tc>
                  <a:txBody>
                    <a:bodyPr/>
                    <a:lstStyle/>
                    <a:p>
                      <a:r>
                        <a:rPr lang="en-US" altLang="zh-CN" b="0" i="0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MultinomialNB</a:t>
                      </a:r>
                      <a:endParaRPr lang="zh-CN" altLang="en-US" b="0" i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i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多项式朴素贝斯模型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i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离散式数据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i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适用于文本分类，计算某些词出现的频率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528591"/>
                  </a:ext>
                </a:extLst>
              </a:tr>
            </a:tbl>
          </a:graphicData>
        </a:graphic>
      </p:graphicFrame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F8B872F6-34BE-834E-986E-800DC06C360B}"/>
              </a:ext>
            </a:extLst>
          </p:cNvPr>
          <p:cNvCxnSpPr>
            <a:cxnSpLocks/>
          </p:cNvCxnSpPr>
          <p:nvPr/>
        </p:nvCxnSpPr>
        <p:spPr bwMode="auto">
          <a:xfrm>
            <a:off x="5807968" y="3861048"/>
            <a:ext cx="5712987" cy="0"/>
          </a:xfrm>
          <a:prstGeom prst="line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</p:cxnSp>
    </p:spTree>
    <p:extLst>
      <p:ext uri="{BB962C8B-B14F-4D97-AF65-F5344CB8AC3E}">
        <p14:creationId xmlns:p14="http://schemas.microsoft.com/office/powerpoint/2010/main" val="124876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16A80DC2-1377-45C3-8A91-D7AD4E4DC70C}"/>
              </a:ext>
            </a:extLst>
          </p:cNvPr>
          <p:cNvSpPr txBox="1">
            <a:spLocks/>
          </p:cNvSpPr>
          <p:nvPr/>
        </p:nvSpPr>
        <p:spPr bwMode="auto">
          <a:xfrm>
            <a:off x="0" y="7352"/>
            <a:ext cx="10416480" cy="54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3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数据预处理</a:t>
            </a:r>
          </a:p>
        </p:txBody>
      </p:sp>
      <p:sp>
        <p:nvSpPr>
          <p:cNvPr id="4" name="矩形 3"/>
          <p:cNvSpPr/>
          <p:nvPr/>
        </p:nvSpPr>
        <p:spPr>
          <a:xfrm>
            <a:off x="9984432" y="7352"/>
            <a:ext cx="43204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30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DD08B85-6AF7-A542-960B-C429D4C34C86}"/>
              </a:ext>
            </a:extLst>
          </p:cNvPr>
          <p:cNvSpPr txBox="1"/>
          <p:nvPr/>
        </p:nvSpPr>
        <p:spPr>
          <a:xfrm>
            <a:off x="0" y="561350"/>
            <a:ext cx="120503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处理训练集数据的类别</a:t>
            </a:r>
            <a:r>
              <a:rPr kumimoji="1"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(classes)</a:t>
            </a:r>
            <a:endParaRPr kumimoji="1" lang="zh-CN" altLang="en-US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9649B2E-7095-2E4C-99DD-E4E30A5FF854}"/>
              </a:ext>
            </a:extLst>
          </p:cNvPr>
          <p:cNvSpPr txBox="1"/>
          <p:nvPr/>
        </p:nvSpPr>
        <p:spPr>
          <a:xfrm>
            <a:off x="2332128" y="2422629"/>
            <a:ext cx="7386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调用</a:t>
            </a:r>
            <a:r>
              <a:rPr kumimoji="1" lang="en-US" altLang="zh-CN" dirty="0" err="1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sklearn</a:t>
            </a:r>
            <a:r>
              <a:rPr kumimoji="1" lang="zh-CN" altLang="en-US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kumimoji="1" lang="en-US" altLang="zh-CN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preprocessing </a:t>
            </a:r>
            <a:r>
              <a:rPr kumimoji="1" lang="zh-CN" altLang="en-US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库，使用</a:t>
            </a:r>
            <a:r>
              <a:rPr kumimoji="1" lang="en-US" altLang="zh-CN" dirty="0" err="1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LabelEncoder</a:t>
            </a:r>
            <a:r>
              <a:rPr kumimoji="1" lang="zh-CN" altLang="en-US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对薪资水平编码</a:t>
            </a:r>
          </a:p>
        </p:txBody>
      </p:sp>
      <p:sp>
        <p:nvSpPr>
          <p:cNvPr id="5" name="右箭头 4">
            <a:extLst>
              <a:ext uri="{FF2B5EF4-FFF2-40B4-BE49-F238E27FC236}">
                <a16:creationId xmlns:a16="http://schemas.microsoft.com/office/drawing/2014/main" id="{CDEC440F-BEFD-1444-96B5-6C3A0F6342E8}"/>
              </a:ext>
            </a:extLst>
          </p:cNvPr>
          <p:cNvSpPr/>
          <p:nvPr/>
        </p:nvSpPr>
        <p:spPr bwMode="auto">
          <a:xfrm>
            <a:off x="5627948" y="4985881"/>
            <a:ext cx="936104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21644E-BBFC-4F08-ABCC-BD0B463A3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430" y="3154616"/>
            <a:ext cx="7461140" cy="5585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6009CE-9F8D-48AA-98AA-7B3C7BA8CAB5}"/>
              </a:ext>
            </a:extLst>
          </p:cNvPr>
          <p:cNvSpPr txBox="1"/>
          <p:nvPr/>
        </p:nvSpPr>
        <p:spPr>
          <a:xfrm>
            <a:off x="4151784" y="4611559"/>
            <a:ext cx="1368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&gt;50k</a:t>
            </a:r>
          </a:p>
          <a:p>
            <a:endParaRPr lang="en-US" sz="2400" dirty="0"/>
          </a:p>
          <a:p>
            <a:r>
              <a:rPr lang="en-US" sz="2400" dirty="0"/>
              <a:t>&lt;=50k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DC302A-E479-43E9-94D4-1452EBE78D64}"/>
              </a:ext>
            </a:extLst>
          </p:cNvPr>
          <p:cNvSpPr txBox="1"/>
          <p:nvPr/>
        </p:nvSpPr>
        <p:spPr>
          <a:xfrm>
            <a:off x="7139528" y="4611559"/>
            <a:ext cx="3561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  <a:p>
            <a:endParaRPr lang="en-US" sz="2400" dirty="0"/>
          </a:p>
          <a:p>
            <a:r>
              <a:rPr lang="en-US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888197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16A80DC2-1377-45C3-8A91-D7AD4E4DC70C}"/>
              </a:ext>
            </a:extLst>
          </p:cNvPr>
          <p:cNvSpPr txBox="1">
            <a:spLocks/>
          </p:cNvSpPr>
          <p:nvPr/>
        </p:nvSpPr>
        <p:spPr bwMode="auto">
          <a:xfrm>
            <a:off x="0" y="7352"/>
            <a:ext cx="10416480" cy="54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数据预处理</a:t>
            </a:r>
            <a:endParaRPr lang="zh-CN" altLang="en-US" sz="3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984432" y="7352"/>
            <a:ext cx="43204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30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DD08B85-6AF7-A542-960B-C429D4C34C86}"/>
              </a:ext>
            </a:extLst>
          </p:cNvPr>
          <p:cNvSpPr txBox="1"/>
          <p:nvPr/>
        </p:nvSpPr>
        <p:spPr>
          <a:xfrm>
            <a:off x="585845" y="559431"/>
            <a:ext cx="100105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kumimoji="1" lang="en-US" altLang="zh-CN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处理训练集数据的特征</a:t>
            </a:r>
            <a:r>
              <a:rPr kumimoji="1"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(features)</a:t>
            </a:r>
            <a:endParaRPr kumimoji="1" lang="zh-CN" altLang="en-US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9649B2E-7095-2E4C-99DD-E4E30A5FF854}"/>
              </a:ext>
            </a:extLst>
          </p:cNvPr>
          <p:cNvSpPr txBox="1"/>
          <p:nvPr/>
        </p:nvSpPr>
        <p:spPr>
          <a:xfrm>
            <a:off x="6717879" y="3507260"/>
            <a:ext cx="47787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下一步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 </a:t>
            </a:r>
            <a:r>
              <a:rPr kumimoji="1"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年龄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17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～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90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kumimoji="1"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教育程度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婚姻状况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种族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性别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的特征使用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pandas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库的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get_dummies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功能因子化，得到哑变量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(dummy variable)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右箭头 17">
            <a:extLst>
              <a:ext uri="{FF2B5EF4-FFF2-40B4-BE49-F238E27FC236}">
                <a16:creationId xmlns:a16="http://schemas.microsoft.com/office/drawing/2014/main" id="{E5A606B2-997F-F143-9902-25713CFE9EF3}"/>
              </a:ext>
            </a:extLst>
          </p:cNvPr>
          <p:cNvSpPr/>
          <p:nvPr/>
        </p:nvSpPr>
        <p:spPr bwMode="auto">
          <a:xfrm>
            <a:off x="3359295" y="4154917"/>
            <a:ext cx="936104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27AA55-3AB9-4589-A70A-B2EDD61F7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912" y="2189243"/>
            <a:ext cx="7113304" cy="508093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8DE0670-FF9E-4BA7-B28A-B62153671F2F}"/>
              </a:ext>
            </a:extLst>
          </p:cNvPr>
          <p:cNvGraphicFramePr>
            <a:graphicFrameLocks noGrp="1"/>
          </p:cNvGraphicFramePr>
          <p:nvPr/>
        </p:nvGraphicFramePr>
        <p:xfrm>
          <a:off x="1271464" y="3068960"/>
          <a:ext cx="1584176" cy="29667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1135280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21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447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562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351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025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463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859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70514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5FF3C1A-4F9C-4A0E-82E9-2A14C66DA33C}"/>
              </a:ext>
            </a:extLst>
          </p:cNvPr>
          <p:cNvGraphicFramePr>
            <a:graphicFrameLocks noGrp="1"/>
          </p:cNvGraphicFramePr>
          <p:nvPr/>
        </p:nvGraphicFramePr>
        <p:xfrm>
          <a:off x="4799054" y="3068960"/>
          <a:ext cx="1584176" cy="29667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3157665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1000000…0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723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0100000…0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38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0010000…0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867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0001000…0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098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0000100…0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962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240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20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0000000…1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725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092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23847</TotalTime>
  <Pages>0</Pages>
  <Words>1176</Words>
  <Characters>0</Characters>
  <Application>Microsoft Office PowerPoint</Application>
  <DocSecurity>0</DocSecurity>
  <PresentationFormat>Widescreen</PresentationFormat>
  <Lines>0</Lines>
  <Paragraphs>195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宋体</vt:lpstr>
      <vt:lpstr>Microsoft YaHei</vt:lpstr>
      <vt:lpstr>Microsoft YaHei</vt:lpstr>
      <vt:lpstr>Arial</vt:lpstr>
      <vt:lpstr>Calibri</vt:lpstr>
      <vt:lpstr>默认设计模板</vt:lpstr>
      <vt:lpstr>使用朴素贝叶斯算法预测成年人工资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谢谢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JZC</dc:creator>
  <cp:lastModifiedBy>Liu, Xueqian</cp:lastModifiedBy>
  <cp:revision>757</cp:revision>
  <dcterms:created xsi:type="dcterms:W3CDTF">2012-10-30T15:16:45Z</dcterms:created>
  <dcterms:modified xsi:type="dcterms:W3CDTF">2019-07-21T17:05:29Z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2052-8.1.0.3363</vt:lpwstr>
  </property>
</Properties>
</file>