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E8C1-A0A6-9529-ACCB-3F23715C67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1071E7-3521-938A-0BB2-7F9669633C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4D703D-F4E6-DDF2-0A71-474EB92BC360}"/>
              </a:ext>
            </a:extLst>
          </p:cNvPr>
          <p:cNvSpPr>
            <a:spLocks noGrp="1"/>
          </p:cNvSpPr>
          <p:nvPr>
            <p:ph type="dt" sz="half" idx="10"/>
          </p:nvPr>
        </p:nvSpPr>
        <p:spPr/>
        <p:txBody>
          <a:bodyPr/>
          <a:lstStyle/>
          <a:p>
            <a:fld id="{717F17E4-5972-433C-99A7-1BF9707C9CCC}" type="datetimeFigureOut">
              <a:rPr lang="en-IN" smtClean="0"/>
              <a:t>14-04-2024</a:t>
            </a:fld>
            <a:endParaRPr lang="en-IN"/>
          </a:p>
        </p:txBody>
      </p:sp>
      <p:sp>
        <p:nvSpPr>
          <p:cNvPr id="5" name="Footer Placeholder 4">
            <a:extLst>
              <a:ext uri="{FF2B5EF4-FFF2-40B4-BE49-F238E27FC236}">
                <a16:creationId xmlns:a16="http://schemas.microsoft.com/office/drawing/2014/main" id="{01C95EB5-7E13-D2FD-5CA3-45496DC249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917290-938E-3D31-7A13-5DA69590EB72}"/>
              </a:ext>
            </a:extLst>
          </p:cNvPr>
          <p:cNvSpPr>
            <a:spLocks noGrp="1"/>
          </p:cNvSpPr>
          <p:nvPr>
            <p:ph type="sldNum" sz="quarter" idx="12"/>
          </p:nvPr>
        </p:nvSpPr>
        <p:spPr/>
        <p:txBody>
          <a:bodyPr/>
          <a:lstStyle/>
          <a:p>
            <a:fld id="{6F0911D3-E095-490C-96C6-671A413FA8BB}" type="slidenum">
              <a:rPr lang="en-IN" smtClean="0"/>
              <a:t>‹#›</a:t>
            </a:fld>
            <a:endParaRPr lang="en-IN"/>
          </a:p>
        </p:txBody>
      </p:sp>
    </p:spTree>
    <p:extLst>
      <p:ext uri="{BB962C8B-B14F-4D97-AF65-F5344CB8AC3E}">
        <p14:creationId xmlns:p14="http://schemas.microsoft.com/office/powerpoint/2010/main" val="2396621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2977-1172-956D-2C58-B9A8EAEABE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9712F7-93E9-3934-D1C3-85FF3D309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4F4733-6C39-766E-4756-3EB35776F7E4}"/>
              </a:ext>
            </a:extLst>
          </p:cNvPr>
          <p:cNvSpPr>
            <a:spLocks noGrp="1"/>
          </p:cNvSpPr>
          <p:nvPr>
            <p:ph type="dt" sz="half" idx="10"/>
          </p:nvPr>
        </p:nvSpPr>
        <p:spPr/>
        <p:txBody>
          <a:bodyPr/>
          <a:lstStyle/>
          <a:p>
            <a:fld id="{717F17E4-5972-433C-99A7-1BF9707C9CCC}" type="datetimeFigureOut">
              <a:rPr lang="en-IN" smtClean="0"/>
              <a:t>14-04-2024</a:t>
            </a:fld>
            <a:endParaRPr lang="en-IN"/>
          </a:p>
        </p:txBody>
      </p:sp>
      <p:sp>
        <p:nvSpPr>
          <p:cNvPr id="5" name="Footer Placeholder 4">
            <a:extLst>
              <a:ext uri="{FF2B5EF4-FFF2-40B4-BE49-F238E27FC236}">
                <a16:creationId xmlns:a16="http://schemas.microsoft.com/office/drawing/2014/main" id="{C22A6FBB-FEF7-50EF-F2D1-A8987C4C1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75592C-9B31-4861-E445-2D24446367B0}"/>
              </a:ext>
            </a:extLst>
          </p:cNvPr>
          <p:cNvSpPr>
            <a:spLocks noGrp="1"/>
          </p:cNvSpPr>
          <p:nvPr>
            <p:ph type="sldNum" sz="quarter" idx="12"/>
          </p:nvPr>
        </p:nvSpPr>
        <p:spPr/>
        <p:txBody>
          <a:bodyPr/>
          <a:lstStyle/>
          <a:p>
            <a:fld id="{6F0911D3-E095-490C-96C6-671A413FA8BB}" type="slidenum">
              <a:rPr lang="en-IN" smtClean="0"/>
              <a:t>‹#›</a:t>
            </a:fld>
            <a:endParaRPr lang="en-IN"/>
          </a:p>
        </p:txBody>
      </p:sp>
    </p:spTree>
    <p:extLst>
      <p:ext uri="{BB962C8B-B14F-4D97-AF65-F5344CB8AC3E}">
        <p14:creationId xmlns:p14="http://schemas.microsoft.com/office/powerpoint/2010/main" val="3402527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C7003A-E903-260C-E2C9-EAB6184985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051776-191C-B9A4-9C0F-02BE305BEC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DD8AC1-147B-885E-BF0A-1596BBEA6D3C}"/>
              </a:ext>
            </a:extLst>
          </p:cNvPr>
          <p:cNvSpPr>
            <a:spLocks noGrp="1"/>
          </p:cNvSpPr>
          <p:nvPr>
            <p:ph type="dt" sz="half" idx="10"/>
          </p:nvPr>
        </p:nvSpPr>
        <p:spPr/>
        <p:txBody>
          <a:bodyPr/>
          <a:lstStyle/>
          <a:p>
            <a:fld id="{717F17E4-5972-433C-99A7-1BF9707C9CCC}" type="datetimeFigureOut">
              <a:rPr lang="en-IN" smtClean="0"/>
              <a:t>14-04-2024</a:t>
            </a:fld>
            <a:endParaRPr lang="en-IN"/>
          </a:p>
        </p:txBody>
      </p:sp>
      <p:sp>
        <p:nvSpPr>
          <p:cNvPr id="5" name="Footer Placeholder 4">
            <a:extLst>
              <a:ext uri="{FF2B5EF4-FFF2-40B4-BE49-F238E27FC236}">
                <a16:creationId xmlns:a16="http://schemas.microsoft.com/office/drawing/2014/main" id="{C28A2AED-D90D-57AB-915B-8315FA4778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C279CD-6E8A-39D9-F218-DC127D571357}"/>
              </a:ext>
            </a:extLst>
          </p:cNvPr>
          <p:cNvSpPr>
            <a:spLocks noGrp="1"/>
          </p:cNvSpPr>
          <p:nvPr>
            <p:ph type="sldNum" sz="quarter" idx="12"/>
          </p:nvPr>
        </p:nvSpPr>
        <p:spPr/>
        <p:txBody>
          <a:bodyPr/>
          <a:lstStyle/>
          <a:p>
            <a:fld id="{6F0911D3-E095-490C-96C6-671A413FA8BB}" type="slidenum">
              <a:rPr lang="en-IN" smtClean="0"/>
              <a:t>‹#›</a:t>
            </a:fld>
            <a:endParaRPr lang="en-IN"/>
          </a:p>
        </p:txBody>
      </p:sp>
    </p:spTree>
    <p:extLst>
      <p:ext uri="{BB962C8B-B14F-4D97-AF65-F5344CB8AC3E}">
        <p14:creationId xmlns:p14="http://schemas.microsoft.com/office/powerpoint/2010/main" val="267008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04FB-F1C3-8F68-9D12-BD722A9343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3C8C72-F3F4-FBDA-8050-BF0DE650DD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E7F285-C953-38CC-3002-1584718448E7}"/>
              </a:ext>
            </a:extLst>
          </p:cNvPr>
          <p:cNvSpPr>
            <a:spLocks noGrp="1"/>
          </p:cNvSpPr>
          <p:nvPr>
            <p:ph type="dt" sz="half" idx="10"/>
          </p:nvPr>
        </p:nvSpPr>
        <p:spPr/>
        <p:txBody>
          <a:bodyPr/>
          <a:lstStyle/>
          <a:p>
            <a:fld id="{717F17E4-5972-433C-99A7-1BF9707C9CCC}" type="datetimeFigureOut">
              <a:rPr lang="en-IN" smtClean="0"/>
              <a:t>14-04-2024</a:t>
            </a:fld>
            <a:endParaRPr lang="en-IN"/>
          </a:p>
        </p:txBody>
      </p:sp>
      <p:sp>
        <p:nvSpPr>
          <p:cNvPr id="5" name="Footer Placeholder 4">
            <a:extLst>
              <a:ext uri="{FF2B5EF4-FFF2-40B4-BE49-F238E27FC236}">
                <a16:creationId xmlns:a16="http://schemas.microsoft.com/office/drawing/2014/main" id="{4DF60A8A-BBBE-1BC1-E00C-54FE21DFBA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50A0CA-7AF8-E188-C1C3-8C342376D473}"/>
              </a:ext>
            </a:extLst>
          </p:cNvPr>
          <p:cNvSpPr>
            <a:spLocks noGrp="1"/>
          </p:cNvSpPr>
          <p:nvPr>
            <p:ph type="sldNum" sz="quarter" idx="12"/>
          </p:nvPr>
        </p:nvSpPr>
        <p:spPr/>
        <p:txBody>
          <a:bodyPr/>
          <a:lstStyle/>
          <a:p>
            <a:fld id="{6F0911D3-E095-490C-96C6-671A413FA8BB}" type="slidenum">
              <a:rPr lang="en-IN" smtClean="0"/>
              <a:t>‹#›</a:t>
            </a:fld>
            <a:endParaRPr lang="en-IN"/>
          </a:p>
        </p:txBody>
      </p:sp>
    </p:spTree>
    <p:extLst>
      <p:ext uri="{BB962C8B-B14F-4D97-AF65-F5344CB8AC3E}">
        <p14:creationId xmlns:p14="http://schemas.microsoft.com/office/powerpoint/2010/main" val="2255146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15F6-217D-C472-B353-850ACCD8BA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0E0A6C-8FF6-ED40-0205-77302591C4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A00D08-1591-2817-135D-8AE9E4F81DD8}"/>
              </a:ext>
            </a:extLst>
          </p:cNvPr>
          <p:cNvSpPr>
            <a:spLocks noGrp="1"/>
          </p:cNvSpPr>
          <p:nvPr>
            <p:ph type="dt" sz="half" idx="10"/>
          </p:nvPr>
        </p:nvSpPr>
        <p:spPr/>
        <p:txBody>
          <a:bodyPr/>
          <a:lstStyle/>
          <a:p>
            <a:fld id="{717F17E4-5972-433C-99A7-1BF9707C9CCC}" type="datetimeFigureOut">
              <a:rPr lang="en-IN" smtClean="0"/>
              <a:t>14-04-2024</a:t>
            </a:fld>
            <a:endParaRPr lang="en-IN"/>
          </a:p>
        </p:txBody>
      </p:sp>
      <p:sp>
        <p:nvSpPr>
          <p:cNvPr id="5" name="Footer Placeholder 4">
            <a:extLst>
              <a:ext uri="{FF2B5EF4-FFF2-40B4-BE49-F238E27FC236}">
                <a16:creationId xmlns:a16="http://schemas.microsoft.com/office/drawing/2014/main" id="{98295519-E7C2-979E-DBCE-ECA929862B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0D3E52-0A4A-1C28-5A4D-AB30D3196B55}"/>
              </a:ext>
            </a:extLst>
          </p:cNvPr>
          <p:cNvSpPr>
            <a:spLocks noGrp="1"/>
          </p:cNvSpPr>
          <p:nvPr>
            <p:ph type="sldNum" sz="quarter" idx="12"/>
          </p:nvPr>
        </p:nvSpPr>
        <p:spPr/>
        <p:txBody>
          <a:bodyPr/>
          <a:lstStyle/>
          <a:p>
            <a:fld id="{6F0911D3-E095-490C-96C6-671A413FA8BB}" type="slidenum">
              <a:rPr lang="en-IN" smtClean="0"/>
              <a:t>‹#›</a:t>
            </a:fld>
            <a:endParaRPr lang="en-IN"/>
          </a:p>
        </p:txBody>
      </p:sp>
    </p:spTree>
    <p:extLst>
      <p:ext uri="{BB962C8B-B14F-4D97-AF65-F5344CB8AC3E}">
        <p14:creationId xmlns:p14="http://schemas.microsoft.com/office/powerpoint/2010/main" val="365936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01BF1-E92E-82AD-D9E7-E2DD195A6F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BA1246-1549-4341-AA30-5709393879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0A2955-69DF-DD0B-A9DE-4C10CFDA2B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803C50-850B-19BC-CE7E-D0876FDCCDFE}"/>
              </a:ext>
            </a:extLst>
          </p:cNvPr>
          <p:cNvSpPr>
            <a:spLocks noGrp="1"/>
          </p:cNvSpPr>
          <p:nvPr>
            <p:ph type="dt" sz="half" idx="10"/>
          </p:nvPr>
        </p:nvSpPr>
        <p:spPr/>
        <p:txBody>
          <a:bodyPr/>
          <a:lstStyle/>
          <a:p>
            <a:fld id="{717F17E4-5972-433C-99A7-1BF9707C9CCC}" type="datetimeFigureOut">
              <a:rPr lang="en-IN" smtClean="0"/>
              <a:t>14-04-2024</a:t>
            </a:fld>
            <a:endParaRPr lang="en-IN"/>
          </a:p>
        </p:txBody>
      </p:sp>
      <p:sp>
        <p:nvSpPr>
          <p:cNvPr id="6" name="Footer Placeholder 5">
            <a:extLst>
              <a:ext uri="{FF2B5EF4-FFF2-40B4-BE49-F238E27FC236}">
                <a16:creationId xmlns:a16="http://schemas.microsoft.com/office/drawing/2014/main" id="{04DD1962-D335-C25F-389C-BD2B89D9DB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D5EBE8-3322-FD4C-21E7-7AA4AEE5FA30}"/>
              </a:ext>
            </a:extLst>
          </p:cNvPr>
          <p:cNvSpPr>
            <a:spLocks noGrp="1"/>
          </p:cNvSpPr>
          <p:nvPr>
            <p:ph type="sldNum" sz="quarter" idx="12"/>
          </p:nvPr>
        </p:nvSpPr>
        <p:spPr/>
        <p:txBody>
          <a:bodyPr/>
          <a:lstStyle/>
          <a:p>
            <a:fld id="{6F0911D3-E095-490C-96C6-671A413FA8BB}" type="slidenum">
              <a:rPr lang="en-IN" smtClean="0"/>
              <a:t>‹#›</a:t>
            </a:fld>
            <a:endParaRPr lang="en-IN"/>
          </a:p>
        </p:txBody>
      </p:sp>
    </p:spTree>
    <p:extLst>
      <p:ext uri="{BB962C8B-B14F-4D97-AF65-F5344CB8AC3E}">
        <p14:creationId xmlns:p14="http://schemas.microsoft.com/office/powerpoint/2010/main" val="3773246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6E2E-D611-774A-EEA5-2D5B77A252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2B89B4-09A2-EF5B-8CC8-AE809D1BCE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2499F3-AFAC-9EBF-7ECD-E5AE639474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FFC9AD-E228-D372-9A78-F8371BA40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793EB9-3E85-3848-78F0-F2E966EFFC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01DFBC-D45B-8DF4-A0A0-E52840185CBB}"/>
              </a:ext>
            </a:extLst>
          </p:cNvPr>
          <p:cNvSpPr>
            <a:spLocks noGrp="1"/>
          </p:cNvSpPr>
          <p:nvPr>
            <p:ph type="dt" sz="half" idx="10"/>
          </p:nvPr>
        </p:nvSpPr>
        <p:spPr/>
        <p:txBody>
          <a:bodyPr/>
          <a:lstStyle/>
          <a:p>
            <a:fld id="{717F17E4-5972-433C-99A7-1BF9707C9CCC}" type="datetimeFigureOut">
              <a:rPr lang="en-IN" smtClean="0"/>
              <a:t>14-04-2024</a:t>
            </a:fld>
            <a:endParaRPr lang="en-IN"/>
          </a:p>
        </p:txBody>
      </p:sp>
      <p:sp>
        <p:nvSpPr>
          <p:cNvPr id="8" name="Footer Placeholder 7">
            <a:extLst>
              <a:ext uri="{FF2B5EF4-FFF2-40B4-BE49-F238E27FC236}">
                <a16:creationId xmlns:a16="http://schemas.microsoft.com/office/drawing/2014/main" id="{DB2AA4A3-762B-0FA9-2FE9-9C55DD6898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C044D2-8B4E-C25A-843E-3CD474F48903}"/>
              </a:ext>
            </a:extLst>
          </p:cNvPr>
          <p:cNvSpPr>
            <a:spLocks noGrp="1"/>
          </p:cNvSpPr>
          <p:nvPr>
            <p:ph type="sldNum" sz="quarter" idx="12"/>
          </p:nvPr>
        </p:nvSpPr>
        <p:spPr/>
        <p:txBody>
          <a:bodyPr/>
          <a:lstStyle/>
          <a:p>
            <a:fld id="{6F0911D3-E095-490C-96C6-671A413FA8BB}" type="slidenum">
              <a:rPr lang="en-IN" smtClean="0"/>
              <a:t>‹#›</a:t>
            </a:fld>
            <a:endParaRPr lang="en-IN"/>
          </a:p>
        </p:txBody>
      </p:sp>
    </p:spTree>
    <p:extLst>
      <p:ext uri="{BB962C8B-B14F-4D97-AF65-F5344CB8AC3E}">
        <p14:creationId xmlns:p14="http://schemas.microsoft.com/office/powerpoint/2010/main" val="182175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A789-89A3-3560-5622-340BB4E29B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00F260-6567-87D0-37EA-7137DB8B2914}"/>
              </a:ext>
            </a:extLst>
          </p:cNvPr>
          <p:cNvSpPr>
            <a:spLocks noGrp="1"/>
          </p:cNvSpPr>
          <p:nvPr>
            <p:ph type="dt" sz="half" idx="10"/>
          </p:nvPr>
        </p:nvSpPr>
        <p:spPr/>
        <p:txBody>
          <a:bodyPr/>
          <a:lstStyle/>
          <a:p>
            <a:fld id="{717F17E4-5972-433C-99A7-1BF9707C9CCC}" type="datetimeFigureOut">
              <a:rPr lang="en-IN" smtClean="0"/>
              <a:t>14-04-2024</a:t>
            </a:fld>
            <a:endParaRPr lang="en-IN"/>
          </a:p>
        </p:txBody>
      </p:sp>
      <p:sp>
        <p:nvSpPr>
          <p:cNvPr id="4" name="Footer Placeholder 3">
            <a:extLst>
              <a:ext uri="{FF2B5EF4-FFF2-40B4-BE49-F238E27FC236}">
                <a16:creationId xmlns:a16="http://schemas.microsoft.com/office/drawing/2014/main" id="{DD6FAEDF-ADB7-D450-A0C6-09E4F60313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06747C-5DFE-2175-4D0B-95A44E5E698A}"/>
              </a:ext>
            </a:extLst>
          </p:cNvPr>
          <p:cNvSpPr>
            <a:spLocks noGrp="1"/>
          </p:cNvSpPr>
          <p:nvPr>
            <p:ph type="sldNum" sz="quarter" idx="12"/>
          </p:nvPr>
        </p:nvSpPr>
        <p:spPr/>
        <p:txBody>
          <a:bodyPr/>
          <a:lstStyle/>
          <a:p>
            <a:fld id="{6F0911D3-E095-490C-96C6-671A413FA8BB}" type="slidenum">
              <a:rPr lang="en-IN" smtClean="0"/>
              <a:t>‹#›</a:t>
            </a:fld>
            <a:endParaRPr lang="en-IN"/>
          </a:p>
        </p:txBody>
      </p:sp>
    </p:spTree>
    <p:extLst>
      <p:ext uri="{BB962C8B-B14F-4D97-AF65-F5344CB8AC3E}">
        <p14:creationId xmlns:p14="http://schemas.microsoft.com/office/powerpoint/2010/main" val="407748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28E384-C455-4787-6415-7509C57E352D}"/>
              </a:ext>
            </a:extLst>
          </p:cNvPr>
          <p:cNvSpPr>
            <a:spLocks noGrp="1"/>
          </p:cNvSpPr>
          <p:nvPr>
            <p:ph type="dt" sz="half" idx="10"/>
          </p:nvPr>
        </p:nvSpPr>
        <p:spPr/>
        <p:txBody>
          <a:bodyPr/>
          <a:lstStyle/>
          <a:p>
            <a:fld id="{717F17E4-5972-433C-99A7-1BF9707C9CCC}" type="datetimeFigureOut">
              <a:rPr lang="en-IN" smtClean="0"/>
              <a:t>14-04-2024</a:t>
            </a:fld>
            <a:endParaRPr lang="en-IN"/>
          </a:p>
        </p:txBody>
      </p:sp>
      <p:sp>
        <p:nvSpPr>
          <p:cNvPr id="3" name="Footer Placeholder 2">
            <a:extLst>
              <a:ext uri="{FF2B5EF4-FFF2-40B4-BE49-F238E27FC236}">
                <a16:creationId xmlns:a16="http://schemas.microsoft.com/office/drawing/2014/main" id="{AA1CEED3-8C20-B056-465C-52170096B6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977E19-724F-F244-3B9C-6E0B960D5C6E}"/>
              </a:ext>
            </a:extLst>
          </p:cNvPr>
          <p:cNvSpPr>
            <a:spLocks noGrp="1"/>
          </p:cNvSpPr>
          <p:nvPr>
            <p:ph type="sldNum" sz="quarter" idx="12"/>
          </p:nvPr>
        </p:nvSpPr>
        <p:spPr/>
        <p:txBody>
          <a:bodyPr/>
          <a:lstStyle/>
          <a:p>
            <a:fld id="{6F0911D3-E095-490C-96C6-671A413FA8BB}" type="slidenum">
              <a:rPr lang="en-IN" smtClean="0"/>
              <a:t>‹#›</a:t>
            </a:fld>
            <a:endParaRPr lang="en-IN"/>
          </a:p>
        </p:txBody>
      </p:sp>
    </p:spTree>
    <p:extLst>
      <p:ext uri="{BB962C8B-B14F-4D97-AF65-F5344CB8AC3E}">
        <p14:creationId xmlns:p14="http://schemas.microsoft.com/office/powerpoint/2010/main" val="2574270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2AD-7F22-8C28-6C21-6139E78AE5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E5DC55-41F1-8EE4-B2AE-52C9DAA17D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8CA992-D622-D627-C3D7-03BB212CC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6845E-18EA-4C51-D9FD-DD7BB039B213}"/>
              </a:ext>
            </a:extLst>
          </p:cNvPr>
          <p:cNvSpPr>
            <a:spLocks noGrp="1"/>
          </p:cNvSpPr>
          <p:nvPr>
            <p:ph type="dt" sz="half" idx="10"/>
          </p:nvPr>
        </p:nvSpPr>
        <p:spPr/>
        <p:txBody>
          <a:bodyPr/>
          <a:lstStyle/>
          <a:p>
            <a:fld id="{717F17E4-5972-433C-99A7-1BF9707C9CCC}" type="datetimeFigureOut">
              <a:rPr lang="en-IN" smtClean="0"/>
              <a:t>14-04-2024</a:t>
            </a:fld>
            <a:endParaRPr lang="en-IN"/>
          </a:p>
        </p:txBody>
      </p:sp>
      <p:sp>
        <p:nvSpPr>
          <p:cNvPr id="6" name="Footer Placeholder 5">
            <a:extLst>
              <a:ext uri="{FF2B5EF4-FFF2-40B4-BE49-F238E27FC236}">
                <a16:creationId xmlns:a16="http://schemas.microsoft.com/office/drawing/2014/main" id="{46535D3A-2D1C-6755-58F4-DCD1F54BF9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696198-1B5D-4F5D-5428-E0AC6B23A046}"/>
              </a:ext>
            </a:extLst>
          </p:cNvPr>
          <p:cNvSpPr>
            <a:spLocks noGrp="1"/>
          </p:cNvSpPr>
          <p:nvPr>
            <p:ph type="sldNum" sz="quarter" idx="12"/>
          </p:nvPr>
        </p:nvSpPr>
        <p:spPr/>
        <p:txBody>
          <a:bodyPr/>
          <a:lstStyle/>
          <a:p>
            <a:fld id="{6F0911D3-E095-490C-96C6-671A413FA8BB}" type="slidenum">
              <a:rPr lang="en-IN" smtClean="0"/>
              <a:t>‹#›</a:t>
            </a:fld>
            <a:endParaRPr lang="en-IN"/>
          </a:p>
        </p:txBody>
      </p:sp>
    </p:spTree>
    <p:extLst>
      <p:ext uri="{BB962C8B-B14F-4D97-AF65-F5344CB8AC3E}">
        <p14:creationId xmlns:p14="http://schemas.microsoft.com/office/powerpoint/2010/main" val="114187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6FD51-BA37-E060-FB6C-B121D2697F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EA6C99-905F-5012-C4D6-576B9B2654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6CB1FD-02E4-8BCC-4251-979BED10C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6E3A9F-60AA-9B41-078C-C0D31B295F46}"/>
              </a:ext>
            </a:extLst>
          </p:cNvPr>
          <p:cNvSpPr>
            <a:spLocks noGrp="1"/>
          </p:cNvSpPr>
          <p:nvPr>
            <p:ph type="dt" sz="half" idx="10"/>
          </p:nvPr>
        </p:nvSpPr>
        <p:spPr/>
        <p:txBody>
          <a:bodyPr/>
          <a:lstStyle/>
          <a:p>
            <a:fld id="{717F17E4-5972-433C-99A7-1BF9707C9CCC}" type="datetimeFigureOut">
              <a:rPr lang="en-IN" smtClean="0"/>
              <a:t>14-04-2024</a:t>
            </a:fld>
            <a:endParaRPr lang="en-IN"/>
          </a:p>
        </p:txBody>
      </p:sp>
      <p:sp>
        <p:nvSpPr>
          <p:cNvPr id="6" name="Footer Placeholder 5">
            <a:extLst>
              <a:ext uri="{FF2B5EF4-FFF2-40B4-BE49-F238E27FC236}">
                <a16:creationId xmlns:a16="http://schemas.microsoft.com/office/drawing/2014/main" id="{5471D7E4-5EBB-2892-CCB9-F8711D25DC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4F6003-92AE-4C94-D01F-13DBC8E5FF54}"/>
              </a:ext>
            </a:extLst>
          </p:cNvPr>
          <p:cNvSpPr>
            <a:spLocks noGrp="1"/>
          </p:cNvSpPr>
          <p:nvPr>
            <p:ph type="sldNum" sz="quarter" idx="12"/>
          </p:nvPr>
        </p:nvSpPr>
        <p:spPr/>
        <p:txBody>
          <a:bodyPr/>
          <a:lstStyle/>
          <a:p>
            <a:fld id="{6F0911D3-E095-490C-96C6-671A413FA8BB}" type="slidenum">
              <a:rPr lang="en-IN" smtClean="0"/>
              <a:t>‹#›</a:t>
            </a:fld>
            <a:endParaRPr lang="en-IN"/>
          </a:p>
        </p:txBody>
      </p:sp>
    </p:spTree>
    <p:extLst>
      <p:ext uri="{BB962C8B-B14F-4D97-AF65-F5344CB8AC3E}">
        <p14:creationId xmlns:p14="http://schemas.microsoft.com/office/powerpoint/2010/main" val="366525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C305F-03F2-5097-8277-5F3C7EAF3F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4914B7-5952-E68D-2AEC-2CD8B913E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17A0A0-386A-01CB-48E9-21BEFA331C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F17E4-5972-433C-99A7-1BF9707C9CCC}" type="datetimeFigureOut">
              <a:rPr lang="en-IN" smtClean="0"/>
              <a:t>14-04-2024</a:t>
            </a:fld>
            <a:endParaRPr lang="en-IN"/>
          </a:p>
        </p:txBody>
      </p:sp>
      <p:sp>
        <p:nvSpPr>
          <p:cNvPr id="5" name="Footer Placeholder 4">
            <a:extLst>
              <a:ext uri="{FF2B5EF4-FFF2-40B4-BE49-F238E27FC236}">
                <a16:creationId xmlns:a16="http://schemas.microsoft.com/office/drawing/2014/main" id="{1420ECE4-325E-7454-777B-F0BB06768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E79E75-3B5E-FD98-C7B4-D016212A3D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911D3-E095-490C-96C6-671A413FA8BB}" type="slidenum">
              <a:rPr lang="en-IN" smtClean="0"/>
              <a:t>‹#›</a:t>
            </a:fld>
            <a:endParaRPr lang="en-IN"/>
          </a:p>
        </p:txBody>
      </p:sp>
    </p:spTree>
    <p:extLst>
      <p:ext uri="{BB962C8B-B14F-4D97-AF65-F5344CB8AC3E}">
        <p14:creationId xmlns:p14="http://schemas.microsoft.com/office/powerpoint/2010/main" val="375518589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200F-2C6D-D8F6-E9D5-94A61A6EF9BC}"/>
              </a:ext>
            </a:extLst>
          </p:cNvPr>
          <p:cNvSpPr>
            <a:spLocks noGrp="1"/>
          </p:cNvSpPr>
          <p:nvPr>
            <p:ph type="ctrTitle"/>
          </p:nvPr>
        </p:nvSpPr>
        <p:spPr>
          <a:xfrm>
            <a:off x="812800" y="43340"/>
            <a:ext cx="9144000" cy="2387600"/>
          </a:xfrm>
        </p:spPr>
        <p:txBody>
          <a:bodyPr/>
          <a:lstStyle/>
          <a:p>
            <a:r>
              <a:rPr lang="en-IN" dirty="0">
                <a:latin typeface="Bahnschrift SemiBold SemiConden" panose="020B0502040204020203" pitchFamily="34" charset="0"/>
              </a:rPr>
              <a:t>Hangman Parallel Evolution</a:t>
            </a:r>
          </a:p>
        </p:txBody>
      </p:sp>
      <p:sp>
        <p:nvSpPr>
          <p:cNvPr id="4" name="Rectangle 3">
            <a:extLst>
              <a:ext uri="{FF2B5EF4-FFF2-40B4-BE49-F238E27FC236}">
                <a16:creationId xmlns:a16="http://schemas.microsoft.com/office/drawing/2014/main" id="{2A378C23-D168-379A-D5B0-D75B1E6FD948}"/>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4AAAA22-D1B6-0C7B-4417-19049E479E3F}"/>
              </a:ext>
            </a:extLst>
          </p:cNvPr>
          <p:cNvSpPr/>
          <p:nvPr/>
        </p:nvSpPr>
        <p:spPr>
          <a:xfrm>
            <a:off x="2838006" y="2336800"/>
            <a:ext cx="7315200" cy="941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Hangman Photos and Images | Shutterstock">
            <a:extLst>
              <a:ext uri="{FF2B5EF4-FFF2-40B4-BE49-F238E27FC236}">
                <a16:creationId xmlns:a16="http://schemas.microsoft.com/office/drawing/2014/main" id="{8FF4BB11-E0F5-7014-E5FE-7177E768C7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564" r="14513" b="10476"/>
          <a:stretch/>
        </p:blipFill>
        <p:spPr bwMode="auto">
          <a:xfrm>
            <a:off x="533400" y="3561398"/>
            <a:ext cx="1706880" cy="238760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6">
            <a:extLst>
              <a:ext uri="{FF2B5EF4-FFF2-40B4-BE49-F238E27FC236}">
                <a16:creationId xmlns:a16="http://schemas.microsoft.com/office/drawing/2014/main" id="{22C8135E-0E26-35A6-3DCB-49E1C6F11586}"/>
              </a:ext>
            </a:extLst>
          </p:cNvPr>
          <p:cNvSpPr>
            <a:spLocks noGrp="1"/>
          </p:cNvSpPr>
          <p:nvPr>
            <p:ph type="subTitle" idx="1"/>
          </p:nvPr>
        </p:nvSpPr>
        <p:spPr>
          <a:xfrm>
            <a:off x="8961120" y="2870200"/>
            <a:ext cx="1706880" cy="2387600"/>
          </a:xfrm>
        </p:spPr>
        <p:txBody>
          <a:bodyPr/>
          <a:lstStyle/>
          <a:p>
            <a:endParaRPr lang="en-IN" dirty="0"/>
          </a:p>
        </p:txBody>
      </p:sp>
      <p:pic>
        <p:nvPicPr>
          <p:cNvPr id="8" name="Picture 2" descr="Wikimedia Commons | peacecommission.kdsg.gov.ng">
            <a:extLst>
              <a:ext uri="{FF2B5EF4-FFF2-40B4-BE49-F238E27FC236}">
                <a16:creationId xmlns:a16="http://schemas.microsoft.com/office/drawing/2014/main" id="{E51BA72C-1FAC-C7C8-5E9E-406FE3662D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1238" b="16107"/>
          <a:stretch/>
        </p:blipFill>
        <p:spPr bwMode="auto">
          <a:xfrm>
            <a:off x="2475674" y="5140961"/>
            <a:ext cx="4019932" cy="98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315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12E5-F206-46D5-8D3B-DE3DAEB91FB3}"/>
              </a:ext>
            </a:extLst>
          </p:cNvPr>
          <p:cNvSpPr>
            <a:spLocks noGrp="1"/>
          </p:cNvSpPr>
          <p:nvPr>
            <p:ph type="title"/>
          </p:nvPr>
        </p:nvSpPr>
        <p:spPr>
          <a:xfrm>
            <a:off x="0" y="-146293"/>
            <a:ext cx="10515600" cy="1325563"/>
          </a:xfrm>
        </p:spPr>
        <p:txBody>
          <a:bodyPr/>
          <a:lstStyle/>
          <a:p>
            <a:r>
              <a:rPr lang="en-IN" dirty="0">
                <a:latin typeface="Bahnschrift SemiBold SemiConden" panose="020B0502040204020203" pitchFamily="34" charset="0"/>
              </a:rPr>
              <a:t>Performance Metrics</a:t>
            </a:r>
          </a:p>
        </p:txBody>
      </p:sp>
      <p:sp>
        <p:nvSpPr>
          <p:cNvPr id="4" name="Rectangle 3">
            <a:extLst>
              <a:ext uri="{FF2B5EF4-FFF2-40B4-BE49-F238E27FC236}">
                <a16:creationId xmlns:a16="http://schemas.microsoft.com/office/drawing/2014/main" id="{806283CA-B83C-FAAE-91FF-E4F87B258B9B}"/>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FE04D0C5-FD2D-4296-EC22-10836D33AF80}"/>
              </a:ext>
            </a:extLst>
          </p:cNvPr>
          <p:cNvPicPr>
            <a:picLocks noChangeAspect="1"/>
          </p:cNvPicPr>
          <p:nvPr/>
        </p:nvPicPr>
        <p:blipFill rotWithShape="1">
          <a:blip r:embed="rId2">
            <a:extLst>
              <a:ext uri="{28A0092B-C50C-407E-A947-70E740481C1C}">
                <a14:useLocalDpi xmlns:a14="http://schemas.microsoft.com/office/drawing/2010/main" val="0"/>
              </a:ext>
            </a:extLst>
          </a:blip>
          <a:srcRect l="4047" t="6963" r="7737"/>
          <a:stretch/>
        </p:blipFill>
        <p:spPr>
          <a:xfrm>
            <a:off x="203200" y="1031266"/>
            <a:ext cx="5039360" cy="3307054"/>
          </a:xfrm>
          <a:prstGeom prst="rect">
            <a:avLst/>
          </a:prstGeom>
        </p:spPr>
      </p:pic>
      <p:pic>
        <p:nvPicPr>
          <p:cNvPr id="6" name="Picture 5">
            <a:extLst>
              <a:ext uri="{FF2B5EF4-FFF2-40B4-BE49-F238E27FC236}">
                <a16:creationId xmlns:a16="http://schemas.microsoft.com/office/drawing/2014/main" id="{B3C266AD-5EA7-3A04-804E-68014D2BE2D6}"/>
              </a:ext>
            </a:extLst>
          </p:cNvPr>
          <p:cNvPicPr>
            <a:picLocks noChangeAspect="1"/>
          </p:cNvPicPr>
          <p:nvPr/>
        </p:nvPicPr>
        <p:blipFill rotWithShape="1">
          <a:blip r:embed="rId3"/>
          <a:srcRect l="4061" t="4892" r="8897"/>
          <a:stretch/>
        </p:blipFill>
        <p:spPr>
          <a:xfrm>
            <a:off x="5679440" y="1031265"/>
            <a:ext cx="5039360" cy="3307055"/>
          </a:xfrm>
          <a:prstGeom prst="rect">
            <a:avLst/>
          </a:prstGeom>
        </p:spPr>
      </p:pic>
    </p:spTree>
    <p:extLst>
      <p:ext uri="{BB962C8B-B14F-4D97-AF65-F5344CB8AC3E}">
        <p14:creationId xmlns:p14="http://schemas.microsoft.com/office/powerpoint/2010/main" val="138945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12E5-F206-46D5-8D3B-DE3DAEB91FB3}"/>
              </a:ext>
            </a:extLst>
          </p:cNvPr>
          <p:cNvSpPr>
            <a:spLocks noGrp="1"/>
          </p:cNvSpPr>
          <p:nvPr>
            <p:ph type="title"/>
          </p:nvPr>
        </p:nvSpPr>
        <p:spPr>
          <a:xfrm>
            <a:off x="0" y="-146293"/>
            <a:ext cx="10515600" cy="1325563"/>
          </a:xfrm>
        </p:spPr>
        <p:txBody>
          <a:bodyPr/>
          <a:lstStyle/>
          <a:p>
            <a:r>
              <a:rPr lang="en-IN" dirty="0">
                <a:latin typeface="Bahnschrift SemiBold SemiConden" panose="020B0502040204020203" pitchFamily="34" charset="0"/>
              </a:rPr>
              <a:t>Performance Metrics</a:t>
            </a:r>
          </a:p>
        </p:txBody>
      </p:sp>
      <p:sp>
        <p:nvSpPr>
          <p:cNvPr id="4" name="Rectangle 3">
            <a:extLst>
              <a:ext uri="{FF2B5EF4-FFF2-40B4-BE49-F238E27FC236}">
                <a16:creationId xmlns:a16="http://schemas.microsoft.com/office/drawing/2014/main" id="{806283CA-B83C-FAAE-91FF-E4F87B258B9B}"/>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36579364-CC1E-512C-BF27-C6E4062E9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968" y="1807010"/>
            <a:ext cx="10583752" cy="2857899"/>
          </a:xfrm>
          <a:prstGeom prst="rect">
            <a:avLst/>
          </a:prstGeom>
        </p:spPr>
      </p:pic>
      <p:sp>
        <p:nvSpPr>
          <p:cNvPr id="3" name="Rectangle 2">
            <a:extLst>
              <a:ext uri="{FF2B5EF4-FFF2-40B4-BE49-F238E27FC236}">
                <a16:creationId xmlns:a16="http://schemas.microsoft.com/office/drawing/2014/main" id="{CD76B47B-7088-BE31-98F4-E9247B048CE2}"/>
              </a:ext>
            </a:extLst>
          </p:cNvPr>
          <p:cNvSpPr/>
          <p:nvPr/>
        </p:nvSpPr>
        <p:spPr>
          <a:xfrm>
            <a:off x="304800" y="2966720"/>
            <a:ext cx="10281920" cy="10058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82111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12E5-F206-46D5-8D3B-DE3DAEB91FB3}"/>
              </a:ext>
            </a:extLst>
          </p:cNvPr>
          <p:cNvSpPr>
            <a:spLocks noGrp="1"/>
          </p:cNvSpPr>
          <p:nvPr>
            <p:ph type="title"/>
          </p:nvPr>
        </p:nvSpPr>
        <p:spPr>
          <a:xfrm>
            <a:off x="0" y="-146293"/>
            <a:ext cx="10515600" cy="1325563"/>
          </a:xfrm>
        </p:spPr>
        <p:txBody>
          <a:bodyPr/>
          <a:lstStyle/>
          <a:p>
            <a:r>
              <a:rPr lang="en-IN" dirty="0">
                <a:latin typeface="Bahnschrift SemiBold SemiConden" panose="020B0502040204020203" pitchFamily="34" charset="0"/>
              </a:rPr>
              <a:t>Performance Metrics – Using MPI</a:t>
            </a:r>
          </a:p>
        </p:txBody>
      </p:sp>
      <p:sp>
        <p:nvSpPr>
          <p:cNvPr id="4" name="Rectangle 3">
            <a:extLst>
              <a:ext uri="{FF2B5EF4-FFF2-40B4-BE49-F238E27FC236}">
                <a16:creationId xmlns:a16="http://schemas.microsoft.com/office/drawing/2014/main" id="{806283CA-B83C-FAAE-91FF-E4F87B258B9B}"/>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D138A639-FD1F-B55E-3D93-4E5E9DB574AE}"/>
              </a:ext>
            </a:extLst>
          </p:cNvPr>
          <p:cNvPicPr>
            <a:picLocks noChangeAspect="1"/>
          </p:cNvPicPr>
          <p:nvPr/>
        </p:nvPicPr>
        <p:blipFill rotWithShape="1">
          <a:blip r:embed="rId2">
            <a:extLst>
              <a:ext uri="{28A0092B-C50C-407E-A947-70E740481C1C}">
                <a14:useLocalDpi xmlns:a14="http://schemas.microsoft.com/office/drawing/2010/main" val="0"/>
              </a:ext>
            </a:extLst>
          </a:blip>
          <a:srcRect t="5185" r="7124" b="21037"/>
          <a:stretch/>
        </p:blipFill>
        <p:spPr>
          <a:xfrm>
            <a:off x="5694679" y="1024520"/>
            <a:ext cx="4820921" cy="3264761"/>
          </a:xfrm>
          <a:prstGeom prst="rect">
            <a:avLst/>
          </a:prstGeom>
        </p:spPr>
      </p:pic>
      <p:pic>
        <p:nvPicPr>
          <p:cNvPr id="9" name="Picture 8">
            <a:extLst>
              <a:ext uri="{FF2B5EF4-FFF2-40B4-BE49-F238E27FC236}">
                <a16:creationId xmlns:a16="http://schemas.microsoft.com/office/drawing/2014/main" id="{DBB7520C-3728-0137-1C69-E54C2BF17CA8}"/>
              </a:ext>
            </a:extLst>
          </p:cNvPr>
          <p:cNvPicPr>
            <a:picLocks noChangeAspect="1"/>
          </p:cNvPicPr>
          <p:nvPr/>
        </p:nvPicPr>
        <p:blipFill rotWithShape="1">
          <a:blip r:embed="rId3">
            <a:extLst>
              <a:ext uri="{28A0092B-C50C-407E-A947-70E740481C1C}">
                <a14:useLocalDpi xmlns:a14="http://schemas.microsoft.com/office/drawing/2010/main" val="0"/>
              </a:ext>
            </a:extLst>
          </a:blip>
          <a:srcRect l="1884" t="5175" r="9604" b="21354"/>
          <a:stretch/>
        </p:blipFill>
        <p:spPr>
          <a:xfrm>
            <a:off x="309879" y="1049920"/>
            <a:ext cx="4820921" cy="3127256"/>
          </a:xfrm>
          <a:prstGeom prst="rect">
            <a:avLst/>
          </a:prstGeom>
        </p:spPr>
      </p:pic>
    </p:spTree>
    <p:extLst>
      <p:ext uri="{BB962C8B-B14F-4D97-AF65-F5344CB8AC3E}">
        <p14:creationId xmlns:p14="http://schemas.microsoft.com/office/powerpoint/2010/main" val="100585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12E5-F206-46D5-8D3B-DE3DAEB91FB3}"/>
              </a:ext>
            </a:extLst>
          </p:cNvPr>
          <p:cNvSpPr>
            <a:spLocks noGrp="1"/>
          </p:cNvSpPr>
          <p:nvPr>
            <p:ph type="title"/>
          </p:nvPr>
        </p:nvSpPr>
        <p:spPr>
          <a:xfrm>
            <a:off x="0" y="-146293"/>
            <a:ext cx="10515600" cy="1325563"/>
          </a:xfrm>
        </p:spPr>
        <p:txBody>
          <a:bodyPr/>
          <a:lstStyle/>
          <a:p>
            <a:r>
              <a:rPr lang="en-IN" dirty="0">
                <a:latin typeface="Bahnschrift SemiBold SemiConden" panose="020B0502040204020203" pitchFamily="34" charset="0"/>
              </a:rPr>
              <a:t>Performance Metrics</a:t>
            </a:r>
          </a:p>
        </p:txBody>
      </p:sp>
      <p:sp>
        <p:nvSpPr>
          <p:cNvPr id="4" name="Rectangle 3">
            <a:extLst>
              <a:ext uri="{FF2B5EF4-FFF2-40B4-BE49-F238E27FC236}">
                <a16:creationId xmlns:a16="http://schemas.microsoft.com/office/drawing/2014/main" id="{806283CA-B83C-FAAE-91FF-E4F87B258B9B}"/>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DB578E1C-EC18-D165-109C-6FD4275194A2}"/>
              </a:ext>
            </a:extLst>
          </p:cNvPr>
          <p:cNvPicPr>
            <a:picLocks noChangeAspect="1"/>
          </p:cNvPicPr>
          <p:nvPr/>
        </p:nvPicPr>
        <p:blipFill rotWithShape="1">
          <a:blip r:embed="rId2">
            <a:extLst>
              <a:ext uri="{28A0092B-C50C-407E-A947-70E740481C1C}">
                <a14:useLocalDpi xmlns:a14="http://schemas.microsoft.com/office/drawing/2010/main" val="0"/>
              </a:ext>
            </a:extLst>
          </a:blip>
          <a:srcRect r="23167"/>
          <a:stretch/>
        </p:blipFill>
        <p:spPr>
          <a:xfrm>
            <a:off x="843280" y="2571189"/>
            <a:ext cx="9367520" cy="1370182"/>
          </a:xfrm>
          <a:prstGeom prst="rect">
            <a:avLst/>
          </a:prstGeom>
        </p:spPr>
      </p:pic>
    </p:spTree>
    <p:extLst>
      <p:ext uri="{BB962C8B-B14F-4D97-AF65-F5344CB8AC3E}">
        <p14:creationId xmlns:p14="http://schemas.microsoft.com/office/powerpoint/2010/main" val="358350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12E5-F206-46D5-8D3B-DE3DAEB91FB3}"/>
              </a:ext>
            </a:extLst>
          </p:cNvPr>
          <p:cNvSpPr>
            <a:spLocks noGrp="1"/>
          </p:cNvSpPr>
          <p:nvPr>
            <p:ph type="title"/>
          </p:nvPr>
        </p:nvSpPr>
        <p:spPr>
          <a:xfrm>
            <a:off x="0" y="-146293"/>
            <a:ext cx="10515600" cy="1325563"/>
          </a:xfrm>
        </p:spPr>
        <p:txBody>
          <a:bodyPr/>
          <a:lstStyle/>
          <a:p>
            <a:r>
              <a:rPr lang="en-IN" dirty="0">
                <a:latin typeface="Bahnschrift SemiBold SemiConden" panose="020B0502040204020203" pitchFamily="34" charset="0"/>
              </a:rPr>
              <a:t>Performance Metrics – Using MPI</a:t>
            </a:r>
          </a:p>
        </p:txBody>
      </p:sp>
      <p:sp>
        <p:nvSpPr>
          <p:cNvPr id="4" name="Rectangle 3">
            <a:extLst>
              <a:ext uri="{FF2B5EF4-FFF2-40B4-BE49-F238E27FC236}">
                <a16:creationId xmlns:a16="http://schemas.microsoft.com/office/drawing/2014/main" id="{806283CA-B83C-FAAE-91FF-E4F87B258B9B}"/>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3E1F00E5-20F8-2256-7699-48068B4D6F48}"/>
              </a:ext>
            </a:extLst>
          </p:cNvPr>
          <p:cNvPicPr>
            <a:picLocks noChangeAspect="1"/>
          </p:cNvPicPr>
          <p:nvPr/>
        </p:nvPicPr>
        <p:blipFill rotWithShape="1">
          <a:blip r:embed="rId2">
            <a:extLst>
              <a:ext uri="{28A0092B-C50C-407E-A947-70E740481C1C}">
                <a14:useLocalDpi xmlns:a14="http://schemas.microsoft.com/office/drawing/2010/main" val="0"/>
              </a:ext>
            </a:extLst>
          </a:blip>
          <a:srcRect l="3618" t="12296" r="8149"/>
          <a:stretch/>
        </p:blipFill>
        <p:spPr>
          <a:xfrm>
            <a:off x="188563" y="1584960"/>
            <a:ext cx="5283199" cy="3302000"/>
          </a:xfrm>
          <a:prstGeom prst="rect">
            <a:avLst/>
          </a:prstGeom>
        </p:spPr>
      </p:pic>
      <p:pic>
        <p:nvPicPr>
          <p:cNvPr id="8" name="Picture 7">
            <a:extLst>
              <a:ext uri="{FF2B5EF4-FFF2-40B4-BE49-F238E27FC236}">
                <a16:creationId xmlns:a16="http://schemas.microsoft.com/office/drawing/2014/main" id="{451CA929-163F-403F-BEF7-985C8A9022AB}"/>
              </a:ext>
            </a:extLst>
          </p:cNvPr>
          <p:cNvPicPr>
            <a:picLocks noChangeAspect="1"/>
          </p:cNvPicPr>
          <p:nvPr/>
        </p:nvPicPr>
        <p:blipFill rotWithShape="1">
          <a:blip r:embed="rId3">
            <a:extLst>
              <a:ext uri="{28A0092B-C50C-407E-A947-70E740481C1C}">
                <a14:useLocalDpi xmlns:a14="http://schemas.microsoft.com/office/drawing/2010/main" val="0"/>
              </a:ext>
            </a:extLst>
          </a:blip>
          <a:srcRect t="7556" r="8002"/>
          <a:stretch/>
        </p:blipFill>
        <p:spPr>
          <a:xfrm>
            <a:off x="5817202" y="1732990"/>
            <a:ext cx="5043838" cy="3189530"/>
          </a:xfrm>
          <a:prstGeom prst="rect">
            <a:avLst/>
          </a:prstGeom>
        </p:spPr>
      </p:pic>
    </p:spTree>
    <p:extLst>
      <p:ext uri="{BB962C8B-B14F-4D97-AF65-F5344CB8AC3E}">
        <p14:creationId xmlns:p14="http://schemas.microsoft.com/office/powerpoint/2010/main" val="3508065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12E5-F206-46D5-8D3B-DE3DAEB91FB3}"/>
              </a:ext>
            </a:extLst>
          </p:cNvPr>
          <p:cNvSpPr>
            <a:spLocks noGrp="1"/>
          </p:cNvSpPr>
          <p:nvPr>
            <p:ph type="title"/>
          </p:nvPr>
        </p:nvSpPr>
        <p:spPr>
          <a:xfrm>
            <a:off x="0" y="-146293"/>
            <a:ext cx="10515600" cy="1325563"/>
          </a:xfrm>
        </p:spPr>
        <p:txBody>
          <a:bodyPr/>
          <a:lstStyle/>
          <a:p>
            <a:r>
              <a:rPr lang="en-IN" dirty="0">
                <a:latin typeface="Bahnschrift SemiBold SemiConden" panose="020B0502040204020203" pitchFamily="34" charset="0"/>
              </a:rPr>
              <a:t>Performance Metrics</a:t>
            </a:r>
          </a:p>
        </p:txBody>
      </p:sp>
      <p:sp>
        <p:nvSpPr>
          <p:cNvPr id="4" name="Rectangle 3">
            <a:extLst>
              <a:ext uri="{FF2B5EF4-FFF2-40B4-BE49-F238E27FC236}">
                <a16:creationId xmlns:a16="http://schemas.microsoft.com/office/drawing/2014/main" id="{806283CA-B83C-FAAE-91FF-E4F87B258B9B}"/>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1860AA93-2DA3-12D5-3E6A-A36953C21077}"/>
              </a:ext>
            </a:extLst>
          </p:cNvPr>
          <p:cNvPicPr>
            <a:picLocks noChangeAspect="1"/>
          </p:cNvPicPr>
          <p:nvPr/>
        </p:nvPicPr>
        <p:blipFill>
          <a:blip r:embed="rId2"/>
          <a:stretch>
            <a:fillRect/>
          </a:stretch>
        </p:blipFill>
        <p:spPr>
          <a:xfrm>
            <a:off x="582131" y="2608183"/>
            <a:ext cx="10278909" cy="1133633"/>
          </a:xfrm>
          <a:prstGeom prst="rect">
            <a:avLst/>
          </a:prstGeom>
        </p:spPr>
      </p:pic>
    </p:spTree>
    <p:extLst>
      <p:ext uri="{BB962C8B-B14F-4D97-AF65-F5344CB8AC3E}">
        <p14:creationId xmlns:p14="http://schemas.microsoft.com/office/powerpoint/2010/main" val="482400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2B9B-90E9-F5C8-737E-32CD17AAA1AA}"/>
              </a:ext>
            </a:extLst>
          </p:cNvPr>
          <p:cNvSpPr>
            <a:spLocks noGrp="1"/>
          </p:cNvSpPr>
          <p:nvPr>
            <p:ph type="title"/>
          </p:nvPr>
        </p:nvSpPr>
        <p:spPr>
          <a:xfrm>
            <a:off x="213360" y="121920"/>
            <a:ext cx="10515600" cy="1325563"/>
          </a:xfrm>
        </p:spPr>
        <p:txBody>
          <a:bodyPr/>
          <a:lstStyle/>
          <a:p>
            <a:r>
              <a:rPr lang="en-IN" dirty="0">
                <a:latin typeface="Bahnschrift SemiBold SemiConden" panose="020B0502040204020203" pitchFamily="34" charset="0"/>
              </a:rPr>
              <a:t>Problem Statement</a:t>
            </a:r>
          </a:p>
        </p:txBody>
      </p:sp>
      <p:sp>
        <p:nvSpPr>
          <p:cNvPr id="3" name="Content Placeholder 2">
            <a:extLst>
              <a:ext uri="{FF2B5EF4-FFF2-40B4-BE49-F238E27FC236}">
                <a16:creationId xmlns:a16="http://schemas.microsoft.com/office/drawing/2014/main" id="{C4D3DE97-5950-3324-A008-88DDA34BB112}"/>
              </a:ext>
            </a:extLst>
          </p:cNvPr>
          <p:cNvSpPr>
            <a:spLocks noGrp="1"/>
          </p:cNvSpPr>
          <p:nvPr>
            <p:ph idx="1"/>
          </p:nvPr>
        </p:nvSpPr>
        <p:spPr>
          <a:xfrm>
            <a:off x="116840" y="1325563"/>
            <a:ext cx="10708640" cy="5329872"/>
          </a:xfrm>
        </p:spPr>
        <p:txBody>
          <a:bodyPr>
            <a:normAutofit/>
          </a:bodyPr>
          <a:lstStyle/>
          <a:p>
            <a:pPr marL="0" indent="0">
              <a:buNone/>
            </a:pPr>
            <a:endParaRPr lang="en-US" b="1" i="0" dirty="0">
              <a:effectLst/>
              <a:latin typeface="Sitka Display" pitchFamily="2" charset="0"/>
            </a:endParaRPr>
          </a:p>
          <a:p>
            <a:r>
              <a:rPr lang="en-US" b="0" i="0" dirty="0">
                <a:effectLst/>
                <a:latin typeface="Sitka Display" pitchFamily="2" charset="0"/>
              </a:rPr>
              <a:t>The objective of this project is to explore and implement parallelization techniques using high-performance computing to evolve and enhance word-guessing strategies in the game of Hangman. </a:t>
            </a:r>
          </a:p>
          <a:p>
            <a:r>
              <a:rPr lang="en-US" b="0" i="0" dirty="0">
                <a:effectLst/>
                <a:latin typeface="Sitka Display" pitchFamily="2" charset="0"/>
              </a:rPr>
              <a:t>Hangman is a popular word-guessing game where players attempt to guess a hidden word letter by letter within a limited number of attempts.</a:t>
            </a:r>
          </a:p>
          <a:p>
            <a:r>
              <a:rPr lang="en-US" b="0" i="0" dirty="0">
                <a:effectLst/>
                <a:latin typeface="Sitka Display" pitchFamily="2" charset="0"/>
              </a:rPr>
              <a:t>Traditionally, Hangman strategies rely on heuristic methods and sequential execution, which leads to inefficiencies in performance.</a:t>
            </a:r>
          </a:p>
          <a:p>
            <a:r>
              <a:rPr lang="en-US" dirty="0">
                <a:latin typeface="Sitka Display" pitchFamily="2" charset="0"/>
              </a:rPr>
              <a:t>The aim of the project is to implement parallel evolution and improve the gameplay experience.</a:t>
            </a:r>
            <a:endParaRPr lang="en-US" b="0" i="0" dirty="0">
              <a:effectLst/>
              <a:latin typeface="Sitka Display" pitchFamily="2" charset="0"/>
            </a:endParaRPr>
          </a:p>
        </p:txBody>
      </p:sp>
      <p:sp>
        <p:nvSpPr>
          <p:cNvPr id="4" name="Rectangle 3">
            <a:extLst>
              <a:ext uri="{FF2B5EF4-FFF2-40B4-BE49-F238E27FC236}">
                <a16:creationId xmlns:a16="http://schemas.microsoft.com/office/drawing/2014/main" id="{E40D5682-F17D-0B54-C97B-FADB514328EE}"/>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23364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12E5-F206-46D5-8D3B-DE3DAEB91FB3}"/>
              </a:ext>
            </a:extLst>
          </p:cNvPr>
          <p:cNvSpPr>
            <a:spLocks noGrp="1"/>
          </p:cNvSpPr>
          <p:nvPr>
            <p:ph type="title"/>
          </p:nvPr>
        </p:nvSpPr>
        <p:spPr>
          <a:xfrm>
            <a:off x="142240" y="0"/>
            <a:ext cx="10515600" cy="1325563"/>
          </a:xfrm>
        </p:spPr>
        <p:txBody>
          <a:bodyPr/>
          <a:lstStyle/>
          <a:p>
            <a:r>
              <a:rPr lang="en-IN" dirty="0">
                <a:latin typeface="Bahnschrift SemiBold SemiConden" panose="020B0502040204020203" pitchFamily="34" charset="0"/>
              </a:rPr>
              <a:t>Method 1 – Multiple games </a:t>
            </a:r>
          </a:p>
        </p:txBody>
      </p:sp>
      <p:sp>
        <p:nvSpPr>
          <p:cNvPr id="4" name="Rectangle 3">
            <a:extLst>
              <a:ext uri="{FF2B5EF4-FFF2-40B4-BE49-F238E27FC236}">
                <a16:creationId xmlns:a16="http://schemas.microsoft.com/office/drawing/2014/main" id="{806283CA-B83C-FAAE-91FF-E4F87B258B9B}"/>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5C3A7AC-312C-2C2D-6E21-291FC84BE834}"/>
              </a:ext>
            </a:extLst>
          </p:cNvPr>
          <p:cNvSpPr txBox="1"/>
          <p:nvPr/>
        </p:nvSpPr>
        <p:spPr>
          <a:xfrm>
            <a:off x="274320" y="1239520"/>
            <a:ext cx="10718800" cy="5109091"/>
          </a:xfrm>
          <a:prstGeom prst="rect">
            <a:avLst/>
          </a:prstGeom>
          <a:noFill/>
        </p:spPr>
        <p:txBody>
          <a:bodyPr wrap="square" rtlCol="0">
            <a:spAutoFit/>
          </a:bodyPr>
          <a:lstStyle/>
          <a:p>
            <a:pPr marL="285750" indent="-285750" algn="l">
              <a:buFont typeface="Arial" panose="020B0604020202020204" pitchFamily="34" charset="0"/>
              <a:buChar char="•"/>
            </a:pPr>
            <a:r>
              <a:rPr lang="en-US" sz="2200" b="0" i="0" dirty="0">
                <a:solidFill>
                  <a:srgbClr val="0D0D0D"/>
                </a:solidFill>
                <a:effectLst/>
                <a:highlight>
                  <a:srgbClr val="FFFFFF"/>
                </a:highlight>
                <a:latin typeface="Sitka Display" pitchFamily="2" charset="0"/>
              </a:rPr>
              <a:t>This code analyzes the performance of running multiple Hangman game simulations in parallel using multiprocessing.</a:t>
            </a:r>
            <a:endParaRPr lang="en-US" sz="2200" dirty="0">
              <a:solidFill>
                <a:srgbClr val="0D0D0D"/>
              </a:solidFill>
              <a:highlight>
                <a:srgbClr val="FFFFFF"/>
              </a:highlight>
              <a:latin typeface="Sitka Display" pitchFamily="2" charset="0"/>
            </a:endParaRPr>
          </a:p>
          <a:p>
            <a:pPr marL="285750" indent="-285750" algn="l">
              <a:buFont typeface="Arial" panose="020B0604020202020204" pitchFamily="34" charset="0"/>
              <a:buChar char="•"/>
            </a:pPr>
            <a:r>
              <a:rPr lang="en-US" sz="2200" b="0" i="0" dirty="0">
                <a:solidFill>
                  <a:srgbClr val="0D0D0D"/>
                </a:solidFill>
                <a:effectLst/>
                <a:highlight>
                  <a:srgbClr val="FFFFFF"/>
                </a:highlight>
                <a:latin typeface="Sitka Display" pitchFamily="2" charset="0"/>
              </a:rPr>
              <a:t> It starts by setting up a list of words for the Hangman game and defines functions to simulate a single game and to run multiple games concurrently.</a:t>
            </a:r>
          </a:p>
          <a:p>
            <a:pPr marL="285750" indent="-285750" algn="l">
              <a:buFont typeface="Arial" panose="020B0604020202020204" pitchFamily="34" charset="0"/>
              <a:buChar char="•"/>
            </a:pPr>
            <a:r>
              <a:rPr lang="en-US" sz="2200" b="0" i="0" dirty="0">
                <a:solidFill>
                  <a:srgbClr val="0D0D0D"/>
                </a:solidFill>
                <a:effectLst/>
                <a:highlight>
                  <a:srgbClr val="FFFFFF"/>
                </a:highlight>
                <a:latin typeface="Sitka Display" pitchFamily="2" charset="0"/>
              </a:rPr>
              <a:t>The main part of the code iterates through different combinations of the number of games and processing elements to measure the speedup and parallel efficiency. </a:t>
            </a:r>
          </a:p>
          <a:p>
            <a:pPr marL="285750" indent="-285750" algn="l">
              <a:buFont typeface="Arial" panose="020B0604020202020204" pitchFamily="34" charset="0"/>
              <a:buChar char="•"/>
            </a:pPr>
            <a:r>
              <a:rPr lang="en-US" sz="2200" b="0" i="0" dirty="0">
                <a:solidFill>
                  <a:srgbClr val="0D0D0D"/>
                </a:solidFill>
                <a:effectLst/>
                <a:highlight>
                  <a:srgbClr val="FFFFFF"/>
                </a:highlight>
                <a:latin typeface="Sitka Display" pitchFamily="2" charset="0"/>
              </a:rPr>
              <a:t>It then generates graphs to visualize the relationship between the number of games and these metrics.</a:t>
            </a:r>
          </a:p>
          <a:p>
            <a:pPr marL="285750" indent="-285750" algn="l">
              <a:buFont typeface="Arial" panose="020B0604020202020204" pitchFamily="34" charset="0"/>
              <a:buChar char="•"/>
            </a:pPr>
            <a:r>
              <a:rPr lang="en-US" sz="2200" b="0" i="0" dirty="0">
                <a:solidFill>
                  <a:srgbClr val="0D0D0D"/>
                </a:solidFill>
                <a:effectLst/>
                <a:highlight>
                  <a:srgbClr val="FFFFFF"/>
                </a:highlight>
                <a:latin typeface="Sitka Display" pitchFamily="2" charset="0"/>
              </a:rPr>
              <a:t> The bell-shaped curve typically observed in speedup graphs indicates the optimal point where the speedup reaches its maximum value before plateauing or diminishing due to overheads associated with parallelization.</a:t>
            </a:r>
          </a:p>
          <a:p>
            <a:pPr marL="285750" indent="-285750" algn="l">
              <a:buFont typeface="Arial" panose="020B0604020202020204" pitchFamily="34" charset="0"/>
              <a:buChar char="•"/>
            </a:pPr>
            <a:r>
              <a:rPr lang="en-US" sz="2200" b="0" i="0" dirty="0">
                <a:solidFill>
                  <a:srgbClr val="0D0D0D"/>
                </a:solidFill>
                <a:effectLst/>
                <a:highlight>
                  <a:srgbClr val="FFFFFF"/>
                </a:highlight>
                <a:latin typeface="Sitka Display" pitchFamily="2" charset="0"/>
              </a:rPr>
              <a:t> Lacks a detailed emphasis on the efficient execution of a large number of Hangman game simulations using multiprocessing. </a:t>
            </a:r>
          </a:p>
          <a:p>
            <a:pPr marL="285750" indent="-285750" algn="l">
              <a:buFont typeface="Arial" panose="020B0604020202020204" pitchFamily="34" charset="0"/>
              <a:buChar char="•"/>
            </a:pPr>
            <a:endParaRPr lang="en-US" sz="2200" b="0" i="0" dirty="0">
              <a:solidFill>
                <a:srgbClr val="0D0D0D"/>
              </a:solidFill>
              <a:effectLst/>
              <a:highlight>
                <a:srgbClr val="FFFFFF"/>
              </a:highlight>
              <a:latin typeface="Söhne"/>
            </a:endParaRPr>
          </a:p>
          <a:p>
            <a:endParaRPr lang="en-IN" dirty="0"/>
          </a:p>
        </p:txBody>
      </p:sp>
    </p:spTree>
    <p:extLst>
      <p:ext uri="{BB962C8B-B14F-4D97-AF65-F5344CB8AC3E}">
        <p14:creationId xmlns:p14="http://schemas.microsoft.com/office/powerpoint/2010/main" val="109843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12E5-F206-46D5-8D3B-DE3DAEB91FB3}"/>
              </a:ext>
            </a:extLst>
          </p:cNvPr>
          <p:cNvSpPr>
            <a:spLocks noGrp="1"/>
          </p:cNvSpPr>
          <p:nvPr>
            <p:ph type="title"/>
          </p:nvPr>
        </p:nvSpPr>
        <p:spPr>
          <a:xfrm>
            <a:off x="0" y="-146293"/>
            <a:ext cx="10515600" cy="1325563"/>
          </a:xfrm>
        </p:spPr>
        <p:txBody>
          <a:bodyPr/>
          <a:lstStyle/>
          <a:p>
            <a:r>
              <a:rPr lang="en-IN" dirty="0">
                <a:latin typeface="Bahnschrift SemiBold SemiConden" panose="020B0502040204020203" pitchFamily="34" charset="0"/>
              </a:rPr>
              <a:t>Performance Metrics</a:t>
            </a:r>
          </a:p>
        </p:txBody>
      </p:sp>
      <p:sp>
        <p:nvSpPr>
          <p:cNvPr id="4" name="Rectangle 3">
            <a:extLst>
              <a:ext uri="{FF2B5EF4-FFF2-40B4-BE49-F238E27FC236}">
                <a16:creationId xmlns:a16="http://schemas.microsoft.com/office/drawing/2014/main" id="{806283CA-B83C-FAAE-91FF-E4F87B258B9B}"/>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5D03EB3D-3C04-85C8-6BC6-86EF1D7EB76B}"/>
              </a:ext>
            </a:extLst>
          </p:cNvPr>
          <p:cNvPicPr>
            <a:picLocks noChangeAspect="1"/>
          </p:cNvPicPr>
          <p:nvPr/>
        </p:nvPicPr>
        <p:blipFill rotWithShape="1">
          <a:blip r:embed="rId2">
            <a:extLst>
              <a:ext uri="{28A0092B-C50C-407E-A947-70E740481C1C}">
                <a14:useLocalDpi xmlns:a14="http://schemas.microsoft.com/office/drawing/2010/main" val="0"/>
              </a:ext>
            </a:extLst>
          </a:blip>
          <a:srcRect l="4079" t="6325" r="8624"/>
          <a:stretch/>
        </p:blipFill>
        <p:spPr>
          <a:xfrm>
            <a:off x="134406" y="864309"/>
            <a:ext cx="5148800" cy="3630455"/>
          </a:xfrm>
          <a:prstGeom prst="rect">
            <a:avLst/>
          </a:prstGeom>
        </p:spPr>
      </p:pic>
      <p:pic>
        <p:nvPicPr>
          <p:cNvPr id="7" name="Picture 6">
            <a:extLst>
              <a:ext uri="{FF2B5EF4-FFF2-40B4-BE49-F238E27FC236}">
                <a16:creationId xmlns:a16="http://schemas.microsoft.com/office/drawing/2014/main" id="{D0D7ECEC-3CC0-F3D0-694A-97940071676C}"/>
              </a:ext>
            </a:extLst>
          </p:cNvPr>
          <p:cNvPicPr>
            <a:picLocks noChangeAspect="1"/>
          </p:cNvPicPr>
          <p:nvPr/>
        </p:nvPicPr>
        <p:blipFill rotWithShape="1">
          <a:blip r:embed="rId3">
            <a:extLst>
              <a:ext uri="{28A0092B-C50C-407E-A947-70E740481C1C}">
                <a14:useLocalDpi xmlns:a14="http://schemas.microsoft.com/office/drawing/2010/main" val="0"/>
              </a:ext>
            </a:extLst>
          </a:blip>
          <a:srcRect l="6312" t="7570" r="7990"/>
          <a:stretch/>
        </p:blipFill>
        <p:spPr>
          <a:xfrm>
            <a:off x="5506722" y="864310"/>
            <a:ext cx="5476242" cy="3630454"/>
          </a:xfrm>
          <a:prstGeom prst="rect">
            <a:avLst/>
          </a:prstGeom>
        </p:spPr>
      </p:pic>
    </p:spTree>
    <p:extLst>
      <p:ext uri="{BB962C8B-B14F-4D97-AF65-F5344CB8AC3E}">
        <p14:creationId xmlns:p14="http://schemas.microsoft.com/office/powerpoint/2010/main" val="4249868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12E5-F206-46D5-8D3B-DE3DAEB91FB3}"/>
              </a:ext>
            </a:extLst>
          </p:cNvPr>
          <p:cNvSpPr>
            <a:spLocks noGrp="1"/>
          </p:cNvSpPr>
          <p:nvPr>
            <p:ph type="title"/>
          </p:nvPr>
        </p:nvSpPr>
        <p:spPr>
          <a:xfrm>
            <a:off x="0" y="-146293"/>
            <a:ext cx="10515600" cy="1325563"/>
          </a:xfrm>
        </p:spPr>
        <p:txBody>
          <a:bodyPr/>
          <a:lstStyle/>
          <a:p>
            <a:r>
              <a:rPr lang="en-IN" dirty="0">
                <a:latin typeface="Bahnschrift SemiBold SemiConden" panose="020B0502040204020203" pitchFamily="34" charset="0"/>
              </a:rPr>
              <a:t>Performance Metrics</a:t>
            </a:r>
          </a:p>
        </p:txBody>
      </p:sp>
      <p:sp>
        <p:nvSpPr>
          <p:cNvPr id="4" name="Rectangle 3">
            <a:extLst>
              <a:ext uri="{FF2B5EF4-FFF2-40B4-BE49-F238E27FC236}">
                <a16:creationId xmlns:a16="http://schemas.microsoft.com/office/drawing/2014/main" id="{806283CA-B83C-FAAE-91FF-E4F87B258B9B}"/>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CD4AF3C-4877-413E-966A-A8C2568B2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80" y="2280042"/>
            <a:ext cx="10820400" cy="2708518"/>
          </a:xfrm>
          <a:prstGeom prst="rect">
            <a:avLst/>
          </a:prstGeom>
        </p:spPr>
      </p:pic>
    </p:spTree>
    <p:extLst>
      <p:ext uri="{BB962C8B-B14F-4D97-AF65-F5344CB8AC3E}">
        <p14:creationId xmlns:p14="http://schemas.microsoft.com/office/powerpoint/2010/main" val="128476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12E5-F206-46D5-8D3B-DE3DAEB91FB3}"/>
              </a:ext>
            </a:extLst>
          </p:cNvPr>
          <p:cNvSpPr>
            <a:spLocks noGrp="1"/>
          </p:cNvSpPr>
          <p:nvPr>
            <p:ph type="title"/>
          </p:nvPr>
        </p:nvSpPr>
        <p:spPr>
          <a:xfrm>
            <a:off x="162560" y="199147"/>
            <a:ext cx="10515600" cy="1325563"/>
          </a:xfrm>
        </p:spPr>
        <p:txBody>
          <a:bodyPr/>
          <a:lstStyle/>
          <a:p>
            <a:r>
              <a:rPr lang="en-IN" dirty="0">
                <a:latin typeface="Bahnschrift SemiBold SemiConden" panose="020B0502040204020203" pitchFamily="34" charset="0"/>
              </a:rPr>
              <a:t>Method 1 -  An emphasis on Practical Execution</a:t>
            </a:r>
          </a:p>
        </p:txBody>
      </p:sp>
      <p:sp>
        <p:nvSpPr>
          <p:cNvPr id="4" name="Rectangle 3">
            <a:extLst>
              <a:ext uri="{FF2B5EF4-FFF2-40B4-BE49-F238E27FC236}">
                <a16:creationId xmlns:a16="http://schemas.microsoft.com/office/drawing/2014/main" id="{806283CA-B83C-FAAE-91FF-E4F87B258B9B}"/>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5C3A7AC-312C-2C2D-6E21-291FC84BE834}"/>
              </a:ext>
            </a:extLst>
          </p:cNvPr>
          <p:cNvSpPr txBox="1"/>
          <p:nvPr/>
        </p:nvSpPr>
        <p:spPr>
          <a:xfrm>
            <a:off x="375920" y="1676400"/>
            <a:ext cx="10170160" cy="4493538"/>
          </a:xfrm>
          <a:prstGeom prst="rect">
            <a:avLst/>
          </a:prstGeom>
          <a:noFill/>
        </p:spPr>
        <p:txBody>
          <a:bodyPr wrap="square" rtlCol="0">
            <a:spAutoFit/>
          </a:bodyPr>
          <a:lstStyle/>
          <a:p>
            <a:pPr marL="342900" indent="-342900">
              <a:buFont typeface="Arial" panose="020B0604020202020204" pitchFamily="34" charset="0"/>
              <a:buChar char="•"/>
            </a:pPr>
            <a:r>
              <a:rPr lang="en-US" sz="2200" b="0" i="0" dirty="0">
                <a:solidFill>
                  <a:srgbClr val="0D0D0D"/>
                </a:solidFill>
                <a:effectLst/>
                <a:highlight>
                  <a:srgbClr val="FFFFFF"/>
                </a:highlight>
                <a:latin typeface="Sitka Display" pitchFamily="2" charset="0"/>
              </a:rPr>
              <a:t>This method demonstrates parallel processing for accelerating Hangman game simulations. It divides a large word list into chunks, distributing them across multiple processes for simultaneous simulation. </a:t>
            </a:r>
          </a:p>
          <a:p>
            <a:pPr marL="342900" indent="-342900">
              <a:buFont typeface="Arial" panose="020B0604020202020204" pitchFamily="34" charset="0"/>
              <a:buChar char="•"/>
            </a:pPr>
            <a:r>
              <a:rPr lang="en-US" sz="2200" b="0" i="0" dirty="0">
                <a:solidFill>
                  <a:srgbClr val="0D0D0D"/>
                </a:solidFill>
                <a:effectLst/>
                <a:highlight>
                  <a:srgbClr val="FFFFFF"/>
                </a:highlight>
                <a:latin typeface="Sitka Display" pitchFamily="2" charset="0"/>
              </a:rPr>
              <a:t>By utilizing multiprocessing, it significantly reduces the time required to complete a vast number of game iterations. </a:t>
            </a:r>
          </a:p>
          <a:p>
            <a:pPr marL="342900" indent="-342900">
              <a:buFont typeface="Arial" panose="020B0604020202020204" pitchFamily="34" charset="0"/>
              <a:buChar char="•"/>
            </a:pPr>
            <a:r>
              <a:rPr lang="en-US" sz="2200" b="0" i="0" dirty="0">
                <a:solidFill>
                  <a:srgbClr val="0D0D0D"/>
                </a:solidFill>
                <a:effectLst/>
                <a:highlight>
                  <a:srgbClr val="FFFFFF"/>
                </a:highlight>
                <a:latin typeface="Sitka Display" pitchFamily="2" charset="0"/>
              </a:rPr>
              <a:t>Initially, it partitions an extensive word repository into smaller subsets, distributing them among multiple computing processes. </a:t>
            </a:r>
          </a:p>
          <a:p>
            <a:pPr marL="342900" indent="-342900">
              <a:buFont typeface="Arial" panose="020B0604020202020204" pitchFamily="34" charset="0"/>
              <a:buChar char="•"/>
            </a:pPr>
            <a:r>
              <a:rPr lang="en-US" sz="2200" b="0" i="0" dirty="0">
                <a:solidFill>
                  <a:srgbClr val="0D0D0D"/>
                </a:solidFill>
                <a:effectLst/>
                <a:highlight>
                  <a:srgbClr val="FFFFFF"/>
                </a:highlight>
                <a:latin typeface="Sitka Display" pitchFamily="2" charset="0"/>
              </a:rPr>
              <a:t>This approach enables simultaneous execution of game simulations, leveraging the computational power of modern multicore systems.</a:t>
            </a:r>
          </a:p>
          <a:p>
            <a:pPr marL="342900" indent="-342900">
              <a:buFont typeface="Arial" panose="020B0604020202020204" pitchFamily="34" charset="0"/>
              <a:buChar char="•"/>
            </a:pPr>
            <a:r>
              <a:rPr lang="en-US" sz="2200" b="0" i="0" dirty="0">
                <a:solidFill>
                  <a:srgbClr val="0D0D0D"/>
                </a:solidFill>
                <a:effectLst/>
                <a:highlight>
                  <a:srgbClr val="FFFFFF"/>
                </a:highlight>
                <a:latin typeface="Sitka Display" pitchFamily="2" charset="0"/>
              </a:rPr>
              <a:t>It capitalizes on the concurrent execution of tasks, effectively harnessing the available processing resources to accelerate the simulation process.</a:t>
            </a:r>
          </a:p>
          <a:p>
            <a:pPr marL="342900" indent="-342900">
              <a:buFont typeface="Arial" panose="020B0604020202020204" pitchFamily="34" charset="0"/>
              <a:buChar char="•"/>
            </a:pPr>
            <a:r>
              <a:rPr lang="en-US" sz="2200" b="0" i="0" dirty="0">
                <a:solidFill>
                  <a:srgbClr val="0D0D0D"/>
                </a:solidFill>
                <a:effectLst/>
                <a:highlight>
                  <a:srgbClr val="FFFFFF"/>
                </a:highlight>
                <a:latin typeface="Sitka Display" pitchFamily="2" charset="0"/>
              </a:rPr>
              <a:t>Its emphasis lies on efficiently completing the simulations in a timely manner by leveraging parallel processing.</a:t>
            </a:r>
          </a:p>
        </p:txBody>
      </p:sp>
    </p:spTree>
    <p:extLst>
      <p:ext uri="{BB962C8B-B14F-4D97-AF65-F5344CB8AC3E}">
        <p14:creationId xmlns:p14="http://schemas.microsoft.com/office/powerpoint/2010/main" val="1232901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12E5-F206-46D5-8D3B-DE3DAEB91FB3}"/>
              </a:ext>
            </a:extLst>
          </p:cNvPr>
          <p:cNvSpPr>
            <a:spLocks noGrp="1"/>
          </p:cNvSpPr>
          <p:nvPr>
            <p:ph type="title"/>
          </p:nvPr>
        </p:nvSpPr>
        <p:spPr>
          <a:xfrm>
            <a:off x="0" y="-146293"/>
            <a:ext cx="10515600" cy="1325563"/>
          </a:xfrm>
        </p:spPr>
        <p:txBody>
          <a:bodyPr/>
          <a:lstStyle/>
          <a:p>
            <a:r>
              <a:rPr lang="en-IN" dirty="0">
                <a:latin typeface="Bahnschrift SemiBold SemiConden" panose="020B0502040204020203" pitchFamily="34" charset="0"/>
              </a:rPr>
              <a:t>Performance Metrics</a:t>
            </a:r>
          </a:p>
        </p:txBody>
      </p:sp>
      <p:sp>
        <p:nvSpPr>
          <p:cNvPr id="4" name="Rectangle 3">
            <a:extLst>
              <a:ext uri="{FF2B5EF4-FFF2-40B4-BE49-F238E27FC236}">
                <a16:creationId xmlns:a16="http://schemas.microsoft.com/office/drawing/2014/main" id="{806283CA-B83C-FAAE-91FF-E4F87B258B9B}"/>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1F40A51B-C81F-D39C-09E6-6B5083350E94}"/>
              </a:ext>
            </a:extLst>
          </p:cNvPr>
          <p:cNvPicPr>
            <a:picLocks noChangeAspect="1"/>
          </p:cNvPicPr>
          <p:nvPr/>
        </p:nvPicPr>
        <p:blipFill rotWithShape="1">
          <a:blip r:embed="rId2">
            <a:extLst>
              <a:ext uri="{28A0092B-C50C-407E-A947-70E740481C1C}">
                <a14:useLocalDpi xmlns:a14="http://schemas.microsoft.com/office/drawing/2010/main" val="0"/>
              </a:ext>
            </a:extLst>
          </a:blip>
          <a:srcRect l="5123" t="5775" r="9064"/>
          <a:stretch/>
        </p:blipFill>
        <p:spPr>
          <a:xfrm>
            <a:off x="142241" y="1775110"/>
            <a:ext cx="5171440" cy="3397235"/>
          </a:xfrm>
          <a:prstGeom prst="rect">
            <a:avLst/>
          </a:prstGeom>
        </p:spPr>
      </p:pic>
      <p:pic>
        <p:nvPicPr>
          <p:cNvPr id="9" name="Picture 8">
            <a:extLst>
              <a:ext uri="{FF2B5EF4-FFF2-40B4-BE49-F238E27FC236}">
                <a16:creationId xmlns:a16="http://schemas.microsoft.com/office/drawing/2014/main" id="{3E91405C-2BEB-D506-C3F9-19B25CC30173}"/>
              </a:ext>
            </a:extLst>
          </p:cNvPr>
          <p:cNvPicPr>
            <a:picLocks noChangeAspect="1"/>
          </p:cNvPicPr>
          <p:nvPr/>
        </p:nvPicPr>
        <p:blipFill rotWithShape="1">
          <a:blip r:embed="rId3">
            <a:extLst>
              <a:ext uri="{28A0092B-C50C-407E-A947-70E740481C1C}">
                <a14:useLocalDpi xmlns:a14="http://schemas.microsoft.com/office/drawing/2010/main" val="0"/>
              </a:ext>
            </a:extLst>
          </a:blip>
          <a:srcRect l="3844" t="5835" r="8013"/>
          <a:stretch/>
        </p:blipFill>
        <p:spPr>
          <a:xfrm>
            <a:off x="5622497" y="1725882"/>
            <a:ext cx="5431583" cy="3491731"/>
          </a:xfrm>
          <a:prstGeom prst="rect">
            <a:avLst/>
          </a:prstGeom>
        </p:spPr>
      </p:pic>
    </p:spTree>
    <p:extLst>
      <p:ext uri="{BB962C8B-B14F-4D97-AF65-F5344CB8AC3E}">
        <p14:creationId xmlns:p14="http://schemas.microsoft.com/office/powerpoint/2010/main" val="1785813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12E5-F206-46D5-8D3B-DE3DAEB91FB3}"/>
              </a:ext>
            </a:extLst>
          </p:cNvPr>
          <p:cNvSpPr>
            <a:spLocks noGrp="1"/>
          </p:cNvSpPr>
          <p:nvPr>
            <p:ph type="title"/>
          </p:nvPr>
        </p:nvSpPr>
        <p:spPr>
          <a:xfrm>
            <a:off x="0" y="-146293"/>
            <a:ext cx="10515600" cy="1325563"/>
          </a:xfrm>
        </p:spPr>
        <p:txBody>
          <a:bodyPr/>
          <a:lstStyle/>
          <a:p>
            <a:r>
              <a:rPr lang="en-IN" dirty="0">
                <a:latin typeface="Bahnschrift SemiBold SemiConden" panose="020B0502040204020203" pitchFamily="34" charset="0"/>
              </a:rPr>
              <a:t>Performance Metrics</a:t>
            </a:r>
          </a:p>
        </p:txBody>
      </p:sp>
      <p:sp>
        <p:nvSpPr>
          <p:cNvPr id="4" name="Rectangle 3">
            <a:extLst>
              <a:ext uri="{FF2B5EF4-FFF2-40B4-BE49-F238E27FC236}">
                <a16:creationId xmlns:a16="http://schemas.microsoft.com/office/drawing/2014/main" id="{806283CA-B83C-FAAE-91FF-E4F87B258B9B}"/>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527E135A-21EE-1271-5771-B0C7740E5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753" y="2204866"/>
            <a:ext cx="10374173" cy="2448267"/>
          </a:xfrm>
          <a:prstGeom prst="rect">
            <a:avLst/>
          </a:prstGeom>
        </p:spPr>
      </p:pic>
    </p:spTree>
    <p:extLst>
      <p:ext uri="{BB962C8B-B14F-4D97-AF65-F5344CB8AC3E}">
        <p14:creationId xmlns:p14="http://schemas.microsoft.com/office/powerpoint/2010/main" val="162026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12E5-F206-46D5-8D3B-DE3DAEB91FB3}"/>
              </a:ext>
            </a:extLst>
          </p:cNvPr>
          <p:cNvSpPr>
            <a:spLocks noGrp="1"/>
          </p:cNvSpPr>
          <p:nvPr>
            <p:ph type="title"/>
          </p:nvPr>
        </p:nvSpPr>
        <p:spPr>
          <a:xfrm>
            <a:off x="162560" y="199147"/>
            <a:ext cx="10515600" cy="1325563"/>
          </a:xfrm>
        </p:spPr>
        <p:txBody>
          <a:bodyPr/>
          <a:lstStyle/>
          <a:p>
            <a:r>
              <a:rPr lang="en-IN" dirty="0">
                <a:latin typeface="Bahnschrift SemiBold SemiConden" panose="020B0502040204020203" pitchFamily="34" charset="0"/>
              </a:rPr>
              <a:t>Method 2 – Letter based</a:t>
            </a:r>
          </a:p>
        </p:txBody>
      </p:sp>
      <p:sp>
        <p:nvSpPr>
          <p:cNvPr id="4" name="Rectangle 3">
            <a:extLst>
              <a:ext uri="{FF2B5EF4-FFF2-40B4-BE49-F238E27FC236}">
                <a16:creationId xmlns:a16="http://schemas.microsoft.com/office/drawing/2014/main" id="{806283CA-B83C-FAAE-91FF-E4F87B258B9B}"/>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5C3A7AC-312C-2C2D-6E21-291FC84BE834}"/>
              </a:ext>
            </a:extLst>
          </p:cNvPr>
          <p:cNvSpPr txBox="1"/>
          <p:nvPr/>
        </p:nvSpPr>
        <p:spPr>
          <a:xfrm>
            <a:off x="284480" y="1361440"/>
            <a:ext cx="10393680" cy="4524315"/>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0D0D0D"/>
                </a:solidFill>
                <a:effectLst/>
                <a:highlight>
                  <a:srgbClr val="FFFFFF"/>
                </a:highlight>
                <a:latin typeface="Sitka Display" pitchFamily="2" charset="0"/>
              </a:rPr>
              <a:t>This method utilizes multiprocessing to analyze a collection of words efficiently, selecting the most common letter among valid words. </a:t>
            </a:r>
          </a:p>
          <a:p>
            <a:pPr marL="342900" indent="-342900">
              <a:buFont typeface="Arial" panose="020B0604020202020204" pitchFamily="34" charset="0"/>
              <a:buChar char="•"/>
            </a:pPr>
            <a:r>
              <a:rPr lang="en-US" sz="2400" b="0" i="0" dirty="0">
                <a:solidFill>
                  <a:srgbClr val="0D0D0D"/>
                </a:solidFill>
                <a:effectLst/>
                <a:highlight>
                  <a:srgbClr val="FFFFFF"/>
                </a:highlight>
                <a:latin typeface="Sitka Display" pitchFamily="2" charset="0"/>
              </a:rPr>
              <a:t>It starts by defining a function to verify if a word consists entirely of lowercase letters. </a:t>
            </a:r>
          </a:p>
          <a:p>
            <a:pPr marL="342900" indent="-342900">
              <a:buFont typeface="Arial" panose="020B0604020202020204" pitchFamily="34" charset="0"/>
              <a:buChar char="•"/>
            </a:pPr>
            <a:r>
              <a:rPr lang="en-US" sz="2400" b="0" i="0" dirty="0">
                <a:solidFill>
                  <a:srgbClr val="0D0D0D"/>
                </a:solidFill>
                <a:effectLst/>
                <a:highlight>
                  <a:srgbClr val="FFFFFF"/>
                </a:highlight>
                <a:latin typeface="Sitka Display" pitchFamily="2" charset="0"/>
              </a:rPr>
              <a:t>The main function divides the word list into chunks and distributes them among multiple processes for parallel analysis, determining the most common letter among valid words within each chunk. </a:t>
            </a:r>
          </a:p>
          <a:p>
            <a:pPr marL="342900" indent="-342900">
              <a:buFont typeface="Arial" panose="020B0604020202020204" pitchFamily="34" charset="0"/>
              <a:buChar char="•"/>
            </a:pPr>
            <a:r>
              <a:rPr lang="en-US" sz="2400" b="0" i="0" dirty="0">
                <a:solidFill>
                  <a:srgbClr val="0D0D0D"/>
                </a:solidFill>
                <a:effectLst/>
                <a:highlight>
                  <a:srgbClr val="FFFFFF"/>
                </a:highlight>
                <a:latin typeface="Sitka Display" pitchFamily="2" charset="0"/>
              </a:rPr>
              <a:t>It focuses on analyzing a collection of words to determine the most common letter among valid words, utilizing multiprocessing for parallel processing and employs multiprocessing to distribute the analysis of word chunks among multiple processes, enhancing the efficiency of determining the most common letter..</a:t>
            </a:r>
            <a:endParaRPr lang="en-US" sz="2200" b="0" i="0" dirty="0">
              <a:solidFill>
                <a:srgbClr val="0D0D0D"/>
              </a:solidFill>
              <a:effectLst/>
              <a:highlight>
                <a:srgbClr val="FFFFFF"/>
              </a:highlight>
              <a:latin typeface="Sitka Display" pitchFamily="2" charset="0"/>
            </a:endParaRPr>
          </a:p>
        </p:txBody>
      </p:sp>
    </p:spTree>
    <p:extLst>
      <p:ext uri="{BB962C8B-B14F-4D97-AF65-F5344CB8AC3E}">
        <p14:creationId xmlns:p14="http://schemas.microsoft.com/office/powerpoint/2010/main" val="4086295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568</TotalTime>
  <Words>513</Words>
  <Application>Microsoft Office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Bahnschrift SemiBold SemiConden</vt:lpstr>
      <vt:lpstr>Calibri</vt:lpstr>
      <vt:lpstr>Calibri Light</vt:lpstr>
      <vt:lpstr>Sitka Display</vt:lpstr>
      <vt:lpstr>Söhne</vt:lpstr>
      <vt:lpstr>Office Theme</vt:lpstr>
      <vt:lpstr>Hangman Parallel Evolution</vt:lpstr>
      <vt:lpstr>Problem Statement</vt:lpstr>
      <vt:lpstr>Method 1 – Multiple games </vt:lpstr>
      <vt:lpstr>Performance Metrics</vt:lpstr>
      <vt:lpstr>Performance Metrics</vt:lpstr>
      <vt:lpstr>Method 1 -  An emphasis on Practical Execution</vt:lpstr>
      <vt:lpstr>Performance Metrics</vt:lpstr>
      <vt:lpstr>Performance Metrics</vt:lpstr>
      <vt:lpstr>Method 2 – Letter based</vt:lpstr>
      <vt:lpstr>Performance Metrics</vt:lpstr>
      <vt:lpstr>Performance Metrics</vt:lpstr>
      <vt:lpstr>Performance Metrics – Using MPI</vt:lpstr>
      <vt:lpstr>Performance Metrics</vt:lpstr>
      <vt:lpstr>Performance Metrics – Using MPI</vt:lpstr>
      <vt:lpstr>Performance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Hangman HPC</dc:title>
  <dc:creator>Cynddia Balamurugan</dc:creator>
  <cp:lastModifiedBy>Cynddia Balamurugan</cp:lastModifiedBy>
  <cp:revision>17</cp:revision>
  <dcterms:created xsi:type="dcterms:W3CDTF">2024-01-24T08:27:48Z</dcterms:created>
  <dcterms:modified xsi:type="dcterms:W3CDTF">2024-04-14T14:20:32Z</dcterms:modified>
</cp:coreProperties>
</file>