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3EC45-778E-908D-6647-AB830411FD2D}" v="510" dt="2024-11-08T17:53:23.522"/>
    <p1510:client id="{E5C54532-25FC-E331-31F5-63B7E39244F3}" v="4" dt="2024-11-09T03:36:36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364684" cy="467369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389" y="5734595"/>
            <a:ext cx="11364685" cy="843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3150501" y="4503745"/>
            <a:ext cx="5917500" cy="78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-IN" dirty="0" err="1">
                <a:ea typeface="+mn-lt"/>
                <a:cs typeface="+mn-lt"/>
              </a:rPr>
              <a:t>Dr.</a:t>
            </a:r>
            <a:r>
              <a:rPr lang="en-IN" dirty="0">
                <a:ea typeface="+mn-lt"/>
                <a:cs typeface="+mn-lt"/>
              </a:rPr>
              <a:t> G. Anushiya Rachel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3293481" y="2372141"/>
            <a:ext cx="5641839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endParaRPr lang="en" sz="2200" dirty="0">
              <a:ea typeface="+mn-lt"/>
              <a:cs typeface="+mn-lt"/>
            </a:endParaRPr>
          </a:p>
          <a:p>
            <a:pPr algn="ctr"/>
            <a:r>
              <a:rPr lang="en" sz="2200" dirty="0">
                <a:ea typeface="+mn-lt"/>
                <a:cs typeface="+mn-lt"/>
              </a:rPr>
              <a:t>Bagiya Lakshmi S (21011101029)</a:t>
            </a:r>
            <a:endParaRPr lang="en" dirty="0">
              <a:ea typeface="+mn-lt"/>
              <a:cs typeface="+mn-lt"/>
            </a:endParaRPr>
          </a:p>
          <a:p>
            <a:pPr algn="ctr"/>
            <a:r>
              <a:rPr lang="en" sz="2200" dirty="0">
                <a:ea typeface="+mn-lt"/>
                <a:cs typeface="+mn-lt"/>
              </a:rPr>
              <a:t>Chunduri Suhasini (21011101036)</a:t>
            </a:r>
            <a:endParaRPr lang="en" dirty="0"/>
          </a:p>
          <a:p>
            <a:pPr algn="ctr"/>
            <a:r>
              <a:rPr lang="en" sz="2200" dirty="0" err="1">
                <a:ea typeface="+mn-lt"/>
                <a:cs typeface="+mn-lt"/>
              </a:rPr>
              <a:t>Cynddia</a:t>
            </a:r>
            <a:r>
              <a:rPr lang="en" sz="2200" dirty="0">
                <a:ea typeface="+mn-lt"/>
                <a:cs typeface="+mn-lt"/>
              </a:rPr>
              <a:t> Balamurugan (21011101037)</a:t>
            </a:r>
            <a:endParaRPr lang="en" dirty="0"/>
          </a:p>
          <a:p>
            <a:pPr algn="ctr"/>
            <a:r>
              <a:rPr lang="en" sz="2200" dirty="0">
                <a:ea typeface="+mn-lt"/>
                <a:cs typeface="+mn-lt"/>
              </a:rPr>
              <a:t>Harini C J (21011101045)</a:t>
            </a:r>
            <a:endParaRPr lang="en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83095" y="852822"/>
            <a:ext cx="11052313" cy="111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a typeface="+mn-lt"/>
                <a:cs typeface="+mn-lt"/>
              </a:rPr>
              <a:t>Estimating Emotions from Speech signals for</a:t>
            </a:r>
            <a:endParaRPr lang="en-US" b="1">
              <a:cs typeface="Calibri"/>
            </a:endParaRPr>
          </a:p>
          <a:p>
            <a:pPr algn="ctr">
              <a:lnSpc>
                <a:spcPct val="114999"/>
              </a:lnSpc>
            </a:pPr>
            <a:r>
              <a:rPr lang="en-US" sz="2800" b="1" dirty="0">
                <a:solidFill>
                  <a:srgbClr val="FFFFFF"/>
                </a:solidFill>
                <a:ea typeface="+mn-lt"/>
                <a:cs typeface="+mn-lt"/>
              </a:rPr>
              <a:t>Emotion-Preserving Translation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1A44D-F3EF-694F-0850-0883006D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40" y="1111578"/>
            <a:ext cx="10468820" cy="522974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b="1" dirty="0">
                <a:latin typeface="Lucida Bright"/>
                <a:cs typeface="Arial"/>
              </a:rPr>
              <a:t>CONCLUSION:</a:t>
            </a:r>
          </a:p>
          <a:p>
            <a:pPr marL="0" indent="0">
              <a:buNone/>
            </a:pPr>
            <a:endParaRPr lang="en-US" b="1" dirty="0">
              <a:latin typeface="Lucida Bright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latin typeface="Lucida Bright"/>
                <a:cs typeface="Arial"/>
              </a:rPr>
              <a:t>Summary of Findings</a:t>
            </a:r>
          </a:p>
          <a:p>
            <a:pPr marL="0" indent="0">
              <a:buNone/>
            </a:pPr>
            <a:endParaRPr lang="en-US" sz="2000" b="1" dirty="0">
              <a:latin typeface="Lucida Bright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The project successfully demonstrates how emotion-preserving speech translation can be</a:t>
            </a:r>
            <a:endParaRPr lang="en-US" sz="2000" dirty="0"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achieved by combining emotion detection with multilingual translation systems. The</a:t>
            </a:r>
            <a:endParaRPr lang="en-US" sz="2000" dirty="0"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models based on MFCC, Chroma, Spectral Contrast, and Zero Crossing Rate performed</a:t>
            </a:r>
            <a:endParaRPr lang="en-US" sz="2000" dirty="0"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well in predicting VAD scores, which were integrated into the translation pipeline.</a:t>
            </a:r>
            <a:endParaRPr lang="en-US" sz="2000" dirty="0">
              <a:cs typeface="Arial"/>
            </a:endParaRPr>
          </a:p>
          <a:p>
            <a:pPr>
              <a:buNone/>
            </a:pPr>
            <a:endParaRPr lang="en-US" sz="2000" b="1" dirty="0">
              <a:latin typeface="Lucida Br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48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14CF8-EFA0-7694-F67B-8644C69F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3" y="1523470"/>
            <a:ext cx="11364684" cy="4673692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sz="2400" b="1" dirty="0">
                <a:latin typeface="Lucida Bright"/>
                <a:cs typeface="Arial"/>
              </a:rPr>
              <a:t>Future Scope</a:t>
            </a:r>
            <a:endParaRPr lang="en-US" sz="2400" dirty="0">
              <a:latin typeface="Lucida Bright"/>
              <a:cs typeface="Arial"/>
            </a:endParaRPr>
          </a:p>
          <a:p>
            <a:pPr>
              <a:buNone/>
            </a:pPr>
            <a:endParaRPr lang="en-US" sz="2000" b="1" dirty="0">
              <a:latin typeface="Lucida Bright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Future work could focus on improving the emotional accuracy of translations by </a:t>
            </a:r>
            <a:r>
              <a:rPr lang="en-US" sz="2000" dirty="0" err="1">
                <a:latin typeface="Arial"/>
                <a:cs typeface="Arial"/>
              </a:rPr>
              <a:t>experi</a:t>
            </a:r>
            <a:r>
              <a:rPr lang="en-US" sz="2000" dirty="0">
                <a:latin typeface="Arial"/>
                <a:cs typeface="Arial"/>
              </a:rPr>
              <a:t>-</a:t>
            </a:r>
          </a:p>
          <a:p>
            <a:pPr>
              <a:buNone/>
            </a:pPr>
            <a:r>
              <a:rPr lang="en-US" sz="2000" dirty="0" err="1">
                <a:latin typeface="Arial"/>
                <a:cs typeface="Arial"/>
              </a:rPr>
              <a:t>menting</a:t>
            </a:r>
            <a:r>
              <a:rPr lang="en-US" sz="2000" dirty="0">
                <a:latin typeface="Arial"/>
                <a:cs typeface="Arial"/>
              </a:rPr>
              <a:t> with different feature extraction techniques. The plan is to keep the model con-</a:t>
            </a:r>
          </a:p>
          <a:p>
            <a:pPr>
              <a:buNone/>
            </a:pPr>
            <a:r>
              <a:rPr lang="en-US" sz="2000" dirty="0" err="1">
                <a:latin typeface="Arial"/>
                <a:cs typeface="Arial"/>
              </a:rPr>
              <a:t>stant</a:t>
            </a:r>
            <a:r>
              <a:rPr lang="en-US" sz="2000" dirty="0">
                <a:latin typeface="Arial"/>
                <a:cs typeface="Arial"/>
              </a:rPr>
              <a:t> while exploring a variety of features for better emotion detection. Additionally, the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system could be expanded to support more languages and applied to real-time speech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analysis for speech-to-speech emotion-preserving translation tasks. This would further</a:t>
            </a:r>
          </a:p>
          <a:p>
            <a:pPr marL="0" indent="0">
              <a:buNone/>
            </a:pPr>
            <a:r>
              <a:rPr lang="en-US" sz="2000" dirty="0"/>
              <a:t>enhance the system’s adaptability and performance in diverse real-world scenarios.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ABC21-38BC-3EFF-EAE9-06027104ABD5}"/>
              </a:ext>
            </a:extLst>
          </p:cNvPr>
          <p:cNvSpPr txBox="1"/>
          <p:nvPr/>
        </p:nvSpPr>
        <p:spPr>
          <a:xfrm>
            <a:off x="368643" y="1199985"/>
            <a:ext cx="6790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Lucida Bright"/>
              </a:rPr>
              <a:t>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1E2E2-ED86-D69D-2447-A7441BEA2E20}"/>
              </a:ext>
            </a:extLst>
          </p:cNvPr>
          <p:cNvSpPr txBox="1"/>
          <p:nvPr/>
        </p:nvSpPr>
        <p:spPr>
          <a:xfrm>
            <a:off x="368645" y="2201563"/>
            <a:ext cx="980714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To build an emotion detection model using acoustic features like MFCC, Chroma, Spectral Contrast, Zero Crossing Rate, and spectrograms.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• Spectrograms will be used to build CNN-based models for more accurate emotion detection. 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• To predict the emotional dimensions of Valence, Arousal, and Dominance (VAD) from speech signals. 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• To demonstrate how these VAD scores can be used to influence emotion-aware translation through integration with a pretrained model</a:t>
            </a:r>
            <a:r>
              <a:rPr lang="en-US" dirty="0"/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08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16DCC-BDBB-0474-F910-96F1C45A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b="1" dirty="0">
                <a:latin typeface="Lucida Bright"/>
                <a:cs typeface="Arial"/>
              </a:rPr>
              <a:t>Overview:</a:t>
            </a:r>
            <a:endParaRPr lang="en-US" b="1" dirty="0">
              <a:latin typeface="Lucida Bright"/>
            </a:endParaRPr>
          </a:p>
          <a:p>
            <a:pPr marL="0" indent="0">
              <a:buNone/>
            </a:pPr>
            <a:endParaRPr lang="en-US" sz="2400" dirty="0">
              <a:latin typeface="Lucida Bright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This project introduces the emotion detection system that integrates acoustic feature ex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-traction from audio signals to identify emotions. The primary objective of the system is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to detect emotions, specifically by predicting Valence, Arousal, and Dominance (VAD)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scores. These emotional dimensions are then utilized for various applications, such as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emotion-aware systems or multilingual tasks. While emotion preservation is the core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goal, a pretrained machine translation model is employed to demonstrate how emotional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states (Valence, Arousal, Dominance) from the emotion detection model can influence the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translated speech.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diagram of a network model&#10;&#10;Description automatically generated">
            <a:extLst>
              <a:ext uri="{FF2B5EF4-FFF2-40B4-BE49-F238E27FC236}">
                <a16:creationId xmlns:a16="http://schemas.microsoft.com/office/drawing/2014/main" id="{5FD27997-5869-5E59-E990-B4225D0C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91" y="1439577"/>
            <a:ext cx="4931339" cy="4643103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95E691C-B393-D90F-F09A-F3072655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26" y="1441635"/>
            <a:ext cx="3631826" cy="460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762F4-BBB2-E1CF-EF1B-BD7A02EEA3D7}"/>
              </a:ext>
            </a:extLst>
          </p:cNvPr>
          <p:cNvSpPr txBox="1"/>
          <p:nvPr/>
        </p:nvSpPr>
        <p:spPr>
          <a:xfrm>
            <a:off x="443753" y="824753"/>
            <a:ext cx="10945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Lucida Bright"/>
              </a:rPr>
              <a:t>Model Development:</a:t>
            </a:r>
          </a:p>
        </p:txBody>
      </p:sp>
    </p:spTree>
    <p:extLst>
      <p:ext uri="{BB962C8B-B14F-4D97-AF65-F5344CB8AC3E}">
        <p14:creationId xmlns:p14="http://schemas.microsoft.com/office/powerpoint/2010/main" val="339534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C0FF7F-7F6D-43E2-0A75-2A7BEB22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018903"/>
            <a:ext cx="11252626" cy="5357250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 b="1" dirty="0">
                <a:latin typeface="Lucida Bright"/>
                <a:cs typeface="Arial"/>
              </a:rPr>
              <a:t>Workflow: Emotion Detection to Translation</a:t>
            </a:r>
          </a:p>
          <a:p>
            <a:pPr>
              <a:buNone/>
            </a:pPr>
            <a:endParaRPr lang="en-US" dirty="0">
              <a:latin typeface="Lucida Bright"/>
              <a:cs typeface="Arial"/>
            </a:endParaRPr>
          </a:p>
          <a:p>
            <a:pPr>
              <a:buNone/>
            </a:pPr>
            <a:r>
              <a:rPr lang="en-US" sz="2400" b="1" dirty="0">
                <a:latin typeface="Lucida Bright"/>
                <a:cs typeface="Arial"/>
              </a:rPr>
              <a:t>Step 1</a:t>
            </a:r>
            <a:r>
              <a:rPr lang="en-US" sz="2400" b="1" dirty="0">
                <a:latin typeface="Arial"/>
                <a:cs typeface="Arial"/>
              </a:rPr>
              <a:t>: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Feature Extraction</a:t>
            </a:r>
            <a:endParaRPr lang="en-US" sz="2400" b="1" dirty="0">
              <a:latin typeface="Lucida Bright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Extract acoustic features (MFCC, Chroma, Spectral Contrast, Zero Crossing Rate) from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the audio input.</a:t>
            </a:r>
          </a:p>
          <a:p>
            <a:pPr>
              <a:buNone/>
            </a:pPr>
            <a:r>
              <a:rPr lang="en-US" sz="2400" b="1" dirty="0">
                <a:latin typeface="Lucida Bright"/>
                <a:cs typeface="Arial"/>
              </a:rPr>
              <a:t>Step 2:</a:t>
            </a:r>
            <a:r>
              <a:rPr lang="en-US" sz="2400" dirty="0">
                <a:latin typeface="Lucida Bright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Emotion Detection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For 2D CNN (Spectrogram-based model) we generated a 2D spectrogram from the audio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signal.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 2D CNN was used to detect emotions based on the spectrogram features. For Other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Models (e.g., RNN, Random Forest) extracted features such as (MFCC, Chroma, Spec-</a:t>
            </a:r>
          </a:p>
          <a:p>
            <a:pPr>
              <a:buNone/>
            </a:pPr>
            <a:r>
              <a:rPr lang="en-US" sz="2000" err="1">
                <a:latin typeface="Arial"/>
                <a:cs typeface="Arial"/>
              </a:rPr>
              <a:t>tral</a:t>
            </a:r>
            <a:r>
              <a:rPr lang="en-US" sz="2000" dirty="0">
                <a:latin typeface="Arial"/>
                <a:cs typeface="Arial"/>
              </a:rPr>
              <a:t> Contrast, Zero Crossing Rate) were used to predict Valence, Arousal, and Dominance</a:t>
            </a: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(VAD) using machine learning or deep learning models.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B13E7-501C-4BEA-B20F-C7918580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buNone/>
            </a:pPr>
            <a:r>
              <a:rPr lang="en-US" sz="2400" b="1" dirty="0">
                <a:latin typeface="Lucida Bright"/>
                <a:cs typeface="Arial"/>
              </a:rPr>
              <a:t>Step 3: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>
                <a:latin typeface="Arial"/>
                <a:cs typeface="Arial"/>
              </a:rPr>
              <a:t>Incorporate VAD Scores into Translation Model</a:t>
            </a:r>
          </a:p>
          <a:p>
            <a:pPr>
              <a:buNone/>
            </a:pPr>
            <a:r>
              <a:rPr lang="en-US" sz="2000" dirty="0"/>
              <a:t>Integrated the predicted VAD scores (Valence, Arousal, and Dominance) as input into a</a:t>
            </a:r>
          </a:p>
          <a:p>
            <a:pPr>
              <a:buNone/>
            </a:pPr>
            <a:r>
              <a:rPr lang="en-US" sz="2000" dirty="0"/>
              <a:t>T5-based translation model to adjust the emotional tone for the translation.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400" b="1" dirty="0">
                <a:latin typeface="Lucida Bright"/>
                <a:cs typeface="Arial"/>
              </a:rPr>
              <a:t>Step 4:</a:t>
            </a:r>
            <a:r>
              <a:rPr lang="en-US" sz="2000" b="1" dirty="0">
                <a:latin typeface="Arial"/>
                <a:cs typeface="Arial"/>
              </a:rPr>
              <a:t> Generate Emotion-Preserved Translation</a:t>
            </a:r>
          </a:p>
          <a:p>
            <a:pPr>
              <a:buNone/>
            </a:pPr>
            <a:r>
              <a:rPr lang="en-US" sz="2000" dirty="0"/>
              <a:t>Used GTTS (Google Text-to-Speech) to generate the translated speech in the target </a:t>
            </a:r>
            <a:r>
              <a:rPr lang="en-US" sz="2000" dirty="0" err="1"/>
              <a:t>lan</a:t>
            </a:r>
            <a:r>
              <a:rPr lang="en-US" sz="2000" dirty="0"/>
              <a:t>-</a:t>
            </a:r>
          </a:p>
          <a:p>
            <a:pPr>
              <a:buNone/>
            </a:pPr>
            <a:r>
              <a:rPr lang="en-US" sz="2000" dirty="0" err="1"/>
              <a:t>guage</a:t>
            </a:r>
            <a:r>
              <a:rPr lang="en-US" sz="2000" dirty="0"/>
              <a:t>, ensuring that the detected emotional tone is preserved in the output.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44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sound system&#10;&#10;Description automatically generated">
            <a:extLst>
              <a:ext uri="{FF2B5EF4-FFF2-40B4-BE49-F238E27FC236}">
                <a16:creationId xmlns:a16="http://schemas.microsoft.com/office/drawing/2014/main" id="{DBA15D3E-27FC-B7D1-5F2E-C82D11FEC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62" y="1130964"/>
            <a:ext cx="6227133" cy="504348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3020D-BCCD-DF31-6A76-ACD0589A1836}"/>
              </a:ext>
            </a:extLst>
          </p:cNvPr>
          <p:cNvSpPr txBox="1"/>
          <p:nvPr/>
        </p:nvSpPr>
        <p:spPr>
          <a:xfrm>
            <a:off x="4365812" y="313316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Broadway"/>
              </a:rPr>
              <a:t>Workflow</a:t>
            </a:r>
            <a:endParaRPr lang="en-US" dirty="0">
              <a:latin typeface="Broadway"/>
            </a:endParaRPr>
          </a:p>
        </p:txBody>
      </p:sp>
    </p:spTree>
    <p:extLst>
      <p:ext uri="{BB962C8B-B14F-4D97-AF65-F5344CB8AC3E}">
        <p14:creationId xmlns:p14="http://schemas.microsoft.com/office/powerpoint/2010/main" val="38086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speech translation&#10;&#10;Description automatically generated">
            <a:extLst>
              <a:ext uri="{FF2B5EF4-FFF2-40B4-BE49-F238E27FC236}">
                <a16:creationId xmlns:a16="http://schemas.microsoft.com/office/drawing/2014/main" id="{5CEFC9D9-820D-56AF-53A4-93C30893F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52" y="1093854"/>
            <a:ext cx="10727072" cy="4673692"/>
          </a:xfrm>
        </p:spPr>
      </p:pic>
    </p:spTree>
    <p:extLst>
      <p:ext uri="{BB962C8B-B14F-4D97-AF65-F5344CB8AC3E}">
        <p14:creationId xmlns:p14="http://schemas.microsoft.com/office/powerpoint/2010/main" val="10523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C6F4443-1AE8-65AE-0141-C8AEC1423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595" y="1322805"/>
            <a:ext cx="4124325" cy="42100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81F8F-77AF-78C6-1C27-108E81C44B2F}"/>
              </a:ext>
            </a:extLst>
          </p:cNvPr>
          <p:cNvSpPr txBox="1"/>
          <p:nvPr/>
        </p:nvSpPr>
        <p:spPr>
          <a:xfrm>
            <a:off x="471616" y="2036805"/>
            <a:ext cx="44422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RNN and Random Forest</a:t>
            </a:r>
            <a:r>
              <a:rPr lang="en-US"/>
              <a:t> achieved the lowest </a:t>
            </a:r>
            <a:r>
              <a:rPr lang="en-US" b="1"/>
              <a:t>MSE values</a:t>
            </a:r>
            <a:r>
              <a:rPr lang="en-US"/>
              <a:t> across emotional dimensions, making them the most effective for emotion detection.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CNN 2</a:t>
            </a:r>
            <a:r>
              <a:rPr lang="en-US"/>
              <a:t> showed the best results among spectrogram-based models, with the lowest </a:t>
            </a:r>
            <a:r>
              <a:rPr lang="en-US" b="1"/>
              <a:t>RMSE</a:t>
            </a:r>
            <a:r>
              <a:rPr lang="en-US"/>
              <a:t> and </a:t>
            </a:r>
            <a:r>
              <a:rPr lang="en-US" b="1"/>
              <a:t>MAPE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The </a:t>
            </a:r>
            <a:r>
              <a:rPr lang="en-US" b="1"/>
              <a:t>emotion-preserving translation system</a:t>
            </a:r>
            <a:r>
              <a:rPr lang="en-US"/>
              <a:t> successfully maintained the </a:t>
            </a:r>
            <a:r>
              <a:rPr lang="en-US" b="1"/>
              <a:t>emotional tone</a:t>
            </a:r>
            <a:r>
              <a:rPr lang="en-US"/>
              <a:t> during translation by leveraging </a:t>
            </a:r>
            <a:r>
              <a:rPr lang="en-US" b="1"/>
              <a:t>VAD scores</a:t>
            </a:r>
            <a:r>
              <a:rPr lang="en-US"/>
              <a:t> predicted by the top-performing models.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4DB24-058B-5268-1EF7-A0B918E23E61}"/>
              </a:ext>
            </a:extLst>
          </p:cNvPr>
          <p:cNvSpPr txBox="1"/>
          <p:nvPr/>
        </p:nvSpPr>
        <p:spPr>
          <a:xfrm>
            <a:off x="626075" y="1192427"/>
            <a:ext cx="36802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Lucida Bright"/>
              </a:rPr>
              <a:t>RESULT ANALYSIS</a:t>
            </a:r>
            <a:r>
              <a:rPr lang="en-US" sz="2800" dirty="0">
                <a:latin typeface="Lucida Brigh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6346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SVD</dc:creator>
  <cp:lastModifiedBy>S. Vidhusha</cp:lastModifiedBy>
  <cp:revision>254</cp:revision>
  <dcterms:created xsi:type="dcterms:W3CDTF">2021-08-26T09:04:20Z</dcterms:created>
  <dcterms:modified xsi:type="dcterms:W3CDTF">2024-11-09T04:48:31Z</dcterms:modified>
</cp:coreProperties>
</file>