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9" r:id="rId6"/>
    <p:sldId id="259" r:id="rId7"/>
    <p:sldId id="267" r:id="rId8"/>
    <p:sldId id="260" r:id="rId9"/>
    <p:sldId id="266" r:id="rId10"/>
    <p:sldId id="270"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A4D0-96A1-5388-AC46-4CE149A83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800B54-8440-341D-6652-E074FB438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C56522-E8C2-D855-28FC-9B993487AEDB}"/>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5" name="Footer Placeholder 4">
            <a:extLst>
              <a:ext uri="{FF2B5EF4-FFF2-40B4-BE49-F238E27FC236}">
                <a16:creationId xmlns:a16="http://schemas.microsoft.com/office/drawing/2014/main" id="{18163DBF-85C9-A20A-DDE5-3FEFDFC749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C7025-08CE-D77C-EC1E-B753A76F8AA8}"/>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116478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CA10-6903-1316-B903-BC89DE5B3A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47898-FDA3-9398-B20C-C5F5C627F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9A64E-9476-9928-229B-3811EDDC07A4}"/>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5" name="Footer Placeholder 4">
            <a:extLst>
              <a:ext uri="{FF2B5EF4-FFF2-40B4-BE49-F238E27FC236}">
                <a16:creationId xmlns:a16="http://schemas.microsoft.com/office/drawing/2014/main" id="{7EB7E683-1C1A-763B-2018-84B33E47E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2FB53-0757-5706-352E-8DA3ADFBEEEC}"/>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100444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F07CC-F010-2001-CB1C-FC343A7B6C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83C393-6E19-C8CF-18BC-31A3F972AF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8A0DA-4474-18A0-3983-3C77E46C3E2E}"/>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5" name="Footer Placeholder 4">
            <a:extLst>
              <a:ext uri="{FF2B5EF4-FFF2-40B4-BE49-F238E27FC236}">
                <a16:creationId xmlns:a16="http://schemas.microsoft.com/office/drawing/2014/main" id="{A00FB1B1-3F1C-8AC8-E338-14197B342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0F08E-B128-4DDA-D045-C3655985C1A4}"/>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197436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F9D6-16E7-0E1A-C136-4BAFF63608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05121B-B24A-64D3-134E-A2758246B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1720F1-7C78-300E-AAC4-536161605BA4}"/>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5" name="Footer Placeholder 4">
            <a:extLst>
              <a:ext uri="{FF2B5EF4-FFF2-40B4-BE49-F238E27FC236}">
                <a16:creationId xmlns:a16="http://schemas.microsoft.com/office/drawing/2014/main" id="{633FDB94-0462-F48E-E96E-E395E1834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AE1FE7-C12B-83D9-B167-F4368F791CB4}"/>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266766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8B51-6413-2308-50C3-75821DB65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EF4B06-7BDE-27CE-0E36-EBFC9AB9A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54EDA6-9AE2-C31D-C2EA-474FA9E358DD}"/>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5" name="Footer Placeholder 4">
            <a:extLst>
              <a:ext uri="{FF2B5EF4-FFF2-40B4-BE49-F238E27FC236}">
                <a16:creationId xmlns:a16="http://schemas.microsoft.com/office/drawing/2014/main" id="{07BA193E-11E1-45C5-2AF4-8D642B1537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245C9-70B2-026F-A395-CA2141010602}"/>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194367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38BC-BA52-51B6-DF6B-F21E836A39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631C50-D1D4-149F-9575-1EC8C46E5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0194FB-6A9B-8F9B-603C-8CE46EC184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F53D46-F72B-C9C2-6CAB-865D924E8551}"/>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6" name="Footer Placeholder 5">
            <a:extLst>
              <a:ext uri="{FF2B5EF4-FFF2-40B4-BE49-F238E27FC236}">
                <a16:creationId xmlns:a16="http://schemas.microsoft.com/office/drawing/2014/main" id="{6A8920E2-FD4C-11C2-6346-3CD23B45A4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CE6ECC-B204-C0E9-44FF-ADA9FF9292CA}"/>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232846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AB80-765F-0F93-ED88-EC1F707F30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F6F63C-4F0B-5E2E-65F7-166B9EE65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1E59B-964B-C052-7366-FB0C3F7E1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FDADE7-6DF3-030C-C53B-9EB2873EF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C44AE-D392-D4C5-BA90-2251979B85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7D573F-A695-6037-5238-5BB605B63458}"/>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8" name="Footer Placeholder 7">
            <a:extLst>
              <a:ext uri="{FF2B5EF4-FFF2-40B4-BE49-F238E27FC236}">
                <a16:creationId xmlns:a16="http://schemas.microsoft.com/office/drawing/2014/main" id="{4B4F4B6A-216F-EDAB-274F-E402A6A1EC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51C2AA-B495-DF6F-186C-AAB213A0474B}"/>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407810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D48B-04E0-527B-2A56-905E35F7EE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0F8C0E-98D4-242A-17D8-CFDA1E25AF2B}"/>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4" name="Footer Placeholder 3">
            <a:extLst>
              <a:ext uri="{FF2B5EF4-FFF2-40B4-BE49-F238E27FC236}">
                <a16:creationId xmlns:a16="http://schemas.microsoft.com/office/drawing/2014/main" id="{09C442CD-791B-D32F-296B-DD939C324D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F1A7AB-64C3-4B24-AF2E-7D2E65AA8344}"/>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20300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84630-03FE-C80F-6F52-1E7FEAB33D44}"/>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3" name="Footer Placeholder 2">
            <a:extLst>
              <a:ext uri="{FF2B5EF4-FFF2-40B4-BE49-F238E27FC236}">
                <a16:creationId xmlns:a16="http://schemas.microsoft.com/office/drawing/2014/main" id="{F7D548BC-DC97-861C-6729-E795C22182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C1CC88-90CF-E90A-EFE9-213D11611468}"/>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314613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FE37-80C4-A85E-BDD8-862F76589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55A38B-123A-5998-D895-5ECD473A4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50A1C9-4E16-BABD-349C-73E9E437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4AD8C9-7814-AC45-1E5B-E35039BD7D53}"/>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6" name="Footer Placeholder 5">
            <a:extLst>
              <a:ext uri="{FF2B5EF4-FFF2-40B4-BE49-F238E27FC236}">
                <a16:creationId xmlns:a16="http://schemas.microsoft.com/office/drawing/2014/main" id="{BEC0495C-79CC-7139-6FFF-AA7146288B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9EBB1C-6873-1C02-AE0E-9E1404365849}"/>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119271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5556-7DCD-FD81-15B1-96DE8E9BE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CA00-794F-11F7-2B1E-E6F501852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70D92C-D311-3ADA-F5F0-4A3EA3E80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4B55C-7E91-85BA-7A62-F83488BA68DC}"/>
              </a:ext>
            </a:extLst>
          </p:cNvPr>
          <p:cNvSpPr>
            <a:spLocks noGrp="1"/>
          </p:cNvSpPr>
          <p:nvPr>
            <p:ph type="dt" sz="half" idx="10"/>
          </p:nvPr>
        </p:nvSpPr>
        <p:spPr/>
        <p:txBody>
          <a:bodyPr/>
          <a:lstStyle/>
          <a:p>
            <a:fld id="{99628E30-4473-4005-A419-59CDB005C884}" type="datetimeFigureOut">
              <a:rPr lang="en-IN" smtClean="0"/>
              <a:t>14-04-2024</a:t>
            </a:fld>
            <a:endParaRPr lang="en-IN"/>
          </a:p>
        </p:txBody>
      </p:sp>
      <p:sp>
        <p:nvSpPr>
          <p:cNvPr id="6" name="Footer Placeholder 5">
            <a:extLst>
              <a:ext uri="{FF2B5EF4-FFF2-40B4-BE49-F238E27FC236}">
                <a16:creationId xmlns:a16="http://schemas.microsoft.com/office/drawing/2014/main" id="{3602F132-3101-21E0-1DAF-E7BB9C8E1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18C963-26B2-7A68-E7BD-EAAF48A049B8}"/>
              </a:ext>
            </a:extLst>
          </p:cNvPr>
          <p:cNvSpPr>
            <a:spLocks noGrp="1"/>
          </p:cNvSpPr>
          <p:nvPr>
            <p:ph type="sldNum" sz="quarter" idx="12"/>
          </p:nvPr>
        </p:nvSpPr>
        <p:spPr/>
        <p:txBody>
          <a:bodyPr/>
          <a:lstStyle/>
          <a:p>
            <a:fld id="{5FCBBEDB-3385-40B5-9747-59D508E793FB}" type="slidenum">
              <a:rPr lang="en-IN" smtClean="0"/>
              <a:t>‹#›</a:t>
            </a:fld>
            <a:endParaRPr lang="en-IN"/>
          </a:p>
        </p:txBody>
      </p:sp>
    </p:spTree>
    <p:extLst>
      <p:ext uri="{BB962C8B-B14F-4D97-AF65-F5344CB8AC3E}">
        <p14:creationId xmlns:p14="http://schemas.microsoft.com/office/powerpoint/2010/main" val="1480356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72972-AD3B-E9E1-A201-7E2039EC8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D16F04-B250-4767-026E-E0ED6958A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72A0E-65FF-12D5-9832-3D3D8F26EA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28E30-4473-4005-A419-59CDB005C884}" type="datetimeFigureOut">
              <a:rPr lang="en-IN" smtClean="0"/>
              <a:t>14-04-2024</a:t>
            </a:fld>
            <a:endParaRPr lang="en-IN"/>
          </a:p>
        </p:txBody>
      </p:sp>
      <p:sp>
        <p:nvSpPr>
          <p:cNvPr id="5" name="Footer Placeholder 4">
            <a:extLst>
              <a:ext uri="{FF2B5EF4-FFF2-40B4-BE49-F238E27FC236}">
                <a16:creationId xmlns:a16="http://schemas.microsoft.com/office/drawing/2014/main" id="{A748F536-4F27-BDAF-8C1A-FEFF41C40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8A70F-8F45-B658-8028-1C2BA2381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BBEDB-3385-40B5-9747-59D508E793FB}" type="slidenum">
              <a:rPr lang="en-IN" smtClean="0"/>
              <a:t>‹#›</a:t>
            </a:fld>
            <a:endParaRPr lang="en-IN"/>
          </a:p>
        </p:txBody>
      </p:sp>
    </p:spTree>
    <p:extLst>
      <p:ext uri="{BB962C8B-B14F-4D97-AF65-F5344CB8AC3E}">
        <p14:creationId xmlns:p14="http://schemas.microsoft.com/office/powerpoint/2010/main" val="2621948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215F-AF56-D524-938C-42D907529122}"/>
              </a:ext>
            </a:extLst>
          </p:cNvPr>
          <p:cNvSpPr>
            <a:spLocks noGrp="1"/>
          </p:cNvSpPr>
          <p:nvPr>
            <p:ph type="ctrTitle"/>
          </p:nvPr>
        </p:nvSpPr>
        <p:spPr/>
        <p:txBody>
          <a:bodyPr/>
          <a:lstStyle/>
          <a:p>
            <a:r>
              <a:rPr lang="en-US" b="1" dirty="0"/>
              <a:t>Hangman Parallelization </a:t>
            </a:r>
            <a:endParaRPr lang="en-IN" b="1" dirty="0"/>
          </a:p>
        </p:txBody>
      </p:sp>
      <p:sp>
        <p:nvSpPr>
          <p:cNvPr id="5" name="Subtitle 4">
            <a:extLst>
              <a:ext uri="{FF2B5EF4-FFF2-40B4-BE49-F238E27FC236}">
                <a16:creationId xmlns:a16="http://schemas.microsoft.com/office/drawing/2014/main" id="{D923FCE2-8478-D705-2E61-A8936EB7DFF4}"/>
              </a:ext>
            </a:extLst>
          </p:cNvPr>
          <p:cNvSpPr>
            <a:spLocks noGrp="1"/>
          </p:cNvSpPr>
          <p:nvPr>
            <p:ph type="subTitle" idx="1"/>
          </p:nvPr>
        </p:nvSpPr>
        <p:spPr/>
        <p:txBody>
          <a:bodyPr/>
          <a:lstStyle/>
          <a:p>
            <a:endParaRPr lang="en-IN"/>
          </a:p>
        </p:txBody>
      </p:sp>
      <p:sp>
        <p:nvSpPr>
          <p:cNvPr id="6" name="Rectangle 5">
            <a:extLst>
              <a:ext uri="{FF2B5EF4-FFF2-40B4-BE49-F238E27FC236}">
                <a16:creationId xmlns:a16="http://schemas.microsoft.com/office/drawing/2014/main" id="{87904DA3-7756-731B-1B90-BBAC011F7952}"/>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415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72A4-174D-D469-E899-4AFD3FA18E0F}"/>
              </a:ext>
            </a:extLst>
          </p:cNvPr>
          <p:cNvSpPr>
            <a:spLocks noGrp="1"/>
          </p:cNvSpPr>
          <p:nvPr>
            <p:ph type="title"/>
          </p:nvPr>
        </p:nvSpPr>
        <p:spPr/>
        <p:txBody>
          <a:bodyPr/>
          <a:lstStyle/>
          <a:p>
            <a:r>
              <a:rPr lang="en-US" dirty="0"/>
              <a:t>Serial vs Parallel Execution time</a:t>
            </a:r>
            <a:endParaRPr lang="en-IN" dirty="0"/>
          </a:p>
        </p:txBody>
      </p:sp>
      <p:sp>
        <p:nvSpPr>
          <p:cNvPr id="6" name="Rectangle 5">
            <a:extLst>
              <a:ext uri="{FF2B5EF4-FFF2-40B4-BE49-F238E27FC236}">
                <a16:creationId xmlns:a16="http://schemas.microsoft.com/office/drawing/2014/main" id="{5E3090BF-DFBB-55F7-DCA4-636D784B4862}"/>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ontent Placeholder 7">
            <a:extLst>
              <a:ext uri="{FF2B5EF4-FFF2-40B4-BE49-F238E27FC236}">
                <a16:creationId xmlns:a16="http://schemas.microsoft.com/office/drawing/2014/main" id="{F3FCD184-7EA6-C597-FDC9-B570DED28908}"/>
              </a:ext>
            </a:extLst>
          </p:cNvPr>
          <p:cNvSpPr>
            <a:spLocks noGrp="1"/>
          </p:cNvSpPr>
          <p:nvPr>
            <p:ph idx="1"/>
          </p:nvPr>
        </p:nvSpPr>
        <p:spPr/>
        <p:txBody>
          <a:bodyPr/>
          <a:lstStyle/>
          <a:p>
            <a:endParaRPr lang="en-IN"/>
          </a:p>
        </p:txBody>
      </p:sp>
      <p:pic>
        <p:nvPicPr>
          <p:cNvPr id="11266" name="Picture 2">
            <a:extLst>
              <a:ext uri="{FF2B5EF4-FFF2-40B4-BE49-F238E27FC236}">
                <a16:creationId xmlns:a16="http://schemas.microsoft.com/office/drawing/2014/main" id="{FDC2C69D-C393-5A10-C777-1D0FE1890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007" y="1461109"/>
            <a:ext cx="6684578" cy="432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0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C3D0-3E57-42CD-B8C5-6710DDD849B2}"/>
              </a:ext>
            </a:extLst>
          </p:cNvPr>
          <p:cNvSpPr>
            <a:spLocks noGrp="1"/>
          </p:cNvSpPr>
          <p:nvPr>
            <p:ph type="title"/>
          </p:nvPr>
        </p:nvSpPr>
        <p:spPr>
          <a:xfrm>
            <a:off x="617483" y="289242"/>
            <a:ext cx="10515600" cy="1325563"/>
          </a:xfrm>
        </p:spPr>
        <p:txBody>
          <a:bodyPr/>
          <a:lstStyle/>
          <a:p>
            <a:r>
              <a:rPr lang="en-US" dirty="0"/>
              <a:t>Letter based parallelization </a:t>
            </a:r>
            <a:endParaRPr lang="en-IN" dirty="0"/>
          </a:p>
        </p:txBody>
      </p:sp>
      <p:sp>
        <p:nvSpPr>
          <p:cNvPr id="3" name="Content Placeholder 2">
            <a:extLst>
              <a:ext uri="{FF2B5EF4-FFF2-40B4-BE49-F238E27FC236}">
                <a16:creationId xmlns:a16="http://schemas.microsoft.com/office/drawing/2014/main" id="{B8985B57-0495-18B2-A013-59E5E4D91F51}"/>
              </a:ext>
            </a:extLst>
          </p:cNvPr>
          <p:cNvSpPr>
            <a:spLocks noGrp="1"/>
          </p:cNvSpPr>
          <p:nvPr>
            <p:ph idx="1"/>
          </p:nvPr>
        </p:nvSpPr>
        <p:spPr>
          <a:xfrm>
            <a:off x="617483" y="1460937"/>
            <a:ext cx="10515600" cy="4561491"/>
          </a:xfrm>
        </p:spPr>
        <p:txBody>
          <a:bodyPr>
            <a:normAutofit/>
          </a:bodyPr>
          <a:lstStyle/>
          <a:p>
            <a:pPr marL="0" indent="0">
              <a:buNone/>
            </a:pPr>
            <a:endParaRPr lang="en-US" dirty="0"/>
          </a:p>
          <a:p>
            <a:r>
              <a:rPr lang="en-US" dirty="0"/>
              <a:t>This code simulates a parallelized Hangman game with multiple word chunks. </a:t>
            </a:r>
          </a:p>
          <a:p>
            <a:r>
              <a:rPr lang="en-US" dirty="0"/>
              <a:t>It divides a list of words into segments, then uses OpenMP to parallelize game simulations across these segments.</a:t>
            </a:r>
          </a:p>
          <a:p>
            <a:r>
              <a:rPr lang="en-US" dirty="0"/>
              <a:t> Each game instance attempts to guess letters in a word within a limited number of turns.</a:t>
            </a:r>
          </a:p>
          <a:p>
            <a:r>
              <a:rPr lang="en-US" dirty="0"/>
              <a:t>The outcome (win or lose) of each game is recorded and summed up. Finally, the total wins, games played, win rate, and total simulation time are displayed.</a:t>
            </a:r>
          </a:p>
          <a:p>
            <a:endParaRPr lang="en-US" dirty="0"/>
          </a:p>
          <a:p>
            <a:endParaRPr lang="en-US" dirty="0"/>
          </a:p>
          <a:p>
            <a:endParaRPr lang="en-US" dirty="0"/>
          </a:p>
          <a:p>
            <a:endParaRPr lang="en-US" dirty="0"/>
          </a:p>
          <a:p>
            <a:endParaRPr lang="en-US" dirty="0"/>
          </a:p>
          <a:p>
            <a:endParaRPr lang="en-IN" dirty="0"/>
          </a:p>
        </p:txBody>
      </p:sp>
      <p:sp>
        <p:nvSpPr>
          <p:cNvPr id="6" name="TextBox 5">
            <a:extLst>
              <a:ext uri="{FF2B5EF4-FFF2-40B4-BE49-F238E27FC236}">
                <a16:creationId xmlns:a16="http://schemas.microsoft.com/office/drawing/2014/main" id="{45D36082-A627-F85A-BD96-0BAA8F9914DB}"/>
              </a:ext>
            </a:extLst>
          </p:cNvPr>
          <p:cNvSpPr txBox="1"/>
          <p:nvPr/>
        </p:nvSpPr>
        <p:spPr>
          <a:xfrm>
            <a:off x="7763078" y="289242"/>
            <a:ext cx="3070459" cy="1477328"/>
          </a:xfrm>
          <a:prstGeom prst="rect">
            <a:avLst/>
          </a:prstGeom>
          <a:noFill/>
        </p:spPr>
        <p:txBody>
          <a:bodyPr wrap="square" rtlCol="0">
            <a:spAutoFit/>
          </a:bodyPr>
          <a:lstStyle/>
          <a:p>
            <a:r>
              <a:rPr lang="en-US" dirty="0"/>
              <a:t>Total wins: 962</a:t>
            </a:r>
          </a:p>
          <a:p>
            <a:r>
              <a:rPr lang="en-US" dirty="0"/>
              <a:t>Total games played: 100000</a:t>
            </a:r>
          </a:p>
          <a:p>
            <a:r>
              <a:rPr lang="en-US" dirty="0"/>
              <a:t>Win rate: 0.962%</a:t>
            </a:r>
          </a:p>
          <a:p>
            <a:r>
              <a:rPr lang="en-US" dirty="0"/>
              <a:t>Total time for 100000 games : 0.36 seconds</a:t>
            </a:r>
            <a:endParaRPr lang="en-IN" dirty="0"/>
          </a:p>
        </p:txBody>
      </p:sp>
      <p:sp>
        <p:nvSpPr>
          <p:cNvPr id="7" name="Rectangle 6">
            <a:extLst>
              <a:ext uri="{FF2B5EF4-FFF2-40B4-BE49-F238E27FC236}">
                <a16:creationId xmlns:a16="http://schemas.microsoft.com/office/drawing/2014/main" id="{65973969-EA4A-347C-5C73-0E4C084D5ECB}"/>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18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46D7-AC21-F22C-787D-D846B73AEF17}"/>
              </a:ext>
            </a:extLst>
          </p:cNvPr>
          <p:cNvSpPr>
            <a:spLocks noGrp="1"/>
          </p:cNvSpPr>
          <p:nvPr>
            <p:ph type="title"/>
          </p:nvPr>
        </p:nvSpPr>
        <p:spPr/>
        <p:txBody>
          <a:bodyPr/>
          <a:lstStyle/>
          <a:p>
            <a:r>
              <a:rPr lang="en-US" dirty="0"/>
              <a:t>Letter based parallelism </a:t>
            </a:r>
            <a:endParaRPr lang="en-IN" dirty="0"/>
          </a:p>
        </p:txBody>
      </p:sp>
      <p:pic>
        <p:nvPicPr>
          <p:cNvPr id="4" name="Picture 2">
            <a:extLst>
              <a:ext uri="{FF2B5EF4-FFF2-40B4-BE49-F238E27FC236}">
                <a16:creationId xmlns:a16="http://schemas.microsoft.com/office/drawing/2014/main" id="{1478D3A3-57C9-A829-A922-289EA8F8A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85" y="1930729"/>
            <a:ext cx="5105209" cy="32661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2D39B815-4459-4001-F5F3-2598F7BE14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40984" y="1930729"/>
            <a:ext cx="5105210" cy="32661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AA21C4-1CD7-7785-A4D8-0885AB1F1382}"/>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505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5D24-31F0-73C2-3726-A027A55E5A94}"/>
              </a:ext>
            </a:extLst>
          </p:cNvPr>
          <p:cNvSpPr>
            <a:spLocks noGrp="1"/>
          </p:cNvSpPr>
          <p:nvPr>
            <p:ph type="title"/>
          </p:nvPr>
        </p:nvSpPr>
        <p:spPr/>
        <p:txBody>
          <a:bodyPr/>
          <a:lstStyle/>
          <a:p>
            <a:r>
              <a:rPr lang="en-US" dirty="0"/>
              <a:t>Serial without parameter change</a:t>
            </a:r>
            <a:endParaRPr lang="en-IN" dirty="0"/>
          </a:p>
        </p:txBody>
      </p:sp>
      <p:sp>
        <p:nvSpPr>
          <p:cNvPr id="3" name="Content Placeholder 2">
            <a:extLst>
              <a:ext uri="{FF2B5EF4-FFF2-40B4-BE49-F238E27FC236}">
                <a16:creationId xmlns:a16="http://schemas.microsoft.com/office/drawing/2014/main" id="{6EC60493-5C24-433F-8108-A970E563C563}"/>
              </a:ext>
            </a:extLst>
          </p:cNvPr>
          <p:cNvSpPr>
            <a:spLocks noGrp="1"/>
          </p:cNvSpPr>
          <p:nvPr>
            <p:ph idx="1"/>
          </p:nvPr>
        </p:nvSpPr>
        <p:spPr>
          <a:xfrm>
            <a:off x="838200" y="1825625"/>
            <a:ext cx="8158655" cy="4351338"/>
          </a:xfrm>
        </p:spPr>
        <p:txBody>
          <a:bodyPr>
            <a:normAutofit fontScale="92500" lnSpcReduction="20000"/>
          </a:bodyPr>
          <a:lstStyle/>
          <a:p>
            <a:r>
              <a:rPr lang="en-US" dirty="0">
                <a:solidFill>
                  <a:srgbClr val="0D0D0D"/>
                </a:solidFill>
                <a:highlight>
                  <a:srgbClr val="FFFFFF"/>
                </a:highlight>
                <a:latin typeface="Söhne"/>
              </a:rPr>
              <a:t>S</a:t>
            </a:r>
            <a:r>
              <a:rPr lang="en-US" b="0" i="0" dirty="0">
                <a:solidFill>
                  <a:srgbClr val="0D0D0D"/>
                </a:solidFill>
                <a:effectLst/>
                <a:highlight>
                  <a:srgbClr val="FFFFFF"/>
                </a:highlight>
                <a:latin typeface="Söhne"/>
              </a:rPr>
              <a:t>imulates a hangman game strategy where the computer guesses letters either randomly or strategically based on letter frequencies in the English language.</a:t>
            </a:r>
          </a:p>
          <a:p>
            <a:r>
              <a:rPr lang="en-US" dirty="0"/>
              <a:t>The code's goal is to simulate multiple games of hangman with a predefined word list (</a:t>
            </a:r>
            <a:r>
              <a:rPr lang="en-US" dirty="0" err="1"/>
              <a:t>word_list</a:t>
            </a:r>
            <a:r>
              <a:rPr lang="en-US" dirty="0"/>
              <a:t>) using a specific guessing strategy, measure the outcomes, and report statistics such as total wins, win rate, and execution time.</a:t>
            </a:r>
          </a:p>
          <a:p>
            <a:r>
              <a:rPr lang="en-US" dirty="0"/>
              <a:t>The hangman game strategy combines randomness (std::rand()) with strategic letter guessing based on English letter frequencies.</a:t>
            </a:r>
          </a:p>
          <a:p>
            <a:r>
              <a:rPr lang="en-US" dirty="0"/>
              <a:t>The use of std::</a:t>
            </a:r>
            <a:r>
              <a:rPr lang="en-US" dirty="0" err="1"/>
              <a:t>random_device</a:t>
            </a:r>
            <a:r>
              <a:rPr lang="en-US" dirty="0"/>
              <a:t>, std::mt19937, and std::</a:t>
            </a:r>
            <a:r>
              <a:rPr lang="en-US" dirty="0" err="1"/>
              <a:t>uniform_real_distribution</a:t>
            </a:r>
            <a:r>
              <a:rPr lang="en-US" dirty="0"/>
              <a:t> ensures random selection of letters</a:t>
            </a:r>
            <a:endParaRPr lang="en-IN" dirty="0"/>
          </a:p>
        </p:txBody>
      </p:sp>
      <p:sp>
        <p:nvSpPr>
          <p:cNvPr id="9" name="TextBox 8">
            <a:extLst>
              <a:ext uri="{FF2B5EF4-FFF2-40B4-BE49-F238E27FC236}">
                <a16:creationId xmlns:a16="http://schemas.microsoft.com/office/drawing/2014/main" id="{46A317FB-E5E6-0EBE-7CBE-A01CDA0CB08A}"/>
              </a:ext>
            </a:extLst>
          </p:cNvPr>
          <p:cNvSpPr txBox="1"/>
          <p:nvPr/>
        </p:nvSpPr>
        <p:spPr>
          <a:xfrm>
            <a:off x="8793130" y="365125"/>
            <a:ext cx="2617076" cy="1754326"/>
          </a:xfrm>
          <a:prstGeom prst="rect">
            <a:avLst/>
          </a:prstGeom>
          <a:noFill/>
        </p:spPr>
        <p:txBody>
          <a:bodyPr wrap="square" rtlCol="0">
            <a:spAutoFit/>
          </a:bodyPr>
          <a:lstStyle/>
          <a:p>
            <a:r>
              <a:rPr lang="en-US" dirty="0"/>
              <a:t>Total wins: 9879</a:t>
            </a:r>
          </a:p>
          <a:p>
            <a:r>
              <a:rPr lang="en-US" dirty="0"/>
              <a:t>Total games played: 10000</a:t>
            </a:r>
          </a:p>
          <a:p>
            <a:r>
              <a:rPr lang="en-US" dirty="0"/>
              <a:t>Win rate: 98.79%</a:t>
            </a:r>
          </a:p>
          <a:p>
            <a:r>
              <a:rPr lang="en-US" dirty="0"/>
              <a:t>Total time for 10000 games: 2.165 seconds</a:t>
            </a:r>
            <a:endParaRPr lang="en-IN" dirty="0"/>
          </a:p>
        </p:txBody>
      </p:sp>
      <p:sp>
        <p:nvSpPr>
          <p:cNvPr id="10" name="Rectangle 9">
            <a:extLst>
              <a:ext uri="{FF2B5EF4-FFF2-40B4-BE49-F238E27FC236}">
                <a16:creationId xmlns:a16="http://schemas.microsoft.com/office/drawing/2014/main" id="{CAB111F1-95F5-2708-E7C2-4168EC842D4F}"/>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162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5D24-31F0-73C2-3726-A027A55E5A94}"/>
              </a:ext>
            </a:extLst>
          </p:cNvPr>
          <p:cNvSpPr>
            <a:spLocks noGrp="1"/>
          </p:cNvSpPr>
          <p:nvPr>
            <p:ph type="title"/>
          </p:nvPr>
        </p:nvSpPr>
        <p:spPr/>
        <p:txBody>
          <a:bodyPr/>
          <a:lstStyle/>
          <a:p>
            <a:r>
              <a:rPr lang="en-US" dirty="0"/>
              <a:t>Serial without parameter change</a:t>
            </a:r>
            <a:endParaRPr lang="en-IN" dirty="0"/>
          </a:p>
        </p:txBody>
      </p:sp>
      <p:pic>
        <p:nvPicPr>
          <p:cNvPr id="6" name="Picture 2">
            <a:extLst>
              <a:ext uri="{FF2B5EF4-FFF2-40B4-BE49-F238E27FC236}">
                <a16:creationId xmlns:a16="http://schemas.microsoft.com/office/drawing/2014/main" id="{696C313F-F91D-2DDC-8F36-AD24B3AE5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552" y="1617116"/>
            <a:ext cx="6590106" cy="42161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E1E077B-F12B-2A78-B6BC-92D9135FB851}"/>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5050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2A5D-FEBC-66CE-7F72-7597D8EE617A}"/>
              </a:ext>
            </a:extLst>
          </p:cNvPr>
          <p:cNvSpPr>
            <a:spLocks noGrp="1"/>
          </p:cNvSpPr>
          <p:nvPr>
            <p:ph type="title"/>
          </p:nvPr>
        </p:nvSpPr>
        <p:spPr/>
        <p:txBody>
          <a:bodyPr/>
          <a:lstStyle/>
          <a:p>
            <a:r>
              <a:rPr lang="en-US" dirty="0"/>
              <a:t>Parallel without parameter change</a:t>
            </a:r>
            <a:endParaRPr lang="en-IN" dirty="0"/>
          </a:p>
        </p:txBody>
      </p:sp>
      <p:sp>
        <p:nvSpPr>
          <p:cNvPr id="3" name="Content Placeholder 2">
            <a:extLst>
              <a:ext uri="{FF2B5EF4-FFF2-40B4-BE49-F238E27FC236}">
                <a16:creationId xmlns:a16="http://schemas.microsoft.com/office/drawing/2014/main" id="{9AC66305-0DA1-AA86-35B5-608605FE3460}"/>
              </a:ext>
            </a:extLst>
          </p:cNvPr>
          <p:cNvSpPr>
            <a:spLocks noGrp="1"/>
          </p:cNvSpPr>
          <p:nvPr>
            <p:ph idx="1"/>
          </p:nvPr>
        </p:nvSpPr>
        <p:spPr>
          <a:xfrm>
            <a:off x="838200" y="1690688"/>
            <a:ext cx="7759262" cy="4351338"/>
          </a:xfrm>
        </p:spPr>
        <p:txBody>
          <a:bodyPr>
            <a:normAutofit fontScale="92500" lnSpcReduction="10000"/>
          </a:bodyPr>
          <a:lstStyle/>
          <a:p>
            <a:r>
              <a:rPr lang="en-US" dirty="0">
                <a:solidFill>
                  <a:srgbClr val="0D0D0D"/>
                </a:solidFill>
                <a:highlight>
                  <a:srgbClr val="FFFFFF"/>
                </a:highlight>
                <a:latin typeface="Söhne"/>
              </a:rPr>
              <a:t>P</a:t>
            </a:r>
            <a:r>
              <a:rPr lang="en-US" b="0" i="0" dirty="0">
                <a:solidFill>
                  <a:srgbClr val="0D0D0D"/>
                </a:solidFill>
                <a:effectLst/>
                <a:highlight>
                  <a:srgbClr val="FFFFFF"/>
                </a:highlight>
                <a:latin typeface="Söhne"/>
              </a:rPr>
              <a:t>urpose is to simulate multiple games of hangman concurrently using OpenMP to distribute the workload across multiple threads. </a:t>
            </a:r>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This allows for efficient processing of a large number of games and enables performance analysis in terms of speedup and efficiency.</a:t>
            </a:r>
          </a:p>
          <a:p>
            <a:r>
              <a:rPr lang="en-US" dirty="0"/>
              <a:t>The code utilizes OpenMP (#pragma </a:t>
            </a:r>
            <a:r>
              <a:rPr lang="en-US" dirty="0" err="1"/>
              <a:t>omp</a:t>
            </a:r>
            <a:r>
              <a:rPr lang="en-US" dirty="0"/>
              <a:t> parallel for) to parallelize the simulation of hangman games across multiple threads (</a:t>
            </a:r>
            <a:r>
              <a:rPr lang="en-US" dirty="0" err="1"/>
              <a:t>num_chunks</a:t>
            </a:r>
            <a:r>
              <a:rPr lang="en-US" dirty="0"/>
              <a:t> threads).</a:t>
            </a:r>
          </a:p>
          <a:p>
            <a:r>
              <a:rPr lang="en-US" dirty="0"/>
              <a:t>Each thread executes </a:t>
            </a:r>
            <a:r>
              <a:rPr lang="en-US" dirty="0" err="1"/>
              <a:t>simulate_hangman_games</a:t>
            </a:r>
            <a:r>
              <a:rPr lang="en-US" dirty="0"/>
              <a:t> for its assigned chunk of words (</a:t>
            </a:r>
            <a:r>
              <a:rPr lang="en-US" dirty="0" err="1"/>
              <a:t>word_list_chunks</a:t>
            </a:r>
            <a:r>
              <a:rPr lang="en-US" dirty="0"/>
              <a:t>), improving performance by distributing the workload.</a:t>
            </a:r>
            <a:endParaRPr lang="en-IN" dirty="0"/>
          </a:p>
        </p:txBody>
      </p:sp>
      <p:sp>
        <p:nvSpPr>
          <p:cNvPr id="4" name="TextBox 3">
            <a:extLst>
              <a:ext uri="{FF2B5EF4-FFF2-40B4-BE49-F238E27FC236}">
                <a16:creationId xmlns:a16="http://schemas.microsoft.com/office/drawing/2014/main" id="{56CEF054-2201-2634-7DD1-0645A0D08179}"/>
              </a:ext>
            </a:extLst>
          </p:cNvPr>
          <p:cNvSpPr txBox="1"/>
          <p:nvPr/>
        </p:nvSpPr>
        <p:spPr>
          <a:xfrm>
            <a:off x="8597462" y="1227356"/>
            <a:ext cx="2564523" cy="2031325"/>
          </a:xfrm>
          <a:prstGeom prst="rect">
            <a:avLst/>
          </a:prstGeom>
          <a:noFill/>
        </p:spPr>
        <p:txBody>
          <a:bodyPr wrap="square" rtlCol="0">
            <a:spAutoFit/>
          </a:bodyPr>
          <a:lstStyle/>
          <a:p>
            <a:r>
              <a:rPr lang="en-US" dirty="0"/>
              <a:t>Total wins: 6872Total games played: 10000</a:t>
            </a:r>
          </a:p>
          <a:p>
            <a:r>
              <a:rPr lang="en-US" dirty="0"/>
              <a:t>Win rate: 68.72%</a:t>
            </a:r>
          </a:p>
          <a:p>
            <a:r>
              <a:rPr lang="en-US" dirty="0"/>
              <a:t>Total time for 10000 games: 0.584 seconds</a:t>
            </a:r>
          </a:p>
          <a:p>
            <a:r>
              <a:rPr lang="en-US" dirty="0"/>
              <a:t>Speedup: 17123.3</a:t>
            </a:r>
          </a:p>
          <a:p>
            <a:r>
              <a:rPr lang="en-US" dirty="0"/>
              <a:t>Efficiency: 342466%</a:t>
            </a:r>
            <a:endParaRPr lang="en-IN" dirty="0"/>
          </a:p>
        </p:txBody>
      </p:sp>
      <p:sp>
        <p:nvSpPr>
          <p:cNvPr id="6" name="Rectangle 5">
            <a:extLst>
              <a:ext uri="{FF2B5EF4-FFF2-40B4-BE49-F238E27FC236}">
                <a16:creationId xmlns:a16="http://schemas.microsoft.com/office/drawing/2014/main" id="{FD2D3CF8-7580-D037-A5E5-FCF9F7CF71FD}"/>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744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5D24-31F0-73C2-3726-A027A55E5A94}"/>
              </a:ext>
            </a:extLst>
          </p:cNvPr>
          <p:cNvSpPr>
            <a:spLocks noGrp="1"/>
          </p:cNvSpPr>
          <p:nvPr>
            <p:ph type="title"/>
          </p:nvPr>
        </p:nvSpPr>
        <p:spPr/>
        <p:txBody>
          <a:bodyPr/>
          <a:lstStyle/>
          <a:p>
            <a:r>
              <a:rPr lang="en-US" dirty="0"/>
              <a:t>Parallel without parameter change</a:t>
            </a:r>
            <a:endParaRPr lang="en-IN" dirty="0"/>
          </a:p>
        </p:txBody>
      </p:sp>
      <p:pic>
        <p:nvPicPr>
          <p:cNvPr id="3" name="Picture 2">
            <a:extLst>
              <a:ext uri="{FF2B5EF4-FFF2-40B4-BE49-F238E27FC236}">
                <a16:creationId xmlns:a16="http://schemas.microsoft.com/office/drawing/2014/main" id="{59A39E09-5BBB-7AD0-B73E-D4FB948EB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90" y="1690688"/>
            <a:ext cx="6274260" cy="40567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C5F703-6A90-642D-475D-82F2FAB0D95D}"/>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860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4DF9-6FA6-07AF-CB17-1A60D9E5F51A}"/>
              </a:ext>
            </a:extLst>
          </p:cNvPr>
          <p:cNvSpPr>
            <a:spLocks noGrp="1"/>
          </p:cNvSpPr>
          <p:nvPr>
            <p:ph type="title"/>
          </p:nvPr>
        </p:nvSpPr>
        <p:spPr>
          <a:xfrm>
            <a:off x="512379" y="121689"/>
            <a:ext cx="10515600" cy="1325563"/>
          </a:xfrm>
        </p:spPr>
        <p:txBody>
          <a:bodyPr/>
          <a:lstStyle/>
          <a:p>
            <a:r>
              <a:rPr lang="en-US" dirty="0"/>
              <a:t>Serial with parameter change </a:t>
            </a:r>
            <a:endParaRPr lang="en-IN" dirty="0"/>
          </a:p>
        </p:txBody>
      </p:sp>
      <p:sp>
        <p:nvSpPr>
          <p:cNvPr id="3" name="Content Placeholder 2">
            <a:extLst>
              <a:ext uri="{FF2B5EF4-FFF2-40B4-BE49-F238E27FC236}">
                <a16:creationId xmlns:a16="http://schemas.microsoft.com/office/drawing/2014/main" id="{CEB6F24E-07A5-0EA3-F435-9DF458FB7C4A}"/>
              </a:ext>
            </a:extLst>
          </p:cNvPr>
          <p:cNvSpPr>
            <a:spLocks noGrp="1"/>
          </p:cNvSpPr>
          <p:nvPr>
            <p:ph idx="1"/>
          </p:nvPr>
        </p:nvSpPr>
        <p:spPr>
          <a:xfrm>
            <a:off x="512379" y="1447252"/>
            <a:ext cx="10515600" cy="4351338"/>
          </a:xfrm>
        </p:spPr>
        <p:txBody>
          <a:bodyPr>
            <a:normAutofit fontScale="92500" lnSpcReduction="20000"/>
          </a:bodyPr>
          <a:lstStyle/>
          <a:p>
            <a:r>
              <a:rPr lang="en-US" dirty="0"/>
              <a:t>Serial execution of the game happens using parameters.</a:t>
            </a:r>
          </a:p>
          <a:p>
            <a:r>
              <a:rPr lang="en-US" dirty="0"/>
              <a:t>In the main function, each iteration of the outer loop handles a specific combination of problem size (N) and number of processing elements (P).</a:t>
            </a:r>
          </a:p>
          <a:p>
            <a:r>
              <a:rPr lang="en-US" dirty="0"/>
              <a:t>After setting these parameters, the function calls </a:t>
            </a:r>
            <a:r>
              <a:rPr lang="en-US" dirty="0" err="1"/>
              <a:t>measureExecutionTime</a:t>
            </a:r>
            <a:r>
              <a:rPr lang="en-US" dirty="0"/>
              <a:t> to measure how long it takes to run simulations of hangman games.</a:t>
            </a:r>
          </a:p>
          <a:p>
            <a:r>
              <a:rPr lang="en-US" dirty="0"/>
              <a:t>The </a:t>
            </a:r>
            <a:r>
              <a:rPr lang="en-US" dirty="0" err="1"/>
              <a:t>measureExecutionTime</a:t>
            </a:r>
            <a:r>
              <a:rPr lang="en-US" dirty="0"/>
              <a:t> function works by splitting the word list (</a:t>
            </a:r>
            <a:r>
              <a:rPr lang="en-US" dirty="0" err="1"/>
              <a:t>wordList</a:t>
            </a:r>
            <a:r>
              <a:rPr lang="en-US" dirty="0"/>
              <a:t>) into segments (or chunks) based on the specified number of processing elements (</a:t>
            </a:r>
            <a:r>
              <a:rPr lang="en-US" dirty="0" err="1"/>
              <a:t>numChunks</a:t>
            </a:r>
            <a:r>
              <a:rPr lang="en-US" dirty="0"/>
              <a:t>). </a:t>
            </a:r>
          </a:p>
          <a:p>
            <a:r>
              <a:rPr lang="en-US" dirty="0"/>
              <a:t>It then uses OpenMP (a method for parallel processing) to distribute the task of simulating hangman games across these chunks. This means that multiple parts of the word list can be processed simultaneously by different computing elements.</a:t>
            </a:r>
            <a:endParaRPr lang="en-IN" dirty="0"/>
          </a:p>
        </p:txBody>
      </p:sp>
      <p:sp>
        <p:nvSpPr>
          <p:cNvPr id="5" name="Rectangle 4">
            <a:extLst>
              <a:ext uri="{FF2B5EF4-FFF2-40B4-BE49-F238E27FC236}">
                <a16:creationId xmlns:a16="http://schemas.microsoft.com/office/drawing/2014/main" id="{0BDDE45B-EDCB-FEB7-FB8E-8ADD61947742}"/>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9137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4DF9-6FA6-07AF-CB17-1A60D9E5F51A}"/>
              </a:ext>
            </a:extLst>
          </p:cNvPr>
          <p:cNvSpPr>
            <a:spLocks noGrp="1"/>
          </p:cNvSpPr>
          <p:nvPr>
            <p:ph type="title"/>
          </p:nvPr>
        </p:nvSpPr>
        <p:spPr>
          <a:xfrm>
            <a:off x="439101" y="222709"/>
            <a:ext cx="10515600" cy="1325563"/>
          </a:xfrm>
        </p:spPr>
        <p:txBody>
          <a:bodyPr/>
          <a:lstStyle/>
          <a:p>
            <a:r>
              <a:rPr lang="en-US" dirty="0"/>
              <a:t>Serial with parameter change </a:t>
            </a:r>
            <a:endParaRPr lang="en-IN" dirty="0"/>
          </a:p>
        </p:txBody>
      </p:sp>
      <p:sp>
        <p:nvSpPr>
          <p:cNvPr id="4" name="TextBox 3">
            <a:extLst>
              <a:ext uri="{FF2B5EF4-FFF2-40B4-BE49-F238E27FC236}">
                <a16:creationId xmlns:a16="http://schemas.microsoft.com/office/drawing/2014/main" id="{761C9B66-6B7C-D76A-FA60-25514CBE1669}"/>
              </a:ext>
            </a:extLst>
          </p:cNvPr>
          <p:cNvSpPr txBox="1"/>
          <p:nvPr/>
        </p:nvSpPr>
        <p:spPr>
          <a:xfrm>
            <a:off x="3343016" y="4447130"/>
            <a:ext cx="5937618" cy="2308324"/>
          </a:xfrm>
          <a:prstGeom prst="rect">
            <a:avLst/>
          </a:prstGeom>
          <a:noFill/>
        </p:spPr>
        <p:txBody>
          <a:bodyPr wrap="square" rtlCol="0">
            <a:spAutoFit/>
          </a:bodyPr>
          <a:lstStyle/>
          <a:p>
            <a:r>
              <a:rPr lang="en-US" dirty="0"/>
              <a:t>Problem Size (N), Number of Processing Elements (P), Execution Time (seconds)1000, 2, 0.8751000, 4, 0.4061000, 6, 0.2961000, 8, 0.2032000, 2, 1.7352000, 4, 0.9212000, 6, 0.5782000, 8, 0.4533000, 2, 2.6093000, 4, 1.3593000, 6, 0.893000, 8, 0.644000, 2, 3.5784000, 4, 1.7814000, 6, 1.1794000, 8, 0.914--------------------------------Process exited after 18.55 seconds with return value 0Press any key to continue </a:t>
            </a:r>
            <a:endParaRPr lang="en-IN" dirty="0"/>
          </a:p>
        </p:txBody>
      </p:sp>
      <p:pic>
        <p:nvPicPr>
          <p:cNvPr id="5122" name="Picture 2">
            <a:extLst>
              <a:ext uri="{FF2B5EF4-FFF2-40B4-BE49-F238E27FC236}">
                <a16:creationId xmlns:a16="http://schemas.microsoft.com/office/drawing/2014/main" id="{C7DEB049-9040-149B-9089-3BF65C202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83" y="1183820"/>
            <a:ext cx="5160458" cy="31507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300FAAF-1BE4-4FD5-28A4-78ACC69285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30520" y="1183820"/>
            <a:ext cx="4873066" cy="31507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E1F4A54-3BA0-16D5-30C3-646DA3C14423}"/>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046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7EDD-C90E-0683-C03A-DBE47DD47F49}"/>
              </a:ext>
            </a:extLst>
          </p:cNvPr>
          <p:cNvSpPr>
            <a:spLocks noGrp="1"/>
          </p:cNvSpPr>
          <p:nvPr>
            <p:ph type="title"/>
          </p:nvPr>
        </p:nvSpPr>
        <p:spPr/>
        <p:txBody>
          <a:bodyPr/>
          <a:lstStyle/>
          <a:p>
            <a:r>
              <a:rPr lang="en-US" dirty="0"/>
              <a:t>Parallel with parameter change</a:t>
            </a:r>
            <a:endParaRPr lang="en-IN" dirty="0"/>
          </a:p>
        </p:txBody>
      </p:sp>
      <p:sp>
        <p:nvSpPr>
          <p:cNvPr id="3" name="Content Placeholder 2">
            <a:extLst>
              <a:ext uri="{FF2B5EF4-FFF2-40B4-BE49-F238E27FC236}">
                <a16:creationId xmlns:a16="http://schemas.microsoft.com/office/drawing/2014/main" id="{AF06BC61-7397-C100-DD71-F089AD0E3E68}"/>
              </a:ext>
            </a:extLst>
          </p:cNvPr>
          <p:cNvSpPr>
            <a:spLocks noGrp="1"/>
          </p:cNvSpPr>
          <p:nvPr>
            <p:ph idx="1"/>
          </p:nvPr>
        </p:nvSpPr>
        <p:spPr>
          <a:xfrm>
            <a:off x="838200" y="1825625"/>
            <a:ext cx="9787759" cy="4291396"/>
          </a:xfrm>
        </p:spPr>
        <p:txBody>
          <a:bodyPr>
            <a:normAutofit/>
          </a:bodyPr>
          <a:lstStyle/>
          <a:p>
            <a:r>
              <a:rPr lang="en-US" dirty="0"/>
              <a:t>The code aims to simulate a parallelized hangman game solver and measure its performance under different problem sizes (number of words to guess, N) and levels of parallelism (number of processing elements, P). </a:t>
            </a:r>
          </a:p>
          <a:p>
            <a:r>
              <a:rPr lang="en-US" dirty="0"/>
              <a:t>The simulation involves guessing words through randomized letter selections, and the performance metrics are captured using timing measurements.</a:t>
            </a:r>
          </a:p>
          <a:p>
            <a:r>
              <a:rPr lang="en-US" dirty="0"/>
              <a:t>The code utilizes OpenMP (#pragma </a:t>
            </a:r>
            <a:r>
              <a:rPr lang="en-US" dirty="0" err="1"/>
              <a:t>omp</a:t>
            </a:r>
            <a:r>
              <a:rPr lang="en-US" dirty="0"/>
              <a:t>) to parallelize the hangman game simulations across multiple threads (</a:t>
            </a:r>
            <a:r>
              <a:rPr lang="en-US" dirty="0" err="1"/>
              <a:t>numChunks</a:t>
            </a:r>
            <a:r>
              <a:rPr lang="en-US" dirty="0"/>
              <a:t> threads). Each thread handles a chunk of the </a:t>
            </a:r>
            <a:r>
              <a:rPr lang="en-US" dirty="0" err="1"/>
              <a:t>wordList</a:t>
            </a:r>
            <a:r>
              <a:rPr lang="en-US" dirty="0"/>
              <a:t>.</a:t>
            </a:r>
          </a:p>
        </p:txBody>
      </p:sp>
      <p:sp>
        <p:nvSpPr>
          <p:cNvPr id="5" name="Rectangle 4">
            <a:extLst>
              <a:ext uri="{FF2B5EF4-FFF2-40B4-BE49-F238E27FC236}">
                <a16:creationId xmlns:a16="http://schemas.microsoft.com/office/drawing/2014/main" id="{AEB4319C-61ED-E36C-C67D-C8FBFB325202}"/>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98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7EDD-C90E-0683-C03A-DBE47DD47F49}"/>
              </a:ext>
            </a:extLst>
          </p:cNvPr>
          <p:cNvSpPr>
            <a:spLocks noGrp="1"/>
          </p:cNvSpPr>
          <p:nvPr>
            <p:ph type="title"/>
          </p:nvPr>
        </p:nvSpPr>
        <p:spPr>
          <a:xfrm>
            <a:off x="333704" y="154918"/>
            <a:ext cx="10515600" cy="1325563"/>
          </a:xfrm>
        </p:spPr>
        <p:txBody>
          <a:bodyPr/>
          <a:lstStyle/>
          <a:p>
            <a:r>
              <a:rPr lang="en-US" dirty="0"/>
              <a:t>Parallel with parameter change</a:t>
            </a:r>
            <a:endParaRPr lang="en-IN" dirty="0"/>
          </a:p>
        </p:txBody>
      </p:sp>
      <p:pic>
        <p:nvPicPr>
          <p:cNvPr id="1026" name="Picture 2">
            <a:extLst>
              <a:ext uri="{FF2B5EF4-FFF2-40B4-BE49-F238E27FC236}">
                <a16:creationId xmlns:a16="http://schemas.microsoft.com/office/drawing/2014/main" id="{692B10AA-7627-3A4A-8C52-7CBF715463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105" y="1222929"/>
            <a:ext cx="5486399" cy="35473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A2CF3A8-2419-94CD-F057-E8B2F9464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513" y="1222928"/>
            <a:ext cx="5486400" cy="35473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81CED3-23BC-11F5-7CF8-B159C558BDF1}"/>
              </a:ext>
            </a:extLst>
          </p:cNvPr>
          <p:cNvSpPr txBox="1"/>
          <p:nvPr/>
        </p:nvSpPr>
        <p:spPr>
          <a:xfrm>
            <a:off x="2207172" y="4770282"/>
            <a:ext cx="6096000" cy="2031325"/>
          </a:xfrm>
          <a:prstGeom prst="rect">
            <a:avLst/>
          </a:prstGeom>
          <a:noFill/>
        </p:spPr>
        <p:txBody>
          <a:bodyPr wrap="square">
            <a:spAutoFit/>
          </a:bodyPr>
          <a:lstStyle/>
          <a:p>
            <a:r>
              <a:rPr lang="en-IN" dirty="0"/>
              <a:t>Problem Size (N), Number of Processing Elements (P), Execution Time (seconds)1000, 2, 1.1191000, 4, 0.2491000, 6, 0.1521000, 8, 0.1172000, 2, 2.3292000, 4, 0.6652000, 6, 0.3422000, 8, 0.2093000, 2, 3.2853000, 4, 0.9463000, 6, 0.4613000, 8, 0.3394000, 2, 4.1374000, 4, 1.3244000, 6, 0.644000, 8, 0.449--------------------------------Process exited after 17.06 seconds with return value 0</a:t>
            </a:r>
          </a:p>
        </p:txBody>
      </p:sp>
      <p:sp>
        <p:nvSpPr>
          <p:cNvPr id="6" name="Rectangle 5">
            <a:extLst>
              <a:ext uri="{FF2B5EF4-FFF2-40B4-BE49-F238E27FC236}">
                <a16:creationId xmlns:a16="http://schemas.microsoft.com/office/drawing/2014/main" id="{5EBCB29B-994C-81AF-AB55-AFBEB54F7101}"/>
              </a:ext>
            </a:extLst>
          </p:cNvPr>
          <p:cNvSpPr/>
          <p:nvPr/>
        </p:nvSpPr>
        <p:spPr>
          <a:xfrm>
            <a:off x="11206480" y="0"/>
            <a:ext cx="985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1563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819</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Hangman Parallelization </vt:lpstr>
      <vt:lpstr>Serial without parameter change</vt:lpstr>
      <vt:lpstr>Serial without parameter change</vt:lpstr>
      <vt:lpstr>Parallel without parameter change</vt:lpstr>
      <vt:lpstr>Parallel without parameter change</vt:lpstr>
      <vt:lpstr>Serial with parameter change </vt:lpstr>
      <vt:lpstr>Serial with parameter change </vt:lpstr>
      <vt:lpstr>Parallel with parameter change</vt:lpstr>
      <vt:lpstr>Parallel with parameter change</vt:lpstr>
      <vt:lpstr>Serial vs Parallel Execution time</vt:lpstr>
      <vt:lpstr>Letter based parallelization </vt:lpstr>
      <vt:lpstr>Letter based parallelism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 Parallelization</dc:title>
  <dc:creator>B Cynddia O.O</dc:creator>
  <cp:lastModifiedBy>B Cynddia O.O</cp:lastModifiedBy>
  <cp:revision>2</cp:revision>
  <dcterms:created xsi:type="dcterms:W3CDTF">2024-04-14T16:52:03Z</dcterms:created>
  <dcterms:modified xsi:type="dcterms:W3CDTF">2024-04-14T17:33:03Z</dcterms:modified>
</cp:coreProperties>
</file>