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Modélisation décisionnelle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Pictures</a:t>
            </a:r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200" y="539750"/>
            <a:ext cx="6477000" cy="438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186445883_1467x1619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998" t="3863" r="20313" b="12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Retour sur les bases</a:t>
            </a:r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DataWareHouse : Coffre fort de données de l’entreprise</a:t>
            </a:r>
          </a:p>
          <a:p>
            <a:pPr/>
            <a:r>
              <a:t>En charge de l’Extraction / Nettoyage / Chargement (ETL)</a:t>
            </a:r>
          </a:p>
          <a:p>
            <a:pPr/>
            <a:r>
              <a:t>Orienté métier</a:t>
            </a:r>
          </a:p>
          <a:p>
            <a:pPr/>
            <a:r>
              <a:t>DataMarts : Base de données lié à un scope métier</a:t>
            </a:r>
          </a:p>
          <a:p>
            <a:pPr/>
            <a:r>
              <a:t>Un DWH contient plusieurs DM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Use CASE : </a:t>
            </a:r>
          </a:p>
        </p:txBody>
      </p:sp>
      <p:sp>
        <p:nvSpPr>
          <p:cNvPr id="177" name="Shape 177"/>
          <p:cNvSpPr/>
          <p:nvPr/>
        </p:nvSpPr>
        <p:spPr>
          <a:xfrm>
            <a:off x="889127" y="2838450"/>
            <a:ext cx="9407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CB2932"/>
                </a:solidFill>
              </a:defRPr>
            </a:lvl1pPr>
          </a:lstStyle>
          <a:p>
            <a:pPr/>
            <a:r>
              <a:t>CEO : </a:t>
            </a:r>
          </a:p>
        </p:txBody>
      </p:sp>
      <p:sp>
        <p:nvSpPr>
          <p:cNvPr id="178" name="Shape 178"/>
          <p:cNvSpPr/>
          <p:nvPr/>
        </p:nvSpPr>
        <p:spPr>
          <a:xfrm>
            <a:off x="2457830" y="2882900"/>
            <a:ext cx="29738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Il faut qu’on vende plus !</a:t>
            </a:r>
          </a:p>
        </p:txBody>
      </p:sp>
      <p:sp>
        <p:nvSpPr>
          <p:cNvPr id="179" name="Shape 179"/>
          <p:cNvSpPr/>
          <p:nvPr/>
        </p:nvSpPr>
        <p:spPr>
          <a:xfrm>
            <a:off x="889127" y="3422650"/>
            <a:ext cx="164848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504CB0"/>
                </a:solidFill>
              </a:defRPr>
            </a:lvl1pPr>
          </a:lstStyle>
          <a:p>
            <a:pPr/>
            <a:r>
              <a:t>Marketing : </a:t>
            </a:r>
          </a:p>
        </p:txBody>
      </p:sp>
      <p:sp>
        <p:nvSpPr>
          <p:cNvPr id="180" name="Shape 180"/>
          <p:cNvSpPr/>
          <p:nvPr/>
        </p:nvSpPr>
        <p:spPr>
          <a:xfrm>
            <a:off x="2457830" y="3467100"/>
            <a:ext cx="84350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Qu’est ce que l’on peux faire avec nos clients pour qu’ils achètent plus ?</a:t>
            </a:r>
          </a:p>
        </p:txBody>
      </p:sp>
      <p:sp>
        <p:nvSpPr>
          <p:cNvPr id="181" name="Shape 181"/>
          <p:cNvSpPr/>
          <p:nvPr/>
        </p:nvSpPr>
        <p:spPr>
          <a:xfrm>
            <a:off x="1349222" y="4400550"/>
            <a:ext cx="424830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700">
                <a:solidFill>
                  <a:schemeClr val="accent1"/>
                </a:solidFill>
              </a:defRPr>
            </a:lvl1pPr>
          </a:lstStyle>
          <a:p>
            <a:pPr/>
            <a:r>
              <a:t>Informations pertinentes : </a:t>
            </a:r>
          </a:p>
        </p:txBody>
      </p:sp>
      <p:sp>
        <p:nvSpPr>
          <p:cNvPr id="182" name="Shape 182"/>
          <p:cNvSpPr/>
          <p:nvPr/>
        </p:nvSpPr>
        <p:spPr>
          <a:xfrm>
            <a:off x="2073122" y="5105400"/>
            <a:ext cx="59861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700">
                <a:solidFill>
                  <a:schemeClr val="accent1"/>
                </a:solidFill>
              </a:defRPr>
            </a:lvl1pPr>
          </a:lstStyle>
          <a:p>
            <a:pPr/>
            <a:r>
              <a:t>- Quelle notre produit le plus vendu ?</a:t>
            </a:r>
          </a:p>
        </p:txBody>
      </p:sp>
      <p:sp>
        <p:nvSpPr>
          <p:cNvPr id="183" name="Shape 183"/>
          <p:cNvSpPr/>
          <p:nvPr/>
        </p:nvSpPr>
        <p:spPr>
          <a:xfrm>
            <a:off x="2073122" y="5651500"/>
            <a:ext cx="625701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700">
                <a:solidFill>
                  <a:schemeClr val="accent1"/>
                </a:solidFill>
              </a:defRPr>
            </a:lvl1pPr>
          </a:lstStyle>
          <a:p>
            <a:pPr/>
            <a:r>
              <a:t>- Ou peux t’on avoir cette information ?</a:t>
            </a:r>
          </a:p>
        </p:txBody>
      </p:sp>
      <p:sp>
        <p:nvSpPr>
          <p:cNvPr id="184" name="Shape 184"/>
          <p:cNvSpPr/>
          <p:nvPr/>
        </p:nvSpPr>
        <p:spPr>
          <a:xfrm>
            <a:off x="889127" y="6794500"/>
            <a:ext cx="12852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E7E34F"/>
                </a:solidFill>
              </a:defRPr>
            </a:lvl1pPr>
          </a:lstStyle>
          <a:p>
            <a:pPr/>
            <a:r>
              <a:t>IT team : </a:t>
            </a:r>
          </a:p>
        </p:txBody>
      </p:sp>
      <p:sp>
        <p:nvSpPr>
          <p:cNvPr id="185" name="Shape 185"/>
          <p:cNvSpPr/>
          <p:nvPr/>
        </p:nvSpPr>
        <p:spPr>
          <a:xfrm>
            <a:off x="2457830" y="6838950"/>
            <a:ext cx="8662163" cy="886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40000"/>
              </a:lnSpc>
            </a:pPr>
            <a:r>
              <a:t>Nous avons cette information, nous devons la structurer pour que celle-ci</a:t>
            </a:r>
          </a:p>
          <a:p>
            <a:pPr>
              <a:lnSpc>
                <a:spcPct val="40000"/>
              </a:lnSpc>
            </a:pPr>
            <a:r>
              <a:t>soit utilisée par vos équipes</a:t>
            </a:r>
          </a:p>
        </p:txBody>
      </p:sp>
      <p:sp>
        <p:nvSpPr>
          <p:cNvPr id="186" name="Shape 186"/>
          <p:cNvSpPr/>
          <p:nvPr/>
        </p:nvSpPr>
        <p:spPr>
          <a:xfrm>
            <a:off x="2457830" y="8404859"/>
            <a:ext cx="892327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Parfait, on pourra élaborer notre stratégie une fois l’application mis en place</a:t>
            </a:r>
          </a:p>
        </p:txBody>
      </p:sp>
      <p:sp>
        <p:nvSpPr>
          <p:cNvPr id="187" name="Shape 187"/>
          <p:cNvSpPr/>
          <p:nvPr/>
        </p:nvSpPr>
        <p:spPr>
          <a:xfrm>
            <a:off x="889127" y="8350250"/>
            <a:ext cx="164848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504CB0"/>
                </a:solidFill>
              </a:defRPr>
            </a:lvl1pPr>
          </a:lstStyle>
          <a:p>
            <a:pPr/>
            <a:r>
              <a:t>Marketing 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pic>
        <p:nvPicPr>
          <p:cNvPr id="19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1771650"/>
            <a:ext cx="108966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idx="13"/>
          </p:nvPr>
        </p:nvSpPr>
        <p:spPr>
          <a:xfrm>
            <a:off x="5892800" y="2184400"/>
            <a:ext cx="6705600" cy="4599433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La BI est une suite de process et de techno qui permettent de changer la donnée en information</a:t>
            </a:r>
          </a:p>
        </p:txBody>
      </p:sp>
      <p:pic>
        <p:nvPicPr>
          <p:cNvPr id="193" name="186445883_1467x1619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quoi ressemble un base DATAmart</a:t>
            </a:r>
          </a:p>
        </p:txBody>
      </p:sp>
      <p:grpSp>
        <p:nvGrpSpPr>
          <p:cNvPr id="207" name="Group 207"/>
          <p:cNvGrpSpPr/>
          <p:nvPr/>
        </p:nvGrpSpPr>
        <p:grpSpPr>
          <a:xfrm>
            <a:off x="915418" y="6094392"/>
            <a:ext cx="2182618" cy="3216061"/>
            <a:chOff x="0" y="0"/>
            <a:chExt cx="2182616" cy="3216060"/>
          </a:xfrm>
        </p:grpSpPr>
        <p:sp>
          <p:nvSpPr>
            <p:cNvPr id="197" name="Shape 197"/>
            <p:cNvSpPr/>
            <p:nvPr/>
          </p:nvSpPr>
          <p:spPr>
            <a:xfrm>
              <a:off x="0" y="359924"/>
              <a:ext cx="2182617" cy="285613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0"/>
              <a:ext cx="2182617" cy="387147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Dim FOURNISSEUR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76480" y="509634"/>
              <a:ext cx="161163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Fournisseur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76480" y="801734"/>
              <a:ext cx="160763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Nom Fournisseur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76480" y="1093834"/>
              <a:ext cx="151009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Rue Fournisseur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480" y="1385934"/>
              <a:ext cx="155181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Ville Fournisseur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76480" y="1678034"/>
              <a:ext cx="115805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Code Postal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76480" y="1970134"/>
              <a:ext cx="180917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Code Département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76480" y="2262234"/>
              <a:ext cx="62179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Statut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80" y="2554334"/>
              <a:ext cx="3048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…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1231746" y="2338682"/>
            <a:ext cx="2186650" cy="2957765"/>
            <a:chOff x="0" y="0"/>
            <a:chExt cx="2186648" cy="2957764"/>
          </a:xfrm>
        </p:grpSpPr>
        <p:sp>
          <p:nvSpPr>
            <p:cNvPr id="208" name="Shape 208"/>
            <p:cNvSpPr/>
            <p:nvPr/>
          </p:nvSpPr>
          <p:spPr>
            <a:xfrm>
              <a:off x="0" y="359924"/>
              <a:ext cx="2182617" cy="2597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0" y="0"/>
              <a:ext cx="2182617" cy="387147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Dim Date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76480" y="509634"/>
              <a:ext cx="97650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Date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6480" y="794249"/>
              <a:ext cx="53244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Date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6480" y="1078864"/>
              <a:ext cx="176574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Jour de la semaine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76480" y="1363480"/>
              <a:ext cx="129273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Nom du mois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76480" y="1648095"/>
              <a:ext cx="211016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Année Mois (yyyy-mm)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76480" y="1932710"/>
              <a:ext cx="92392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Trimestre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76480" y="2217326"/>
              <a:ext cx="94792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Jour férié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76480" y="2501941"/>
              <a:ext cx="3048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…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8090918" y="2440282"/>
            <a:ext cx="2195318" cy="2957765"/>
            <a:chOff x="0" y="0"/>
            <a:chExt cx="2195316" cy="2957764"/>
          </a:xfrm>
        </p:grpSpPr>
        <p:sp>
          <p:nvSpPr>
            <p:cNvPr id="219" name="Shape 219"/>
            <p:cNvSpPr/>
            <p:nvPr/>
          </p:nvSpPr>
          <p:spPr>
            <a:xfrm>
              <a:off x="0" y="359924"/>
              <a:ext cx="2182617" cy="2597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2700" y="0"/>
              <a:ext cx="2182617" cy="387147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Dim produit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89180" y="509634"/>
              <a:ext cx="121443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Produit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89180" y="801734"/>
              <a:ext cx="128492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Desc. produit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89180" y="1093834"/>
              <a:ext cx="148971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Marque produit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89180" y="1385934"/>
              <a:ext cx="98298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Catégorie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89180" y="1678034"/>
              <a:ext cx="142665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Sous-catégorie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89180" y="1970134"/>
              <a:ext cx="65532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Rayon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89180" y="2262234"/>
              <a:ext cx="108756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Desc rayon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89180" y="2554334"/>
              <a:ext cx="151238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Type emballage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7891147" y="6205719"/>
            <a:ext cx="2182617" cy="3216062"/>
            <a:chOff x="0" y="0"/>
            <a:chExt cx="2182616" cy="3216060"/>
          </a:xfrm>
        </p:grpSpPr>
        <p:sp>
          <p:nvSpPr>
            <p:cNvPr id="230" name="Shape 230"/>
            <p:cNvSpPr/>
            <p:nvPr/>
          </p:nvSpPr>
          <p:spPr>
            <a:xfrm>
              <a:off x="0" y="359924"/>
              <a:ext cx="2182617" cy="285613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0"/>
              <a:ext cx="2182617" cy="387147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Dim MAGASIN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6480" y="509634"/>
              <a:ext cx="132530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Magasin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76480" y="801734"/>
              <a:ext cx="133788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Nom Magasin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76480" y="1093834"/>
              <a:ext cx="112890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N° Magasin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76480" y="1385934"/>
              <a:ext cx="128206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Ville Magasin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76480" y="1678034"/>
              <a:ext cx="115805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Code Postal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76480" y="1970134"/>
              <a:ext cx="180917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Code Département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76480" y="2262234"/>
              <a:ext cx="132169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Type Magasin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76480" y="2554334"/>
              <a:ext cx="3048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…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4280070" y="4099559"/>
            <a:ext cx="2749402" cy="4051212"/>
            <a:chOff x="0" y="0"/>
            <a:chExt cx="2749401" cy="4051211"/>
          </a:xfrm>
        </p:grpSpPr>
        <p:sp>
          <p:nvSpPr>
            <p:cNvPr id="241" name="Shape 241"/>
            <p:cNvSpPr/>
            <p:nvPr/>
          </p:nvSpPr>
          <p:spPr>
            <a:xfrm>
              <a:off x="0" y="453390"/>
              <a:ext cx="2749402" cy="359782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-1"/>
              <a:ext cx="2749402" cy="48768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Table de Fait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242400" y="599440"/>
              <a:ext cx="97650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Date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242400" y="916940"/>
              <a:ext cx="161163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Fournisseur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242400" y="1221740"/>
              <a:ext cx="121443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Produit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242400" y="1564640"/>
              <a:ext cx="132531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Clef Magasin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42400" y="2263140"/>
              <a:ext cx="51339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QTY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242400" y="2617893"/>
              <a:ext cx="91211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Ventes €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242400" y="2972646"/>
              <a:ext cx="72352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Coût €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242400" y="3327399"/>
              <a:ext cx="132207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Marge brut €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6371" y="2062522"/>
              <a:ext cx="273665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Table de fait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principal d’un modèle dimensionnel</a:t>
            </a:r>
          </a:p>
          <a:p>
            <a:pPr/>
            <a:r>
              <a:t>Les mesures y sont stockées</a:t>
            </a:r>
          </a:p>
          <a:p>
            <a:pPr/>
            <a:r>
              <a:t>Nous pouvons des fonctions mathématique sur les mesures</a:t>
            </a:r>
          </a:p>
          <a:p>
            <a:pPr/>
            <a:r>
              <a:t>Toutes les mesures doivent être au même grain</a:t>
            </a:r>
          </a:p>
          <a:p>
            <a:pPr/>
            <a:r>
              <a:t>Sont exprimé par une relation N/N entre les dimensions</a:t>
            </a:r>
          </a:p>
          <a:p>
            <a:pPr/>
            <a:r>
              <a:t>Volumineuse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Table de dimension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6858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Dans la grande majorité des cas relié à la table de fait</a:t>
            </a:r>
          </a:p>
          <a:p>
            <a:pPr/>
            <a:r>
              <a:t>Contient les descriptions textuelles</a:t>
            </a:r>
          </a:p>
          <a:p>
            <a:pPr/>
            <a:r>
              <a:t>Définie par une unique clef primaire</a:t>
            </a:r>
          </a:p>
          <a:p>
            <a:pPr/>
            <a:r>
              <a:t>Les attributs de dimension sont une source de contrainte et de groupement</a:t>
            </a:r>
          </a:p>
          <a:p>
            <a:pPr/>
            <a:r>
              <a:t>Utilise des terminologie de l’entreprise</a:t>
            </a:r>
          </a:p>
          <a:p>
            <a:pPr/>
            <a:r>
              <a:t>Peu de volume mais large (beaucoup de colonnes)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