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2" r:id="rId7"/>
    <p:sldId id="260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/>
    <p:restoredTop sz="94781"/>
  </p:normalViewPr>
  <p:slideViewPr>
    <p:cSldViewPr snapToGrid="0">
      <p:cViewPr varScale="1">
        <p:scale>
          <a:sx n="100" d="100"/>
          <a:sy n="100" d="100"/>
        </p:scale>
        <p:origin x="16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28D6A-ADFE-BE43-9BC4-889F28A3751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E3EE-0A31-7142-A69D-4BEC0DF1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E3EE-0A31-7142-A69D-4BEC0DF1D2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E3EE-0A31-7142-A69D-4BEC0DF1D2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A102-29D9-958E-5D00-3403094F6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8865-46CA-1973-3773-BB26DDBC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DDA1-5F27-0287-B2F7-859854E8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9305-2F58-A9AA-B088-8EE2E2BA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FAC1-B321-DCD4-2F6B-07529871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FE47-9693-4335-0274-CC21BBE7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E5676-6F17-89CA-1406-A8528964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1EB9-12C7-9B6F-7610-1C6169A4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FDD0-06E5-D76B-0DAC-CED8E798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1324-DED3-701B-FCB9-359E5B4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067E8-C22A-7933-C2F6-EE7B8FF2A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99B5-BDE5-5807-7BC5-7C9D1635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12AA-88B9-88BA-CB8D-936F3F44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FF97-8FAA-7EE0-AA6E-E6D5527C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A556-B4C6-75DC-27CE-B86AD04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DF5-4FDA-00E2-44CA-DC4664D1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D14A-BC4B-00A5-7432-ACAD3B7F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647A-1446-F15D-3CBD-D2E5E616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5522-4700-2301-CB66-39652190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9503-9D2B-8694-D973-5F4462DA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065D-DA84-96A9-E72D-A36DCCDC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1F6A7-0625-C744-BBBA-4FE768D9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BE0A-DCC1-DC4E-FB6E-D4B0009F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0ACE-0214-E9D0-7F30-E6AE363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8452-5E13-19B5-3177-9B8EBD85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A1FF-6CA9-1B79-C9F2-DA0CDF8F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3191-92AB-F01F-EF23-70816DBE8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3AB5-5FD0-8A12-DDB1-4C473237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F7B9-F9A2-6AE0-57C1-C1CDDC3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E3C3-2F09-6855-4EFE-259DB73A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4D57-FCD3-2A85-729D-8C7F69EE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ECEA-1E4C-B3E4-269F-F82666F2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592A-6A27-AF7F-A03E-9DD86150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BCF7-2784-9CCE-7195-A9115D0F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F97DA-15D4-8020-02D2-7A99668D6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17F2E-CD8F-00C7-2566-B0379911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76778-5A4E-423A-C421-64D8081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C69F8-E2DD-ED1F-1FDB-5D3FC483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A649B-D8D5-2CBF-F73E-65521E0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33C8-0203-E5DC-0911-8DAEAE7D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803E9-FFE2-4903-73DD-66A310EF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097B2-327E-BCCB-04E3-607BB974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8E66C-90C8-C23A-86AD-C6585E5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869CF-C221-9DC1-0651-0CF8E20D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BD309-3EA1-7D6B-77DA-83EFAD99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77FE9-7A71-5B99-1BAA-7CF12098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8AAF-2E64-D445-52DB-D55C4A9E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21C3-C12E-5EEA-FF02-8F7EDA36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01DF-4F55-3B9F-C476-9F7C1D98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EA2D2-0077-1DAD-AA0A-1221860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E3FF-D07B-7D16-DCE5-F08F29D2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47AC-F087-D09F-35EC-9FAFAE97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D366-7D1D-0C20-5DFD-28EE09D1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BE96E-04F7-9A51-036D-1A41D833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3A16B-55A4-C2EC-E20F-61B6336F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7FCC-2122-4612-0377-1EA5B7B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8C8D-223E-1F56-22A7-344EF4F6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3D07-6995-260B-470F-C7DCFDCF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ACC06-EC81-9DDC-5A6B-951B711D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C7C2-4C28-C449-6167-74B0DD61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74D3-DA88-F3A5-F71D-C0DDD3890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BC7F-387F-B24C-AC01-13B68E2D2378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55D8-047D-A3B1-41BC-8AB006BE7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9435-DAD7-64AF-873B-E06604F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FD22-E003-AF4D-AE44-4777B6AA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-out of a house with shadow at the back">
            <a:extLst>
              <a:ext uri="{FF2B5EF4-FFF2-40B4-BE49-F238E27FC236}">
                <a16:creationId xmlns:a16="http://schemas.microsoft.com/office/drawing/2014/main" id="{AF6E77E6-AE35-B861-B42B-29C4D6A6A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6EED4-6127-FB9B-E484-0512D4F9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D4ADA-0A07-A1D3-95AA-3A3CAA38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 Cynthia Matinou</a:t>
            </a:r>
          </a:p>
          <a:p>
            <a:r>
              <a:rPr lang="en-US" sz="2200">
                <a:solidFill>
                  <a:srgbClr val="FFFFFF"/>
                </a:solidFill>
              </a:rPr>
              <a:t>Data 606- Capstone Project</a:t>
            </a:r>
          </a:p>
          <a:p>
            <a:r>
              <a:rPr lang="en-US" sz="2200">
                <a:solidFill>
                  <a:srgbClr val="FFFFFF"/>
                </a:solidFill>
              </a:rPr>
              <a:t>Dr. Chaojie Wang, May 14</a:t>
            </a:r>
            <a:r>
              <a:rPr lang="en-US" sz="2200" baseline="30000">
                <a:solidFill>
                  <a:srgbClr val="FFFFFF"/>
                </a:solidFill>
              </a:rPr>
              <a:t>th</a:t>
            </a:r>
            <a:r>
              <a:rPr lang="en-US" sz="2200">
                <a:solidFill>
                  <a:srgbClr val="FFFFFF"/>
                </a:solidFill>
              </a:rPr>
              <a:t>,2023</a:t>
            </a:r>
          </a:p>
        </p:txBody>
      </p:sp>
    </p:spTree>
    <p:extLst>
      <p:ext uri="{BB962C8B-B14F-4D97-AF65-F5344CB8AC3E}">
        <p14:creationId xmlns:p14="http://schemas.microsoft.com/office/powerpoint/2010/main" val="19593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CD00-F8E9-293A-6DA0-1784DD00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all of that on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89C6-7A1D-582D-FE05-EC9B4ED4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Flask to send </a:t>
            </a:r>
            <a:r>
              <a:rPr lang="en-US" dirty="0" err="1"/>
              <a:t>verythong</a:t>
            </a:r>
            <a:r>
              <a:rPr lang="en-US" dirty="0"/>
              <a:t> from the backend to the frontend</a:t>
            </a:r>
          </a:p>
          <a:p>
            <a:r>
              <a:rPr lang="en-US" dirty="0"/>
              <a:t>Before that save the model with pickle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37AB2D-F3D3-4C26-154E-AB230FCE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lm.predict()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accepts inputs in dataframe format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 panose="020B06090308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[[]]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750E-2FED-A4D7-689A-01C0CC06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2846-7AA4-5186-CDBF-25CC4EE0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CFF8-9481-FEE3-C98A-BB1BB05C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from the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29FD-3B4E-0F18-FCD5-12DED101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FAA5-E8E9-B362-F5DD-60F3958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7376-13C2-EF05-EFB3-DA9D35E2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9B7B-1C61-21B1-4E25-9BCBD4DA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EB23-2057-BF19-7ED4-2C6758AF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8783-C452-351E-DF68-B5081DC4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web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532B-FDD1-F2BF-D08B-D3952BA0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AFBE-642E-CF9D-7806-E28467AB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DC8B-FD8D-9830-CD34-BA460CAC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19BA4-82EB-7368-D07E-9DDD379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4BD6-9B86-A597-4412-41507706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Abstract</a:t>
            </a:r>
          </a:p>
          <a:p>
            <a:r>
              <a:rPr lang="en-US" sz="2000">
                <a:solidFill>
                  <a:schemeClr val="bg1"/>
                </a:solidFill>
              </a:rPr>
              <a:t>About the Data set</a:t>
            </a:r>
          </a:p>
          <a:p>
            <a:r>
              <a:rPr lang="en-US" sz="2000">
                <a:solidFill>
                  <a:schemeClr val="bg1"/>
                </a:solidFill>
              </a:rPr>
              <a:t>Pre-processing</a:t>
            </a:r>
          </a:p>
          <a:p>
            <a:r>
              <a:rPr lang="en-US" sz="2000">
                <a:solidFill>
                  <a:schemeClr val="bg1"/>
                </a:solidFill>
              </a:rPr>
              <a:t>EDA</a:t>
            </a:r>
          </a:p>
          <a:p>
            <a:r>
              <a:rPr lang="en-US" sz="2000">
                <a:solidFill>
                  <a:schemeClr val="bg1"/>
                </a:solidFill>
              </a:rPr>
              <a:t>Machine Learning Models</a:t>
            </a:r>
          </a:p>
          <a:p>
            <a:r>
              <a:rPr lang="en-US" sz="2000">
                <a:solidFill>
                  <a:schemeClr val="bg1"/>
                </a:solidFill>
              </a:rPr>
              <a:t>Demo</a:t>
            </a:r>
          </a:p>
          <a:p>
            <a:r>
              <a:rPr lang="en-US" sz="200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4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D53C-B13E-0A90-4698-D0034021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492C-0C8E-86D1-CE0A-EAA3637E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know about the real estate industry</a:t>
            </a:r>
          </a:p>
          <a:p>
            <a:r>
              <a:rPr lang="en-US" dirty="0"/>
              <a:t>Some reasons why it is important </a:t>
            </a:r>
          </a:p>
          <a:p>
            <a:r>
              <a:rPr lang="en-US" dirty="0"/>
              <a:t> Clients will benefit from being able to invest money in a bequest without turning to a broker. </a:t>
            </a:r>
          </a:p>
          <a:p>
            <a:r>
              <a:rPr lang="en-US" dirty="0"/>
              <a:t>There is even a possibility to predict future cost. </a:t>
            </a:r>
          </a:p>
        </p:txBody>
      </p:sp>
    </p:spTree>
    <p:extLst>
      <p:ext uri="{BB962C8B-B14F-4D97-AF65-F5344CB8AC3E}">
        <p14:creationId xmlns:p14="http://schemas.microsoft.com/office/powerpoint/2010/main" val="37215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16F-8FBB-52CC-6966-4A0B46EE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F37-AAE1-753F-A888-005D855C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effectLst/>
                <a:latin typeface="Times" pitchFamily="2" charset="0"/>
              </a:rPr>
              <a:t>So I picked the dataset from Kaggle. This dataset is about organizing a sizable collection of real estate sales records that are kept in unknown format and have unknown data quality issues based on the info supplied.</a:t>
            </a:r>
          </a:p>
          <a:p>
            <a:pPr algn="l"/>
            <a:r>
              <a:rPr lang="en-US" sz="1800" b="1" i="0" dirty="0">
                <a:effectLst/>
                <a:latin typeface="Times" pitchFamily="2" charset="0"/>
              </a:rPr>
              <a:t>Data Overview</a:t>
            </a:r>
            <a:r>
              <a:rPr lang="en-US" sz="1800" b="0" i="0" dirty="0">
                <a:effectLst/>
                <a:latin typeface="Times" pitchFamily="2" charset="0"/>
              </a:rPr>
              <a:t> This dataset is made up of 18 columns, with </a:t>
            </a:r>
            <a:r>
              <a:rPr lang="en-US" sz="1800" b="0" i="0" dirty="0" err="1">
                <a:effectLst/>
                <a:latin typeface="Times" pitchFamily="2" charset="0"/>
              </a:rPr>
              <a:t>dtypes</a:t>
            </a:r>
            <a:r>
              <a:rPr lang="en-US" sz="1800" b="0" i="0" dirty="0">
                <a:effectLst/>
                <a:latin typeface="Times" pitchFamily="2" charset="0"/>
              </a:rPr>
              <a:t>: float64(4), int64(9), object(5) memory usage: 647.0+ KB.</a:t>
            </a:r>
          </a:p>
          <a:p>
            <a:pPr algn="l"/>
            <a:r>
              <a:rPr lang="en-US" sz="1800" b="0" i="0" dirty="0">
                <a:effectLst/>
                <a:latin typeface="Times" pitchFamily="2" charset="0"/>
              </a:rPr>
              <a:t>The columns are price, bedrooms, bathrooms, </a:t>
            </a:r>
            <a:r>
              <a:rPr lang="en-US" sz="1800" b="0" i="0" dirty="0" err="1">
                <a:effectLst/>
                <a:latin typeface="Times" pitchFamily="2" charset="0"/>
              </a:rPr>
              <a:t>sqft_living</a:t>
            </a:r>
            <a:r>
              <a:rPr lang="en-US" sz="1800" b="0" i="0" dirty="0">
                <a:effectLst/>
                <a:latin typeface="Times" pitchFamily="2" charset="0"/>
              </a:rPr>
              <a:t>, </a:t>
            </a:r>
            <a:r>
              <a:rPr lang="en-US" sz="1800" b="0" i="0" dirty="0" err="1">
                <a:effectLst/>
                <a:latin typeface="Times" pitchFamily="2" charset="0"/>
              </a:rPr>
              <a:t>sqft_lot</a:t>
            </a:r>
            <a:r>
              <a:rPr lang="en-US" sz="1800" b="0" i="0" dirty="0">
                <a:effectLst/>
                <a:latin typeface="Times" pitchFamily="2" charset="0"/>
              </a:rPr>
              <a:t>, floors, waterfront, view, condition, </a:t>
            </a:r>
            <a:r>
              <a:rPr lang="en-US" sz="1800" b="0" i="0" dirty="0" err="1">
                <a:effectLst/>
                <a:latin typeface="Times" pitchFamily="2" charset="0"/>
              </a:rPr>
              <a:t>sqft_above</a:t>
            </a:r>
            <a:r>
              <a:rPr lang="en-US" sz="1800" b="0" i="0" dirty="0">
                <a:effectLst/>
                <a:latin typeface="Times" pitchFamily="2" charset="0"/>
              </a:rPr>
              <a:t>, </a:t>
            </a:r>
            <a:r>
              <a:rPr lang="en-US" sz="1800" b="0" i="0" dirty="0" err="1">
                <a:effectLst/>
                <a:latin typeface="Times" pitchFamily="2" charset="0"/>
              </a:rPr>
              <a:t>sqft_basement</a:t>
            </a:r>
            <a:r>
              <a:rPr lang="en-US" sz="1800" b="0" i="0" dirty="0">
                <a:effectLst/>
                <a:latin typeface="Times" pitchFamily="2" charset="0"/>
              </a:rPr>
              <a:t>, </a:t>
            </a:r>
            <a:r>
              <a:rPr lang="en-US" sz="1800" b="0" i="0" dirty="0" err="1">
                <a:effectLst/>
                <a:latin typeface="Times" pitchFamily="2" charset="0"/>
              </a:rPr>
              <a:t>yr_built</a:t>
            </a:r>
            <a:r>
              <a:rPr lang="en-US" sz="1800" b="0" i="0" dirty="0">
                <a:effectLst/>
                <a:latin typeface="Times" pitchFamily="2" charset="0"/>
              </a:rPr>
              <a:t>, </a:t>
            </a:r>
            <a:r>
              <a:rPr lang="en-US" sz="1800" b="0" i="0" dirty="0" err="1">
                <a:effectLst/>
                <a:latin typeface="Times" pitchFamily="2" charset="0"/>
              </a:rPr>
              <a:t>yr_renovated</a:t>
            </a:r>
            <a:r>
              <a:rPr lang="en-US" sz="1800" b="0" i="0" dirty="0">
                <a:effectLst/>
                <a:latin typeface="Times" pitchFamily="2" charset="0"/>
              </a:rPr>
              <a:t>, street, city, </a:t>
            </a:r>
            <a:r>
              <a:rPr lang="en-US" sz="1800" b="0" i="0" dirty="0" err="1">
                <a:effectLst/>
                <a:latin typeface="Times" pitchFamily="2" charset="0"/>
              </a:rPr>
              <a:t>statezip</a:t>
            </a:r>
            <a:r>
              <a:rPr lang="en-US" sz="1800" b="0" i="0" dirty="0">
                <a:effectLst/>
                <a:latin typeface="Times" pitchFamily="2" charset="0"/>
              </a:rPr>
              <a:t>, and country. This Data is for America as a whole, from 2005 to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C6B07-D24E-2D01-31BC-B16A9F06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0F14-9342-621A-B109-36FE2C4B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700"/>
              <a:t>Got rid of nulls</a:t>
            </a:r>
          </a:p>
          <a:p>
            <a:r>
              <a:rPr lang="en-US" sz="1700"/>
              <a:t>Got rid of duplicates </a:t>
            </a:r>
          </a:p>
          <a:p>
            <a:r>
              <a:rPr lang="en-US" sz="1700"/>
              <a:t>Got rid of columns I did not want to use</a:t>
            </a:r>
          </a:p>
          <a:p>
            <a:r>
              <a:rPr lang="en-US" sz="1700"/>
              <a:t>Then I did the describe function (describe()) to see some stats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22ED105-5E0A-B817-DB5B-8EE3E7C2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66" y="2435755"/>
            <a:ext cx="10515569" cy="38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DBDA8A08-750A-63D4-0638-7DC1773B9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B2F6B-449B-6023-6C37-08D784CC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9731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1EAA6-B176-FF4D-5D4E-AA3F922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 plots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C85CA6B6-8E08-5E74-971E-CAFAD6619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0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540B-8969-3549-3E8C-E38936DF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Bedrooms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771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981-C6B5-E180-38C5-89612938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factors are affecting the price of the houses</a:t>
            </a:r>
          </a:p>
        </p:txBody>
      </p:sp>
      <p:pic>
        <p:nvPicPr>
          <p:cNvPr id="5" name="Content Placeholder 4" descr="A picture containing screenshot, text, plot, number&#10;&#10;Description automatically generated">
            <a:extLst>
              <a:ext uri="{FF2B5EF4-FFF2-40B4-BE49-F238E27FC236}">
                <a16:creationId xmlns:a16="http://schemas.microsoft.com/office/drawing/2014/main" id="{3FB264D3-00FB-28C0-C32E-9531F0AF4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3799840" cy="2393632"/>
          </a:xfrm>
        </p:spPr>
      </p:pic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36C80999-F577-6577-9DD1-3B490EA8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70" y="1585516"/>
            <a:ext cx="3981450" cy="2700496"/>
          </a:xfrm>
          <a:prstGeom prst="rect">
            <a:avLst/>
          </a:prstGeom>
        </p:spPr>
      </p:pic>
      <p:pic>
        <p:nvPicPr>
          <p:cNvPr id="11" name="Picture 10" descr="A picture containing screenshot, text, plot, diagram&#10;&#10;Description automatically generated">
            <a:extLst>
              <a:ext uri="{FF2B5EF4-FFF2-40B4-BE49-F238E27FC236}">
                <a16:creationId xmlns:a16="http://schemas.microsoft.com/office/drawing/2014/main" id="{C550A911-8F9A-7EB4-EFEE-B2C96D5C1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20" y="1407557"/>
            <a:ext cx="4145280" cy="2972356"/>
          </a:xfrm>
          <a:prstGeom prst="rect">
            <a:avLst/>
          </a:prstGeom>
        </p:spPr>
      </p:pic>
      <p:pic>
        <p:nvPicPr>
          <p:cNvPr id="13" name="Picture 12" descr="A picture containing screenshot, text, plot, line&#10;&#10;Description automatically generated">
            <a:extLst>
              <a:ext uri="{FF2B5EF4-FFF2-40B4-BE49-F238E27FC236}">
                <a16:creationId xmlns:a16="http://schemas.microsoft.com/office/drawing/2014/main" id="{D83EA97B-1235-40EF-5DF2-BDECB35B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815" y="4059396"/>
            <a:ext cx="4175700" cy="2894013"/>
          </a:xfrm>
          <a:prstGeom prst="rect">
            <a:avLst/>
          </a:prstGeom>
        </p:spPr>
      </p:pic>
      <p:pic>
        <p:nvPicPr>
          <p:cNvPr id="15" name="Picture 14" descr="A picture containing text, screenshot, plot, number&#10;&#10;Description automatically generated">
            <a:extLst>
              <a:ext uri="{FF2B5EF4-FFF2-40B4-BE49-F238E27FC236}">
                <a16:creationId xmlns:a16="http://schemas.microsoft.com/office/drawing/2014/main" id="{D02CB0BC-BCA3-3FD9-E4B8-DED87689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44" y="4124583"/>
            <a:ext cx="3981450" cy="27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662A6-64DF-BB6A-5F57-4E506B9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Linear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4F43-4D96-92BE-3B6F-D3D08944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+mj-lt"/>
              </a:rPr>
              <a:t>imported my dependencies , for linear regression we use </a:t>
            </a:r>
            <a:r>
              <a:rPr lang="en-US" sz="2000" b="0" i="0" dirty="0" err="1">
                <a:effectLst/>
                <a:latin typeface="+mj-lt"/>
              </a:rPr>
              <a:t>sklearn</a:t>
            </a:r>
            <a:r>
              <a:rPr lang="en-US" sz="2000" b="0" i="0" dirty="0">
                <a:effectLst/>
                <a:latin typeface="+mj-lt"/>
              </a:rPr>
              <a:t> (built in python library) and import linear regression from it.</a:t>
            </a:r>
          </a:p>
          <a:p>
            <a:r>
              <a:rPr lang="en-US" sz="2000" dirty="0">
                <a:latin typeface="+mj-lt"/>
              </a:rPr>
              <a:t>Here are my dependent and independent variables.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Dependent variable: “Price”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Independent variables: Bedrooms, bathrooms, condition, and </a:t>
            </a:r>
            <a:r>
              <a:rPr lang="en-US" sz="2000" dirty="0" err="1">
                <a:latin typeface="+mj-lt"/>
              </a:rPr>
              <a:t>Zipcode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Then fitted and saved the model</a:t>
            </a:r>
          </a:p>
          <a:p>
            <a:r>
              <a:rPr lang="en-US" sz="2000" dirty="0">
                <a:latin typeface="+mj-lt"/>
              </a:rPr>
              <a:t>I built the model</a:t>
            </a:r>
          </a:p>
          <a:p>
            <a:r>
              <a:rPr lang="en-US" sz="2000" dirty="0">
                <a:latin typeface="+mj-lt"/>
              </a:rPr>
              <a:t>Then predicted 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F5C1924-A885-58CB-3F0E-60766CFC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0035"/>
            <a:ext cx="6454588" cy="329184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378</Words>
  <Application>Microsoft Macintosh PowerPoint</Application>
  <PresentationFormat>Widescreen</PresentationFormat>
  <Paragraphs>48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Menlo</vt:lpstr>
      <vt:lpstr>Times</vt:lpstr>
      <vt:lpstr>Office Theme</vt:lpstr>
      <vt:lpstr>House Price Prediction</vt:lpstr>
      <vt:lpstr>Contents</vt:lpstr>
      <vt:lpstr>Abstract</vt:lpstr>
      <vt:lpstr>About the Data Set</vt:lpstr>
      <vt:lpstr>Pre-processing</vt:lpstr>
      <vt:lpstr>Exploratory Data Analysis</vt:lpstr>
      <vt:lpstr>Data distribution plots</vt:lpstr>
      <vt:lpstr>How common factors are affecting the price of the houses</vt:lpstr>
      <vt:lpstr>Linear regression model</vt:lpstr>
      <vt:lpstr>Deploying all of that on a website</vt:lpstr>
      <vt:lpstr>PowerPoint Presentation</vt:lpstr>
      <vt:lpstr>Conclusions from the EDA</vt:lpstr>
      <vt:lpstr>PowerPoint Presentation</vt:lpstr>
      <vt:lpstr>Machine Learning Model</vt:lpstr>
      <vt:lpstr>Demo of the web Application </vt:lpstr>
      <vt:lpstr>Conclusions/comments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Paul Kempa</dc:creator>
  <cp:lastModifiedBy>Paul Kempa</cp:lastModifiedBy>
  <cp:revision>3</cp:revision>
  <dcterms:created xsi:type="dcterms:W3CDTF">2023-05-02T19:13:36Z</dcterms:created>
  <dcterms:modified xsi:type="dcterms:W3CDTF">2023-05-11T15:49:27Z</dcterms:modified>
</cp:coreProperties>
</file>