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/>
    <p:restoredTop sz="94704"/>
  </p:normalViewPr>
  <p:slideViewPr>
    <p:cSldViewPr snapToGrid="0">
      <p:cViewPr varScale="1">
        <p:scale>
          <a:sx n="51" d="100"/>
          <a:sy n="51" d="100"/>
        </p:scale>
        <p:origin x="232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548B-03DC-980E-85D1-F49ECFB88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247" y="442602"/>
            <a:ext cx="9950577" cy="1645920"/>
          </a:xfrm>
          <a:noFill/>
          <a:ln>
            <a:noFill/>
          </a:ln>
        </p:spPr>
        <p:txBody>
          <a:bodyPr/>
          <a:lstStyle/>
          <a:p>
            <a:r>
              <a:rPr lang="en-N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TDI LOAN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59C3F-2E1E-B743-4761-C1FAD22AF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362" y="5175504"/>
            <a:ext cx="4719637" cy="1239894"/>
          </a:xfrm>
        </p:spPr>
        <p:txBody>
          <a:bodyPr/>
          <a:lstStyle/>
          <a:p>
            <a:r>
              <a:rPr lang="en-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OGUANYIA CYNTHIA CHIAMAKA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632C06A-64D7-CB5B-B12F-ACA08D9AD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263" y="2088522"/>
            <a:ext cx="3328987" cy="221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7A6A-F948-B5C2-8E01-E5C83B33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DC2F-22D6-30AF-5386-2CC3EE04D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G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Data Immersed (TDI), a financial services company specializing in providing loans to individuals and small businesses to aid in meeting up with some necessary basic needs at a particular point in time. The datasets analyzed includes: </a:t>
            </a:r>
            <a:r>
              <a:rPr lang="en-NG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interest rate for the loan borrowed, the length of employment, ownership status and the loan approval status, </a:t>
            </a:r>
            <a:r>
              <a:rPr lang="en-NG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dataset was provided by </a:t>
            </a:r>
            <a:r>
              <a:rPr lang="en-NG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Data Immersed (TDI).</a:t>
            </a:r>
            <a:endParaRPr lang="en-NG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14C2E6-618A-3BC9-D35F-23FFCDD3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48F70-5E2D-ED40-4F1D-6556BB845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NG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company is looking to </a:t>
            </a:r>
            <a:r>
              <a:rPr lang="en-GB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understand its loan portfolio better</a:t>
            </a:r>
            <a:r>
              <a:rPr lang="en-NG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identify risk factors, and improve customer satisfaction through an effective distribution of loan</a:t>
            </a:r>
            <a:r>
              <a:rPr lang="en-GB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NG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across different employment level</a:t>
            </a:r>
            <a:r>
              <a:rPr lang="en-GB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NG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n-N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97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13B612-CE45-EEC9-86A5-15618021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br>
              <a:rPr lang="en-NG" dirty="0"/>
            </a:br>
            <a:endParaRPr lang="en-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1218E5-1EEB-6E2B-14A0-9C177788E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N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Diversify loan portfolio to reduce risk</a:t>
            </a:r>
          </a:p>
          <a:p>
            <a:pPr>
              <a:buFont typeface="Wingdings" pitchFamily="2" charset="2"/>
              <a:buChar char="v"/>
            </a:pPr>
            <a:r>
              <a:rPr lang="en-N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growing specific loan purposes like renewable energy and education.</a:t>
            </a:r>
          </a:p>
          <a:p>
            <a:pPr>
              <a:buFont typeface="Wingdings" pitchFamily="2" charset="2"/>
              <a:buChar char="v"/>
            </a:pPr>
            <a:r>
              <a:rPr lang="en-N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high-income borrowers in specific regions ie.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N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outh and west with countries like Florida, Delaware,  Arizona, and Colorado.</a:t>
            </a:r>
          </a:p>
          <a:p>
            <a:pPr>
              <a:buFont typeface="Wingdings" pitchFamily="2" charset="2"/>
              <a:buChar char="v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N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erification impact on loan amounts</a:t>
            </a:r>
          </a:p>
          <a:p>
            <a:pPr>
              <a:buFont typeface="Wingdings" pitchFamily="2" charset="2"/>
              <a:buChar char="v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N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nhance offers for senior career borrowers</a:t>
            </a:r>
          </a:p>
        </p:txBody>
      </p:sp>
    </p:spTree>
    <p:extLst>
      <p:ext uri="{BB962C8B-B14F-4D97-AF65-F5344CB8AC3E}">
        <p14:creationId xmlns:p14="http://schemas.microsoft.com/office/powerpoint/2010/main" val="232838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0E99-55FA-A4DB-5B10-094B48D8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7B613-A579-1E44-AF5D-D165C2D5F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NG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Loan Data Analysis Dashboard that will provide insights into the company’s loan performance.</a:t>
            </a:r>
          </a:p>
          <a:p>
            <a:pPr>
              <a:buFont typeface="Wingdings" pitchFamily="2" charset="2"/>
              <a:buChar char="v"/>
            </a:pPr>
            <a:r>
              <a:rPr lang="en-N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the loan approval processes and the interest rates across all customer segements.</a:t>
            </a:r>
            <a:r>
              <a:rPr lang="en-NG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N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able to assess the risk management status of the loan across the employee status.</a:t>
            </a:r>
          </a:p>
          <a:p>
            <a:pPr>
              <a:buFont typeface="Wingdings" pitchFamily="2" charset="2"/>
              <a:buChar char="v"/>
            </a:pPr>
            <a:r>
              <a:rPr lang="en-NG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default payments across different customer segements based on their region and purpose of loan.</a:t>
            </a:r>
          </a:p>
        </p:txBody>
      </p:sp>
    </p:spTree>
    <p:extLst>
      <p:ext uri="{BB962C8B-B14F-4D97-AF65-F5344CB8AC3E}">
        <p14:creationId xmlns:p14="http://schemas.microsoft.com/office/powerpoint/2010/main" val="2150119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DA9E-86CB-D767-0F0C-57099D7E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543297"/>
            <a:ext cx="4486656" cy="1141497"/>
          </a:xfrm>
        </p:spPr>
        <p:txBody>
          <a:bodyPr>
            <a:normAutofit/>
          </a:bodyPr>
          <a:lstStyle/>
          <a:p>
            <a:r>
              <a:rPr lang="en-N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A71723-9A4B-35D1-1DF6-0FAEACCF7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" y="2559956"/>
            <a:ext cx="5700713" cy="30102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B3C5D-453E-0483-0A8E-5DB49E444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8599" y="1943100"/>
            <a:ext cx="5700713" cy="4629150"/>
          </a:xfrm>
        </p:spPr>
        <p:txBody>
          <a:bodyPr/>
          <a:lstStyle/>
          <a:p>
            <a:r>
              <a:rPr lang="en-NG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BEFORE CLEANING</a:t>
            </a:r>
          </a:p>
          <a:p>
            <a:endParaRPr lang="en-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CAA945-8305-3A99-DABF-484855FEB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3490"/>
            <a:ext cx="6096000" cy="58188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A40C84-CDB6-DE5C-C9A4-5BF0BEA618FC}"/>
              </a:ext>
            </a:extLst>
          </p:cNvPr>
          <p:cNvSpPr txBox="1"/>
          <p:nvPr/>
        </p:nvSpPr>
        <p:spPr>
          <a:xfrm>
            <a:off x="7740502" y="574158"/>
            <a:ext cx="3087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G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AFTER CLEANING</a:t>
            </a:r>
          </a:p>
        </p:txBody>
      </p:sp>
    </p:spTree>
    <p:extLst>
      <p:ext uri="{BB962C8B-B14F-4D97-AF65-F5344CB8AC3E}">
        <p14:creationId xmlns:p14="http://schemas.microsoft.com/office/powerpoint/2010/main" val="28948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9B11-4643-9318-274A-BBE0FCC5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br>
              <a:rPr lang="en-NG" dirty="0"/>
            </a:br>
            <a:endParaRPr lang="en-NG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8881064-0BC4-E94C-4E3D-152A0B7CD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0560" y="2120051"/>
            <a:ext cx="4816475" cy="3010296"/>
          </a:xfrm>
        </p:spPr>
      </p:pic>
    </p:spTree>
    <p:extLst>
      <p:ext uri="{BB962C8B-B14F-4D97-AF65-F5344CB8AC3E}">
        <p14:creationId xmlns:p14="http://schemas.microsoft.com/office/powerpoint/2010/main" val="231055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3FBF-A998-AFB3-28BA-F73E5141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4118-FBBB-5BDC-C514-EF2D647FC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Education Loans and Small Business Financing,</a:t>
            </a:r>
          </a:p>
          <a:p>
            <a:pPr>
              <a:buFont typeface="Wingdings" pitchFamily="2" charset="2"/>
              <a:buChar char="v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Risk Differs Based on Loan Status,</a:t>
            </a:r>
          </a:p>
          <a:p>
            <a:pPr>
              <a:buFont typeface="Wingdings" pitchFamily="2" charset="2"/>
              <a:buChar char="v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Borrowers are Those with Longer Employment Tenure.</a:t>
            </a:r>
          </a:p>
          <a:p>
            <a:pPr>
              <a:buFont typeface="Wingdings" pitchFamily="2" charset="2"/>
              <a:buChar char="v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Default Risk for Extended-Term Debtors.</a:t>
            </a:r>
          </a:p>
          <a:p>
            <a:pPr>
              <a:buFont typeface="Wingdings" pitchFamily="2" charset="2"/>
              <a:buChar char="v"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Demand for Loans Associated with Debt.</a:t>
            </a:r>
          </a:p>
        </p:txBody>
      </p:sp>
    </p:spTree>
    <p:extLst>
      <p:ext uri="{BB962C8B-B14F-4D97-AF65-F5344CB8AC3E}">
        <p14:creationId xmlns:p14="http://schemas.microsoft.com/office/powerpoint/2010/main" val="6901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BA51-E6FE-DF76-07D7-E67BEC5B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336E-CD1B-2003-5442-9986BA77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observed that more than 66% of the loans taken out were used for credit card repayment and debt consolidation. It is evident that a large number of borrowers are utilising their loans to pay off other debt, possibly signalling a greater dependency on credit, which could result in a default risk if not handled correctly. The dashboard displays a portfolio that includes a sizeable portion of high-risk loans together with substantial development opportunities, especially when concentrating on verified borrowers, senior career professionals, and areas with high loan demand.</a:t>
            </a:r>
            <a:endParaRPr lang="en-NG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84884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1069</TotalTime>
  <Words>393</Words>
  <Application>Microsoft Macintosh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Times New Roman</vt:lpstr>
      <vt:lpstr>Wingdings</vt:lpstr>
      <vt:lpstr>Parcel</vt:lpstr>
      <vt:lpstr>TDI LOAN DATA</vt:lpstr>
      <vt:lpstr>INTRODUCTION</vt:lpstr>
      <vt:lpstr>PROBLEM STATEMENT</vt:lpstr>
      <vt:lpstr>RECOMMENDATION </vt:lpstr>
      <vt:lpstr>OBJECTIVES </vt:lpstr>
      <vt:lpstr>DATA CLEANING</vt:lpstr>
      <vt:lpstr>DASHBOARD </vt:lpstr>
      <vt:lpstr>INSIGHTS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Cynthia Oguanyia</dc:creator>
  <cp:lastModifiedBy>Cynthia Oguanyia</cp:lastModifiedBy>
  <cp:revision>11</cp:revision>
  <dcterms:created xsi:type="dcterms:W3CDTF">2024-09-24T09:44:10Z</dcterms:created>
  <dcterms:modified xsi:type="dcterms:W3CDTF">2024-09-25T04:22:00Z</dcterms:modified>
</cp:coreProperties>
</file>