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c/Desktop/data-CLEANED-STRES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c/Desktop/data-CLEANED-STRES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c/Desktop/data-CLEANED-STRES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[data-CLEANED-STRESS.csv]pivot table!gender</c:name>
    <c:fmtId val="2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bg2"/>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noFill/>
          </a:ln>
          <a:effectLst/>
        </c:spPr>
        <c:dLbl>
          <c:idx val="0"/>
          <c:layout>
            <c:manualLayout>
              <c:x val="-0.20512820512820512"/>
              <c:y val="3.5087719298245612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9858974358974361"/>
                  <c:h val="0.30675438596491228"/>
                </c:manualLayout>
              </c15:layout>
            </c:ext>
          </c:extLst>
        </c:dLbl>
      </c:pivotFmt>
      <c:pivotFmt>
        <c:idx val="8"/>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noFill/>
          </a:ln>
          <a:effectLst/>
        </c:spPr>
        <c:dLbl>
          <c:idx val="0"/>
          <c:layout>
            <c:manualLayout>
              <c:x val="-0.20512820512820512"/>
              <c:y val="3.5087719298245612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9858974358974361"/>
                  <c:h val="0.30675438596491228"/>
                </c:manualLayout>
              </c15:layout>
            </c:ext>
          </c:extLst>
        </c:dLbl>
      </c:pivotFmt>
      <c:pivotFmt>
        <c:idx val="12"/>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noFill/>
          </a:ln>
          <a:effectLst/>
        </c:spPr>
        <c:dLbl>
          <c:idx val="0"/>
          <c:layout>
            <c:manualLayout>
              <c:x val="-0.20512820512820512"/>
              <c:y val="3.5087719298245612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9858974358974361"/>
                  <c:h val="0.30675438596491228"/>
                </c:manualLayout>
              </c15:layout>
            </c:ext>
          </c:extLst>
        </c:dLbl>
      </c:pivotFmt>
      <c:pivotFmt>
        <c:idx val="16"/>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'pivot table'!$E$3</c:f>
              <c:strCache>
                <c:ptCount val="1"/>
                <c:pt idx="0">
                  <c:v>Total</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534-904C-A998-A775B8BB680D}"/>
              </c:ext>
            </c:extLst>
          </c:dPt>
          <c:dPt>
            <c:idx val="1"/>
            <c:bubble3D val="0"/>
            <c:spPr>
              <a:solidFill>
                <a:schemeClr val="bg2"/>
              </a:solidFill>
              <a:ln w="19050">
                <a:noFill/>
              </a:ln>
              <a:effectLst/>
            </c:spPr>
            <c:extLst>
              <c:ext xmlns:c16="http://schemas.microsoft.com/office/drawing/2014/chart" uri="{C3380CC4-5D6E-409C-BE32-E72D297353CC}">
                <c16:uniqueId val="{00000003-4534-904C-A998-A775B8BB680D}"/>
              </c:ext>
            </c:extLst>
          </c:dPt>
          <c:dPt>
            <c:idx val="2"/>
            <c:bubble3D val="0"/>
            <c:spPr>
              <a:solidFill>
                <a:schemeClr val="accent3"/>
              </a:solidFill>
              <a:ln w="19050">
                <a:noFill/>
              </a:ln>
              <a:effectLst/>
            </c:spPr>
            <c:extLst>
              <c:ext xmlns:c16="http://schemas.microsoft.com/office/drawing/2014/chart" uri="{C3380CC4-5D6E-409C-BE32-E72D297353CC}">
                <c16:uniqueId val="{00000005-4534-904C-A998-A775B8BB680D}"/>
              </c:ext>
            </c:extLst>
          </c:dPt>
          <c:dLbls>
            <c:dLbl>
              <c:idx val="0"/>
              <c:layout>
                <c:manualLayout>
                  <c:x val="-0.20512820512820512"/>
                  <c:y val="3.5087719298245612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9858974358974361"/>
                      <c:h val="0.30675438596491228"/>
                    </c:manualLayout>
                  </c15:layout>
                </c:ext>
                <c:ext xmlns:c16="http://schemas.microsoft.com/office/drawing/2014/chart" uri="{C3380CC4-5D6E-409C-BE32-E72D297353CC}">
                  <c16:uniqueId val="{00000001-4534-904C-A998-A775B8BB680D}"/>
                </c:ext>
              </c:extLst>
            </c:dLbl>
            <c:dLbl>
              <c:idx val="1"/>
              <c:delete val="1"/>
              <c:extLst>
                <c:ext xmlns:c15="http://schemas.microsoft.com/office/drawing/2012/chart" uri="{CE6537A1-D6FC-4f65-9D91-7224C49458BB}"/>
                <c:ext xmlns:c16="http://schemas.microsoft.com/office/drawing/2014/chart" uri="{C3380CC4-5D6E-409C-BE32-E72D297353CC}">
                  <c16:uniqueId val="{00000003-4534-904C-A998-A775B8BB680D}"/>
                </c:ext>
              </c:extLst>
            </c:dLbl>
            <c:dLbl>
              <c:idx val="2"/>
              <c:delete val="1"/>
              <c:extLst>
                <c:ext xmlns:c15="http://schemas.microsoft.com/office/drawing/2012/chart" uri="{CE6537A1-D6FC-4f65-9D91-7224C49458BB}"/>
                <c:ext xmlns:c16="http://schemas.microsoft.com/office/drawing/2014/chart" uri="{C3380CC4-5D6E-409C-BE32-E72D297353CC}">
                  <c16:uniqueId val="{00000005-4534-904C-A998-A775B8BB680D}"/>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table'!$D$4:$D$7</c:f>
              <c:strCache>
                <c:ptCount val="3"/>
                <c:pt idx="0">
                  <c:v>Female</c:v>
                </c:pt>
                <c:pt idx="1">
                  <c:v>Male</c:v>
                </c:pt>
                <c:pt idx="2">
                  <c:v>Others</c:v>
                </c:pt>
              </c:strCache>
            </c:strRef>
          </c:cat>
          <c:val>
            <c:numRef>
              <c:f>'pivot table'!$E$4:$E$7</c:f>
              <c:numCache>
                <c:formatCode>0.00%</c:formatCode>
                <c:ptCount val="3"/>
                <c:pt idx="0">
                  <c:v>0.48559999999999998</c:v>
                </c:pt>
                <c:pt idx="1">
                  <c:v>0.51419999999999999</c:v>
                </c:pt>
                <c:pt idx="2">
                  <c:v>2.0000000000000001E-4</c:v>
                </c:pt>
              </c:numCache>
            </c:numRef>
          </c:val>
          <c:extLst>
            <c:ext xmlns:c16="http://schemas.microsoft.com/office/drawing/2014/chart" uri="{C3380CC4-5D6E-409C-BE32-E72D297353CC}">
              <c16:uniqueId val="{00000006-4534-904C-A998-A775B8BB680D}"/>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[data-CLEANED-STRESS.csv]pivot table!gender</c:name>
    <c:fmtId val="30"/>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2"/>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noFill/>
          </a:ln>
          <a:effectLst/>
        </c:spPr>
        <c:dLbl>
          <c:idx val="0"/>
          <c:layout>
            <c:manualLayout>
              <c:x val="0.21597633136094668"/>
              <c:y val="-8.5470085470085479E-3"/>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628695895261613"/>
                  <c:h val="0.29047042196648498"/>
                </c:manualLayout>
              </c15:layout>
            </c:ext>
          </c:extLst>
        </c:dLbl>
      </c:pivotFmt>
      <c:pivotFmt>
        <c:idx val="9"/>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noFill/>
          </a:ln>
          <a:effectLst/>
        </c:spPr>
        <c:dLbl>
          <c:idx val="0"/>
          <c:layout>
            <c:manualLayout>
              <c:x val="0.21597633136094668"/>
              <c:y val="-8.5470085470085479E-3"/>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628695895261613"/>
                  <c:h val="0.29047042196648498"/>
                </c:manualLayout>
              </c15:layout>
            </c:ext>
          </c:extLst>
        </c:dLbl>
      </c:pivotFmt>
      <c:pivotFmt>
        <c:idx val="13"/>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2"/>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noFill/>
          </a:ln>
          <a:effectLst/>
        </c:spPr>
        <c:dLbl>
          <c:idx val="0"/>
          <c:layout>
            <c:manualLayout>
              <c:x val="0.21597633136094668"/>
              <c:y val="-8.5470085470085479E-3"/>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628695895261613"/>
                  <c:h val="0.29047042196648498"/>
                </c:manualLayout>
              </c15:layout>
            </c:ext>
          </c:extLst>
        </c:dLbl>
      </c:pivotFmt>
      <c:pivotFmt>
        <c:idx val="17"/>
        <c:spPr>
          <a:solidFill>
            <a:schemeClr val="accent1"/>
          </a:solidFill>
          <a:ln w="19050">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'pivot table'!$E$3</c:f>
              <c:strCache>
                <c:ptCount val="1"/>
                <c:pt idx="0">
                  <c:v>Total</c:v>
                </c:pt>
              </c:strCache>
            </c:strRef>
          </c:tx>
          <c:spPr>
            <a:ln>
              <a:noFill/>
            </a:ln>
          </c:spPr>
          <c:dPt>
            <c:idx val="0"/>
            <c:bubble3D val="0"/>
            <c:spPr>
              <a:solidFill>
                <a:schemeClr val="bg2"/>
              </a:solidFill>
              <a:ln w="19050">
                <a:noFill/>
              </a:ln>
              <a:effectLst/>
            </c:spPr>
            <c:extLst>
              <c:ext xmlns:c16="http://schemas.microsoft.com/office/drawing/2014/chart" uri="{C3380CC4-5D6E-409C-BE32-E72D297353CC}">
                <c16:uniqueId val="{00000001-31E9-AF46-9C6E-CBEBF5FB439D}"/>
              </c:ext>
            </c:extLst>
          </c:dPt>
          <c:dPt>
            <c:idx val="1"/>
            <c:bubble3D val="0"/>
            <c:spPr>
              <a:solidFill>
                <a:schemeClr val="accent2"/>
              </a:solidFill>
              <a:ln w="19050">
                <a:noFill/>
              </a:ln>
              <a:effectLst/>
            </c:spPr>
            <c:extLst>
              <c:ext xmlns:c16="http://schemas.microsoft.com/office/drawing/2014/chart" uri="{C3380CC4-5D6E-409C-BE32-E72D297353CC}">
                <c16:uniqueId val="{00000003-31E9-AF46-9C6E-CBEBF5FB439D}"/>
              </c:ext>
            </c:extLst>
          </c:dPt>
          <c:dPt>
            <c:idx val="2"/>
            <c:bubble3D val="0"/>
            <c:spPr>
              <a:solidFill>
                <a:schemeClr val="accent3"/>
              </a:solidFill>
              <a:ln w="19050">
                <a:noFill/>
              </a:ln>
              <a:effectLst/>
            </c:spPr>
            <c:extLst>
              <c:ext xmlns:c16="http://schemas.microsoft.com/office/drawing/2014/chart" uri="{C3380CC4-5D6E-409C-BE32-E72D297353CC}">
                <c16:uniqueId val="{00000005-31E9-AF46-9C6E-CBEBF5FB439D}"/>
              </c:ext>
            </c:extLst>
          </c:dPt>
          <c:dLbls>
            <c:dLbl>
              <c:idx val="0"/>
              <c:delete val="1"/>
              <c:extLst>
                <c:ext xmlns:c15="http://schemas.microsoft.com/office/drawing/2012/chart" uri="{CE6537A1-D6FC-4f65-9D91-7224C49458BB}"/>
                <c:ext xmlns:c16="http://schemas.microsoft.com/office/drawing/2014/chart" uri="{C3380CC4-5D6E-409C-BE32-E72D297353CC}">
                  <c16:uniqueId val="{00000001-31E9-AF46-9C6E-CBEBF5FB439D}"/>
                </c:ext>
              </c:extLst>
            </c:dLbl>
            <c:dLbl>
              <c:idx val="1"/>
              <c:layout>
                <c:manualLayout>
                  <c:x val="0.21597633136094668"/>
                  <c:y val="-8.5470085470085479E-3"/>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extLst>
                <c:ext xmlns:c15="http://schemas.microsoft.com/office/drawing/2012/chart" uri="{CE6537A1-D6FC-4f65-9D91-7224C49458BB}">
                  <c15:layout>
                    <c:manualLayout>
                      <c:w val="0.2628695895261613"/>
                      <c:h val="0.29047042196648498"/>
                    </c:manualLayout>
                  </c15:layout>
                </c:ext>
                <c:ext xmlns:c16="http://schemas.microsoft.com/office/drawing/2014/chart" uri="{C3380CC4-5D6E-409C-BE32-E72D297353CC}">
                  <c16:uniqueId val="{00000003-31E9-AF46-9C6E-CBEBF5FB439D}"/>
                </c:ext>
              </c:extLst>
            </c:dLbl>
            <c:dLbl>
              <c:idx val="2"/>
              <c:delete val="1"/>
              <c:extLst>
                <c:ext xmlns:c15="http://schemas.microsoft.com/office/drawing/2012/chart" uri="{CE6537A1-D6FC-4f65-9D91-7224C49458BB}"/>
                <c:ext xmlns:c16="http://schemas.microsoft.com/office/drawing/2014/chart" uri="{C3380CC4-5D6E-409C-BE32-E72D297353CC}">
                  <c16:uniqueId val="{00000005-31E9-AF46-9C6E-CBEBF5FB439D}"/>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NG"/>
              </a:p>
            </c:txPr>
            <c:showLegendKey val="0"/>
            <c:showVal val="1"/>
            <c:showCatName val="0"/>
            <c:showSerName val="0"/>
            <c:showPercent val="0"/>
            <c:showBubbleSize val="0"/>
            <c:showLeaderLines val="0"/>
            <c:extLst>
              <c:ext xmlns:c15="http://schemas.microsoft.com/office/drawing/2012/chart" uri="{CE6537A1-D6FC-4f65-9D91-7224C49458BB}"/>
            </c:extLst>
          </c:dLbls>
          <c:cat>
            <c:strRef>
              <c:f>'pivot table'!$D$4:$D$7</c:f>
              <c:strCache>
                <c:ptCount val="3"/>
                <c:pt idx="0">
                  <c:v>Female</c:v>
                </c:pt>
                <c:pt idx="1">
                  <c:v>Male</c:v>
                </c:pt>
                <c:pt idx="2">
                  <c:v>Others</c:v>
                </c:pt>
              </c:strCache>
            </c:strRef>
          </c:cat>
          <c:val>
            <c:numRef>
              <c:f>'pivot table'!$E$4:$E$7</c:f>
              <c:numCache>
                <c:formatCode>0.00%</c:formatCode>
                <c:ptCount val="3"/>
                <c:pt idx="0">
                  <c:v>0.48559999999999998</c:v>
                </c:pt>
                <c:pt idx="1">
                  <c:v>0.51419999999999999</c:v>
                </c:pt>
                <c:pt idx="2">
                  <c:v>2.0000000000000001E-4</c:v>
                </c:pt>
              </c:numCache>
            </c:numRef>
          </c:val>
          <c:extLst>
            <c:ext xmlns:c16="http://schemas.microsoft.com/office/drawing/2014/chart" uri="{C3380CC4-5D6E-409C-BE32-E72D297353CC}">
              <c16:uniqueId val="{00000006-31E9-AF46-9C6E-CBEBF5FB439D}"/>
            </c:ext>
          </c:extLst>
        </c:ser>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[data-CLEANED-STRESS.csv]pivot table!PivotTable23</c:name>
    <c:fmtId val="8"/>
  </c:pivotSource>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GB">
                <a:solidFill>
                  <a:schemeClr val="tx1"/>
                </a:solidFill>
                <a:latin typeface="Times New Roman" panose="02020603050405020304" pitchFamily="18" charset="0"/>
                <a:cs typeface="Times New Roman" panose="02020603050405020304" pitchFamily="18" charset="0"/>
              </a:rPr>
              <a:t>STRESS</a:t>
            </a:r>
            <a:r>
              <a:rPr lang="en-GB" baseline="0">
                <a:solidFill>
                  <a:schemeClr val="tx1"/>
                </a:solidFill>
                <a:latin typeface="Times New Roman" panose="02020603050405020304" pitchFamily="18" charset="0"/>
                <a:cs typeface="Times New Roman" panose="02020603050405020304" pitchFamily="18" charset="0"/>
              </a:rPr>
              <a:t> LEVEL</a:t>
            </a:r>
            <a:endParaRPr lang="en-GB">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2369358673568542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hade val="1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hade val="1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hade val="1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table'!$O$51</c:f>
              <c:strCache>
                <c:ptCount val="1"/>
                <c:pt idx="0">
                  <c:v>Total</c:v>
                </c:pt>
              </c:strCache>
            </c:strRef>
          </c:tx>
          <c:spPr>
            <a:ln w="28575" cap="rnd">
              <a:solidFill>
                <a:schemeClr val="accent1">
                  <a:shade val="15000"/>
                </a:schemeClr>
              </a:solidFill>
              <a:round/>
            </a:ln>
            <a:effectLst/>
          </c:spPr>
          <c:marker>
            <c:symbol val="none"/>
          </c:marker>
          <c:cat>
            <c:strRef>
              <c:f>'pivot table'!$N$52:$N$58</c:f>
              <c:strCache>
                <c:ptCount val="6"/>
                <c:pt idx="0">
                  <c:v>Jan</c:v>
                </c:pt>
                <c:pt idx="1">
                  <c:v>Feb</c:v>
                </c:pt>
                <c:pt idx="2">
                  <c:v>Mar</c:v>
                </c:pt>
                <c:pt idx="3">
                  <c:v>Apr</c:v>
                </c:pt>
                <c:pt idx="4">
                  <c:v>May</c:v>
                </c:pt>
                <c:pt idx="5">
                  <c:v>Jun</c:v>
                </c:pt>
              </c:strCache>
            </c:strRef>
          </c:cat>
          <c:val>
            <c:numRef>
              <c:f>'pivot table'!$O$52:$O$58</c:f>
              <c:numCache>
                <c:formatCode>0.00</c:formatCode>
                <c:ptCount val="6"/>
                <c:pt idx="0">
                  <c:v>1.3551924156725561</c:v>
                </c:pt>
                <c:pt idx="1">
                  <c:v>1.3661392878803824</c:v>
                </c:pt>
                <c:pt idx="2">
                  <c:v>1.346607147648436</c:v>
                </c:pt>
                <c:pt idx="3">
                  <c:v>1.3562124037551009</c:v>
                </c:pt>
                <c:pt idx="4">
                  <c:v>1.3597459149490356</c:v>
                </c:pt>
                <c:pt idx="5">
                  <c:v>1.3539153910014201</c:v>
                </c:pt>
              </c:numCache>
            </c:numRef>
          </c:val>
          <c:smooth val="0"/>
          <c:extLst>
            <c:ext xmlns:c16="http://schemas.microsoft.com/office/drawing/2014/chart" uri="{C3380CC4-5D6E-409C-BE32-E72D297353CC}">
              <c16:uniqueId val="{00000000-A3DD-BB48-A6DC-C1F320A3359B}"/>
            </c:ext>
          </c:extLst>
        </c:ser>
        <c:dLbls>
          <c:showLegendKey val="0"/>
          <c:showVal val="0"/>
          <c:showCatName val="0"/>
          <c:showSerName val="0"/>
          <c:showPercent val="0"/>
          <c:showBubbleSize val="0"/>
        </c:dLbls>
        <c:smooth val="0"/>
        <c:axId val="846627104"/>
        <c:axId val="846534288"/>
      </c:lineChart>
      <c:catAx>
        <c:axId val="84662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846534288"/>
        <c:crosses val="autoZero"/>
        <c:auto val="1"/>
        <c:lblAlgn val="ctr"/>
        <c:lblOffset val="100"/>
        <c:noMultiLvlLbl val="0"/>
      </c:catAx>
      <c:valAx>
        <c:axId val="846534288"/>
        <c:scaling>
          <c:orientation val="minMax"/>
        </c:scaling>
        <c:delete val="1"/>
        <c:axPos val="l"/>
        <c:numFmt formatCode="0.00" sourceLinked="1"/>
        <c:majorTickMark val="none"/>
        <c:minorTickMark val="none"/>
        <c:tickLblPos val="nextTo"/>
        <c:crossAx val="846627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chart" Target="../charts/chart1.xml"/><Relationship Id="rId7" Type="http://schemas.openxmlformats.org/officeDocument/2006/relationships/image" Target="../media/image9.png"/><Relationship Id="rId2" Type="http://schemas.openxmlformats.org/officeDocument/2006/relationships/hyperlink" Target="This%20chart%20shows%20the%20percentage%20of%20the%20gender%20distribution%20for%20all%20the%20employees%20across%20all%20departments"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F29A-68BF-CEA1-2D5B-55EC7B1CB56D}"/>
              </a:ext>
            </a:extLst>
          </p:cNvPr>
          <p:cNvSpPr>
            <a:spLocks noGrp="1"/>
          </p:cNvSpPr>
          <p:nvPr>
            <p:ph type="ctrTitle"/>
          </p:nvPr>
        </p:nvSpPr>
        <p:spPr>
          <a:xfrm>
            <a:off x="1771972" y="680482"/>
            <a:ext cx="8915399" cy="1143853"/>
          </a:xfrm>
        </p:spPr>
        <p:txBody>
          <a:bodyPr>
            <a:normAutofit fontScale="90000"/>
          </a:bodyPr>
          <a:lstStyle/>
          <a:p>
            <a:r>
              <a:rPr lang="en-NG" dirty="0"/>
              <a:t>  </a:t>
            </a:r>
            <a:br>
              <a:rPr lang="en-NG" dirty="0"/>
            </a:br>
            <a:r>
              <a:rPr lang="en-NG" dirty="0"/>
              <a:t> </a:t>
            </a:r>
            <a:r>
              <a:rPr lang="en-NG" dirty="0">
                <a:solidFill>
                  <a:schemeClr val="tx1"/>
                </a:solidFill>
                <a:latin typeface="Times New Roman" panose="02020603050405020304" pitchFamily="18" charset="0"/>
                <a:cs typeface="Times New Roman" panose="02020603050405020304" pitchFamily="18" charset="0"/>
              </a:rPr>
              <a:t>STRESS MANAGEMENT</a:t>
            </a:r>
            <a:br>
              <a:rPr lang="en-NG" dirty="0"/>
            </a:br>
            <a:endParaRPr lang="en-NG" dirty="0"/>
          </a:p>
        </p:txBody>
      </p:sp>
      <p:sp>
        <p:nvSpPr>
          <p:cNvPr id="3" name="Subtitle 2">
            <a:extLst>
              <a:ext uri="{FF2B5EF4-FFF2-40B4-BE49-F238E27FC236}">
                <a16:creationId xmlns:a16="http://schemas.microsoft.com/office/drawing/2014/main" id="{127E1631-795F-8FEF-BA06-2975356365D9}"/>
              </a:ext>
            </a:extLst>
          </p:cNvPr>
          <p:cNvSpPr>
            <a:spLocks noGrp="1"/>
          </p:cNvSpPr>
          <p:nvPr>
            <p:ph type="subTitle" idx="1"/>
          </p:nvPr>
        </p:nvSpPr>
        <p:spPr>
          <a:xfrm>
            <a:off x="7867973" y="5526364"/>
            <a:ext cx="4324027" cy="1126283"/>
          </a:xfrm>
        </p:spPr>
        <p:txBody>
          <a:bodyPr/>
          <a:lstStyle/>
          <a:p>
            <a:r>
              <a:rPr lang="en-NG" b="1" dirty="0">
                <a:solidFill>
                  <a:schemeClr val="tx1"/>
                </a:solidFill>
                <a:latin typeface="Times New Roman" panose="02020603050405020304" pitchFamily="18" charset="0"/>
                <a:cs typeface="Times New Roman" panose="02020603050405020304" pitchFamily="18" charset="0"/>
              </a:rPr>
              <a:t>                  BY</a:t>
            </a:r>
          </a:p>
          <a:p>
            <a:r>
              <a:rPr lang="en-NG" b="1" dirty="0">
                <a:solidFill>
                  <a:schemeClr val="tx1"/>
                </a:solidFill>
                <a:latin typeface="Times New Roman" panose="02020603050405020304" pitchFamily="18" charset="0"/>
                <a:cs typeface="Times New Roman" panose="02020603050405020304" pitchFamily="18" charset="0"/>
              </a:rPr>
              <a:t>OGUANYIA CYNTHIA</a:t>
            </a:r>
          </a:p>
        </p:txBody>
      </p:sp>
      <p:pic>
        <p:nvPicPr>
          <p:cNvPr id="5" name="Picture 4" descr="Stressed businessman">
            <a:extLst>
              <a:ext uri="{FF2B5EF4-FFF2-40B4-BE49-F238E27FC236}">
                <a16:creationId xmlns:a16="http://schemas.microsoft.com/office/drawing/2014/main" id="{722CB9A6-8F21-5C48-87C1-75836A7E6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247" y="1999280"/>
            <a:ext cx="6493790" cy="3192651"/>
          </a:xfrm>
          <a:prstGeom prst="rect">
            <a:avLst/>
          </a:prstGeom>
        </p:spPr>
      </p:pic>
    </p:spTree>
    <p:extLst>
      <p:ext uri="{BB962C8B-B14F-4D97-AF65-F5344CB8AC3E}">
        <p14:creationId xmlns:p14="http://schemas.microsoft.com/office/powerpoint/2010/main" val="91375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32DA-4830-DB92-6B86-75B5606DBFA0}"/>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0C7FC8A5-D81E-F3DD-5362-09B861D72DC3}"/>
              </a:ext>
            </a:extLst>
          </p:cNvPr>
          <p:cNvSpPr>
            <a:spLocks noGrp="1"/>
          </p:cNvSpPr>
          <p:nvPr>
            <p:ph idx="1"/>
          </p:nvPr>
        </p:nvSpPr>
        <p:spPr>
          <a:xfrm>
            <a:off x="1488833" y="4448012"/>
            <a:ext cx="8915400" cy="2191629"/>
          </a:xfrm>
        </p:spPr>
        <p:txBody>
          <a:bodyPr/>
          <a:lstStyle/>
          <a:p>
            <a:r>
              <a:rPr lang="en-NG" dirty="0"/>
              <a:t>From this chart, it shows that sleeping and art has a way of reducing stress so the employers should always give atleast an hour for rest.</a:t>
            </a:r>
          </a:p>
        </p:txBody>
      </p:sp>
      <p:pic>
        <p:nvPicPr>
          <p:cNvPr id="4" name="Picture 3">
            <a:extLst>
              <a:ext uri="{FF2B5EF4-FFF2-40B4-BE49-F238E27FC236}">
                <a16:creationId xmlns:a16="http://schemas.microsoft.com/office/drawing/2014/main" id="{50D42A0C-F04E-A639-7FFA-127940FFE8E7}"/>
              </a:ext>
            </a:extLst>
          </p:cNvPr>
          <p:cNvPicPr>
            <a:picLocks noChangeAspect="1"/>
          </p:cNvPicPr>
          <p:nvPr/>
        </p:nvPicPr>
        <p:blipFill>
          <a:blip r:embed="rId2"/>
          <a:stretch>
            <a:fillRect/>
          </a:stretch>
        </p:blipFill>
        <p:spPr>
          <a:xfrm>
            <a:off x="2133600" y="1264554"/>
            <a:ext cx="6172200" cy="3183457"/>
          </a:xfrm>
          <a:prstGeom prst="rect">
            <a:avLst/>
          </a:prstGeom>
        </p:spPr>
      </p:pic>
    </p:spTree>
    <p:extLst>
      <p:ext uri="{BB962C8B-B14F-4D97-AF65-F5344CB8AC3E}">
        <p14:creationId xmlns:p14="http://schemas.microsoft.com/office/powerpoint/2010/main" val="179741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7495-46C8-C972-91DF-1BA049A32E26}"/>
              </a:ext>
            </a:extLst>
          </p:cNvPr>
          <p:cNvSpPr>
            <a:spLocks noGrp="1"/>
          </p:cNvSpPr>
          <p:nvPr>
            <p:ph type="title"/>
          </p:nvPr>
        </p:nvSpPr>
        <p:spPr>
          <a:xfrm>
            <a:off x="2189969" y="261251"/>
            <a:ext cx="8911687" cy="1280890"/>
          </a:xfrm>
        </p:spPr>
        <p:txBody>
          <a:bodyPr/>
          <a:lstStyle/>
          <a:p>
            <a:r>
              <a:rPr lang="en-NG" dirty="0">
                <a:latin typeface="Times New Roman" panose="02020603050405020304" pitchFamily="18" charset="0"/>
                <a:cs typeface="Times New Roman" panose="02020603050405020304" pitchFamily="18" charset="0"/>
              </a:rPr>
              <a:t>                     INSIGHTS</a:t>
            </a:r>
          </a:p>
        </p:txBody>
      </p:sp>
      <p:sp>
        <p:nvSpPr>
          <p:cNvPr id="3" name="Content Placeholder 2">
            <a:extLst>
              <a:ext uri="{FF2B5EF4-FFF2-40B4-BE49-F238E27FC236}">
                <a16:creationId xmlns:a16="http://schemas.microsoft.com/office/drawing/2014/main" id="{3F786669-36ED-C22A-2AFB-CECDFBA45590}"/>
              </a:ext>
            </a:extLst>
          </p:cNvPr>
          <p:cNvSpPr>
            <a:spLocks noGrp="1"/>
          </p:cNvSpPr>
          <p:nvPr>
            <p:ph idx="1"/>
          </p:nvPr>
        </p:nvSpPr>
        <p:spPr>
          <a:xfrm>
            <a:off x="2195135" y="4239966"/>
            <a:ext cx="8915400" cy="2101222"/>
          </a:xfrm>
        </p:spPr>
        <p:txBody>
          <a:bodyPr/>
          <a:lstStyle/>
          <a:p>
            <a:r>
              <a:rPr lang="en-NG" dirty="0"/>
              <a:t>It shows that January and Febuary has the highest stress level.</a:t>
            </a:r>
          </a:p>
        </p:txBody>
      </p:sp>
      <p:sp>
        <p:nvSpPr>
          <p:cNvPr id="4" name="Content Placeholder 2">
            <a:extLst>
              <a:ext uri="{FF2B5EF4-FFF2-40B4-BE49-F238E27FC236}">
                <a16:creationId xmlns:a16="http://schemas.microsoft.com/office/drawing/2014/main" id="{AEF1B87D-321A-4C90-7B8F-8A4F66131F6B}"/>
              </a:ext>
            </a:extLst>
          </p:cNvPr>
          <p:cNvSpPr txBox="1">
            <a:spLocks/>
          </p:cNvSpPr>
          <p:nvPr/>
        </p:nvSpPr>
        <p:spPr>
          <a:xfrm>
            <a:off x="1319212" y="4132668"/>
            <a:ext cx="8915400" cy="2101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NG" dirty="0"/>
          </a:p>
        </p:txBody>
      </p:sp>
      <p:grpSp>
        <p:nvGrpSpPr>
          <p:cNvPr id="5" name="Group 4">
            <a:extLst>
              <a:ext uri="{FF2B5EF4-FFF2-40B4-BE49-F238E27FC236}">
                <a16:creationId xmlns:a16="http://schemas.microsoft.com/office/drawing/2014/main" id="{0391738C-37A7-3F08-1F87-E4BCAB7C4A82}"/>
              </a:ext>
            </a:extLst>
          </p:cNvPr>
          <p:cNvGrpSpPr/>
          <p:nvPr/>
        </p:nvGrpSpPr>
        <p:grpSpPr>
          <a:xfrm>
            <a:off x="2448733" y="1162372"/>
            <a:ext cx="5780867" cy="2647628"/>
            <a:chOff x="0" y="0"/>
            <a:chExt cx="4635500" cy="2451100"/>
          </a:xfrm>
        </p:grpSpPr>
        <p:sp>
          <p:nvSpPr>
            <p:cNvPr id="6" name="Rectangle 5">
              <a:extLst>
                <a:ext uri="{FF2B5EF4-FFF2-40B4-BE49-F238E27FC236}">
                  <a16:creationId xmlns:a16="http://schemas.microsoft.com/office/drawing/2014/main" id="{EADE3261-75C7-2B42-BC61-4EF095239EFF}"/>
                </a:ext>
              </a:extLst>
            </p:cNvPr>
            <p:cNvSpPr/>
            <p:nvPr/>
          </p:nvSpPr>
          <p:spPr>
            <a:xfrm>
              <a:off x="0" y="0"/>
              <a:ext cx="4635500" cy="2451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graphicFrame>
          <p:nvGraphicFramePr>
            <p:cNvPr id="7" name="Chart 6">
              <a:extLst>
                <a:ext uri="{FF2B5EF4-FFF2-40B4-BE49-F238E27FC236}">
                  <a16:creationId xmlns:a16="http://schemas.microsoft.com/office/drawing/2014/main" id="{9BD90C36-73F6-0941-AB55-3700B3547FEB}"/>
                </a:ext>
              </a:extLst>
            </p:cNvPr>
            <p:cNvGraphicFramePr>
              <a:graphicFrameLocks/>
            </p:cNvGraphicFramePr>
            <p:nvPr>
              <p:extLst>
                <p:ext uri="{D42A27DB-BD31-4B8C-83A1-F6EECF244321}">
                  <p14:modId xmlns:p14="http://schemas.microsoft.com/office/powerpoint/2010/main" val="3706033521"/>
                </p:ext>
              </p:extLst>
            </p:nvPr>
          </p:nvGraphicFramePr>
          <p:xfrm>
            <a:off x="0" y="88901"/>
            <a:ext cx="4533900" cy="2307265"/>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211156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A526-B5F7-2F57-D30A-93856AF957E3}"/>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DECF8AF4-2122-133B-9A25-C4F7B1831311}"/>
              </a:ext>
            </a:extLst>
          </p:cNvPr>
          <p:cNvSpPr>
            <a:spLocks noGrp="1"/>
          </p:cNvSpPr>
          <p:nvPr>
            <p:ph idx="1"/>
          </p:nvPr>
        </p:nvSpPr>
        <p:spPr/>
        <p:txBody>
          <a:bodyPr/>
          <a:lstStyle/>
          <a:p>
            <a:r>
              <a:rPr lang="en-NG" dirty="0">
                <a:latin typeface="Times New Roman" panose="02020603050405020304" pitchFamily="18" charset="0"/>
                <a:cs typeface="Times New Roman" panose="02020603050405020304" pitchFamily="18" charset="0"/>
              </a:rPr>
              <a:t>This project analyzed the employee stress data and developed a dashboard using </a:t>
            </a:r>
            <a:r>
              <a:rPr lang="en-GB" dirty="0">
                <a:latin typeface="Times New Roman" panose="02020603050405020304" pitchFamily="18" charset="0"/>
                <a:cs typeface="Times New Roman" panose="02020603050405020304" pitchFamily="18" charset="0"/>
              </a:rPr>
              <a:t>Excel features to help the HR monitor the different stress indicators. The insights from the various stress levels, stress sources, and other factors provide valuable input for designing more effective stress management programs. Other factors, like external sources of stress,</a:t>
            </a:r>
            <a:r>
              <a:rPr lang="en-NG" dirty="0">
                <a:latin typeface="Times New Roman" panose="02020603050405020304" pitchFamily="18" charset="0"/>
                <a:cs typeface="Times New Roman" panose="02020603050405020304" pitchFamily="18" charset="0"/>
              </a:rPr>
              <a:t> should also be considered.</a:t>
            </a:r>
          </a:p>
        </p:txBody>
      </p:sp>
    </p:spTree>
    <p:extLst>
      <p:ext uri="{BB962C8B-B14F-4D97-AF65-F5344CB8AC3E}">
        <p14:creationId xmlns:p14="http://schemas.microsoft.com/office/powerpoint/2010/main" val="94353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DD1D-C429-D6C3-99D0-009BDDF29164}"/>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0EA6A68-D6B0-7EE3-2F20-550F8B634062}"/>
              </a:ext>
            </a:extLst>
          </p:cNvPr>
          <p:cNvSpPr>
            <a:spLocks noGrp="1"/>
          </p:cNvSpPr>
          <p:nvPr>
            <p:ph idx="1"/>
          </p:nvPr>
        </p:nvSpPr>
        <p:spPr/>
        <p:txBody>
          <a:bodyPr>
            <a:normAutofit/>
          </a:bodyPr>
          <a:lstStyle/>
          <a:p>
            <a:r>
              <a:rPr lang="en-GB" b="0" i="0" dirty="0">
                <a:solidFill>
                  <a:srgbClr val="002021"/>
                </a:solidFill>
                <a:effectLst/>
                <a:latin typeface="Times New Roman" panose="02020603050405020304" pitchFamily="18" charset="0"/>
                <a:cs typeface="Times New Roman" panose="02020603050405020304" pitchFamily="18" charset="0"/>
              </a:rPr>
              <a:t>Work-related stress is a negative response to work demands that exceed a person's coping ability. It can cause physical, mental, emotional, and </a:t>
            </a:r>
            <a:r>
              <a:rPr lang="en-GB" b="0" i="0" dirty="0" err="1">
                <a:solidFill>
                  <a:srgbClr val="002021"/>
                </a:solidFill>
                <a:effectLst/>
                <a:latin typeface="Times New Roman" panose="02020603050405020304" pitchFamily="18" charset="0"/>
                <a:cs typeface="Times New Roman" panose="02020603050405020304" pitchFamily="18" charset="0"/>
              </a:rPr>
              <a:t>behavioral</a:t>
            </a:r>
            <a:r>
              <a:rPr lang="en-GB" b="0" i="0" dirty="0">
                <a:solidFill>
                  <a:srgbClr val="002021"/>
                </a:solidFill>
                <a:effectLst/>
                <a:latin typeface="Times New Roman" panose="02020603050405020304" pitchFamily="18" charset="0"/>
                <a:cs typeface="Times New Roman" panose="02020603050405020304" pitchFamily="18" charset="0"/>
              </a:rPr>
              <a:t> responses.</a:t>
            </a:r>
          </a:p>
          <a:p>
            <a:pPr algn="l"/>
            <a:r>
              <a:rPr lang="en-GB" b="1" i="0" dirty="0">
                <a:solidFill>
                  <a:srgbClr val="002021"/>
                </a:solidFill>
                <a:effectLst/>
                <a:latin typeface="Times New Roman" panose="02020603050405020304" pitchFamily="18" charset="0"/>
                <a:cs typeface="Times New Roman" panose="02020603050405020304" pitchFamily="18" charset="0"/>
              </a:rPr>
              <a:t>What causes work-related stress?</a:t>
            </a:r>
          </a:p>
          <a:p>
            <a:pPr algn="l" fontAlgn="ctr">
              <a:buFont typeface="Arial" panose="020B0604020202020204" pitchFamily="34" charset="0"/>
              <a:buChar char="•"/>
            </a:pPr>
            <a:r>
              <a:rPr lang="en-GB" b="1" i="0" dirty="0">
                <a:solidFill>
                  <a:srgbClr val="002021"/>
                </a:solidFill>
                <a:effectLst/>
                <a:latin typeface="Times New Roman" panose="02020603050405020304" pitchFamily="18" charset="0"/>
                <a:cs typeface="Times New Roman" panose="02020603050405020304" pitchFamily="18" charset="0"/>
              </a:rPr>
              <a:t>Unmanageable pressure</a:t>
            </a:r>
            <a:r>
              <a:rPr lang="en-GB" b="0" i="0" dirty="0">
                <a:solidFill>
                  <a:srgbClr val="002021"/>
                </a:solidFill>
                <a:effectLst/>
                <a:latin typeface="Times New Roman" panose="02020603050405020304" pitchFamily="18" charset="0"/>
                <a:cs typeface="Times New Roman" panose="02020603050405020304" pitchFamily="18" charset="0"/>
              </a:rPr>
              <a:t>: When the demands of a job are greater than a person's ability to manage, it can lead to stress. </a:t>
            </a:r>
          </a:p>
          <a:p>
            <a:pPr algn="l">
              <a:buFont typeface="Arial" panose="020B0604020202020204" pitchFamily="34" charset="0"/>
              <a:buChar char="•"/>
            </a:pPr>
            <a:r>
              <a:rPr lang="en-GB" b="1" i="0" dirty="0">
                <a:solidFill>
                  <a:srgbClr val="002021"/>
                </a:solidFill>
                <a:effectLst/>
                <a:latin typeface="Times New Roman" panose="02020603050405020304" pitchFamily="18" charset="0"/>
                <a:cs typeface="Times New Roman" panose="02020603050405020304" pitchFamily="18" charset="0"/>
              </a:rPr>
              <a:t>Role conflict</a:t>
            </a:r>
            <a:r>
              <a:rPr lang="en-GB" b="0" i="0" dirty="0">
                <a:solidFill>
                  <a:srgbClr val="002021"/>
                </a:solidFill>
                <a:effectLst/>
                <a:latin typeface="Times New Roman" panose="02020603050405020304" pitchFamily="18" charset="0"/>
                <a:cs typeface="Times New Roman" panose="02020603050405020304" pitchFamily="18" charset="0"/>
              </a:rPr>
              <a:t>: Workers face incompatible demands and are pulled in conflicting directions.</a:t>
            </a:r>
          </a:p>
          <a:p>
            <a:pPr algn="l"/>
            <a:r>
              <a:rPr lang="en-GB" b="1" i="0" dirty="0">
                <a:solidFill>
                  <a:srgbClr val="002021"/>
                </a:solidFill>
                <a:effectLst/>
                <a:latin typeface="Times New Roman" panose="02020603050405020304" pitchFamily="18" charset="0"/>
                <a:cs typeface="Times New Roman" panose="02020603050405020304" pitchFamily="18" charset="0"/>
              </a:rPr>
              <a:t>What are the effects of work-related stress?</a:t>
            </a:r>
          </a:p>
          <a:p>
            <a:pPr algn="l" fontAlgn="ctr">
              <a:buFont typeface="Arial" panose="020B0604020202020204" pitchFamily="34" charset="0"/>
              <a:buChar char="•"/>
            </a:pPr>
            <a:r>
              <a:rPr lang="en-GB" b="1" i="0" dirty="0">
                <a:solidFill>
                  <a:srgbClr val="002021"/>
                </a:solidFill>
                <a:effectLst/>
                <a:latin typeface="Times New Roman" panose="02020603050405020304" pitchFamily="18" charset="0"/>
                <a:cs typeface="Times New Roman" panose="02020603050405020304" pitchFamily="18" charset="0"/>
              </a:rPr>
              <a:t>Poor health</a:t>
            </a:r>
            <a:r>
              <a:rPr lang="en-GB" b="0" i="0" dirty="0">
                <a:solidFill>
                  <a:srgbClr val="002021"/>
                </a:solidFill>
                <a:effectLst/>
                <a:latin typeface="Times New Roman" panose="02020603050405020304" pitchFamily="18" charset="0"/>
                <a:cs typeface="Times New Roman" panose="02020603050405020304" pitchFamily="18" charset="0"/>
              </a:rPr>
              <a:t>: Work-related stress can lead to poor health and even injury. </a:t>
            </a:r>
          </a:p>
          <a:p>
            <a:pPr algn="l">
              <a:buFont typeface="Arial" panose="020B0604020202020204" pitchFamily="34" charset="0"/>
              <a:buChar char="•"/>
            </a:pPr>
            <a:r>
              <a:rPr lang="en-GB" b="1" i="0" dirty="0">
                <a:solidFill>
                  <a:srgbClr val="002021"/>
                </a:solidFill>
                <a:effectLst/>
                <a:latin typeface="Times New Roman" panose="02020603050405020304" pitchFamily="18" charset="0"/>
                <a:cs typeface="Times New Roman" panose="02020603050405020304" pitchFamily="18" charset="0"/>
              </a:rPr>
              <a:t>Mental health issues</a:t>
            </a:r>
            <a:r>
              <a:rPr lang="en-GB" b="0" i="0" dirty="0">
                <a:solidFill>
                  <a:srgbClr val="002021"/>
                </a:solidFill>
                <a:effectLst/>
                <a:latin typeface="Times New Roman" panose="02020603050405020304" pitchFamily="18" charset="0"/>
                <a:cs typeface="Times New Roman" panose="02020603050405020304" pitchFamily="18" charset="0"/>
              </a:rPr>
              <a:t>: It can intensify mental health issues like anxiety and depression.</a:t>
            </a:r>
          </a:p>
          <a:p>
            <a:pPr marL="0" indent="0">
              <a:buNone/>
            </a:pPr>
            <a:endParaRPr lang="en-NG" dirty="0"/>
          </a:p>
        </p:txBody>
      </p:sp>
    </p:spTree>
    <p:extLst>
      <p:ext uri="{BB962C8B-B14F-4D97-AF65-F5344CB8AC3E}">
        <p14:creationId xmlns:p14="http://schemas.microsoft.com/office/powerpoint/2010/main" val="257016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88F9-3814-DA13-BE62-28367C96A9F8}"/>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09CB0D5-FA12-9EF1-4C92-C5E32CA70AA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Stress is a significant challenge impacting the overall well-being and productivity of our workforce. This project seeks to analyse the key sources of stress, evaluate the effectiveness of coping mechanisms, and recommend strategies for improving stress management within the organization.</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84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AD0F-11F2-8C26-7DC8-92887FB6E3C6}"/>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F1908EE2-1E4D-EE2D-9B25-7D71547D57BB}"/>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Healthy habits like rest and art are promoted through wellness initiatives, peaceful areas, and artistic programs.</a:t>
            </a:r>
          </a:p>
          <a:p>
            <a:r>
              <a:rPr lang="en-GB" dirty="0">
                <a:latin typeface="Times New Roman" panose="02020603050405020304" pitchFamily="18" charset="0"/>
                <a:cs typeface="Times New Roman" panose="02020603050405020304" pitchFamily="18" charset="0"/>
              </a:rPr>
              <a:t>Establish a focused program for stress relief.</a:t>
            </a:r>
          </a:p>
          <a:p>
            <a:r>
              <a:rPr lang="en-GB" dirty="0">
                <a:latin typeface="Times New Roman" panose="02020603050405020304" pitchFamily="18" charset="0"/>
                <a:cs typeface="Times New Roman" panose="02020603050405020304" pitchFamily="18" charset="0"/>
              </a:rPr>
              <a:t>Encourage good coping strategies</a:t>
            </a:r>
          </a:p>
          <a:p>
            <a:r>
              <a:rPr lang="en-GB" dirty="0">
                <a:latin typeface="Times New Roman" panose="02020603050405020304" pitchFamily="18" charset="0"/>
                <a:cs typeface="Times New Roman" panose="02020603050405020304" pitchFamily="18" charset="0"/>
              </a:rPr>
              <a:t>Promote sleep quality via education, resources like sleep trackers, and ensuring work-life balance policies.</a:t>
            </a:r>
          </a:p>
          <a:p>
            <a:r>
              <a:rPr lang="en-GB" dirty="0">
                <a:latin typeface="Times New Roman" panose="02020603050405020304" pitchFamily="18" charset="0"/>
                <a:cs typeface="Times New Roman" panose="02020603050405020304" pitchFamily="18" charset="0"/>
              </a:rPr>
              <a:t>Financial wellness program.</a:t>
            </a:r>
          </a:p>
          <a:p>
            <a:r>
              <a:rPr lang="en-GB" dirty="0">
                <a:latin typeface="Times New Roman" panose="02020603050405020304" pitchFamily="18" charset="0"/>
                <a:cs typeface="Times New Roman" panose="02020603050405020304" pitchFamily="18" charset="0"/>
              </a:rPr>
              <a:t>To assess stress over time, form a wellness committee.</a:t>
            </a:r>
          </a:p>
          <a:p>
            <a:r>
              <a:rPr lang="en-GB" dirty="0">
                <a:latin typeface="Times New Roman" panose="02020603050405020304" pitchFamily="18" charset="0"/>
                <a:cs typeface="Times New Roman" panose="02020603050405020304" pitchFamily="18" charset="0"/>
              </a:rPr>
              <a:t>Provide access to professional </a:t>
            </a:r>
            <a:r>
              <a:rPr lang="en-GB" dirty="0" err="1">
                <a:latin typeface="Times New Roman" panose="02020603050405020304" pitchFamily="18" charset="0"/>
                <a:cs typeface="Times New Roman" panose="02020603050405020304" pitchFamily="18" charset="0"/>
              </a:rPr>
              <a:t>counseling</a:t>
            </a:r>
            <a:r>
              <a:rPr lang="en-GB" dirty="0">
                <a:latin typeface="Times New Roman" panose="02020603050405020304" pitchFamily="18" charset="0"/>
                <a:cs typeface="Times New Roman" panose="02020603050405020304" pitchFamily="18" charset="0"/>
              </a:rPr>
              <a:t> for chronic stress management.</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03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2BED-3CA6-9652-0C23-63676A8B6376}"/>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B5E5CBC-D62A-22DB-6418-504B02815AE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To determine the main cause of stress that affects workers in various departments.</a:t>
            </a:r>
            <a:endParaRPr lang="en-NG"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examine the effect of stress on the quality of sleep.</a:t>
            </a:r>
            <a:endParaRPr lang="en-NG"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To evaluate the efficiency of the coping mechanism in use today.</a:t>
            </a:r>
          </a:p>
          <a:p>
            <a:r>
              <a:rPr lang="en-GB" dirty="0">
                <a:latin typeface="Times New Roman" panose="02020603050405020304" pitchFamily="18" charset="0"/>
                <a:cs typeface="Times New Roman" panose="02020603050405020304" pitchFamily="18" charset="0"/>
              </a:rPr>
              <a:t>To suggest practical measures to lower stress and improve worker wellbeing.</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50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7D3B-6A3C-235B-24A4-B8CC587512A3}"/>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         DATA CLEANING</a:t>
            </a:r>
          </a:p>
        </p:txBody>
      </p:sp>
      <p:pic>
        <p:nvPicPr>
          <p:cNvPr id="5" name="Picture 4">
            <a:extLst>
              <a:ext uri="{FF2B5EF4-FFF2-40B4-BE49-F238E27FC236}">
                <a16:creationId xmlns:a16="http://schemas.microsoft.com/office/drawing/2014/main" id="{53561188-EF8C-FA5F-C525-98BE2ED8579A}"/>
              </a:ext>
            </a:extLst>
          </p:cNvPr>
          <p:cNvPicPr>
            <a:picLocks noChangeAspect="1"/>
          </p:cNvPicPr>
          <p:nvPr/>
        </p:nvPicPr>
        <p:blipFill>
          <a:blip r:embed="rId2"/>
          <a:stretch>
            <a:fillRect/>
          </a:stretch>
        </p:blipFill>
        <p:spPr>
          <a:xfrm>
            <a:off x="334506" y="1414634"/>
            <a:ext cx="5761494" cy="2486994"/>
          </a:xfrm>
          <a:prstGeom prst="rect">
            <a:avLst/>
          </a:prstGeom>
        </p:spPr>
      </p:pic>
      <p:pic>
        <p:nvPicPr>
          <p:cNvPr id="6" name="Picture 5">
            <a:extLst>
              <a:ext uri="{FF2B5EF4-FFF2-40B4-BE49-F238E27FC236}">
                <a16:creationId xmlns:a16="http://schemas.microsoft.com/office/drawing/2014/main" id="{8DC34D28-6D7F-FAD6-BB0E-251F7103B366}"/>
              </a:ext>
            </a:extLst>
          </p:cNvPr>
          <p:cNvPicPr>
            <a:picLocks noChangeAspect="1"/>
          </p:cNvPicPr>
          <p:nvPr/>
        </p:nvPicPr>
        <p:blipFill>
          <a:blip r:embed="rId3"/>
          <a:stretch>
            <a:fillRect/>
          </a:stretch>
        </p:blipFill>
        <p:spPr>
          <a:xfrm>
            <a:off x="6505025" y="1489792"/>
            <a:ext cx="5582959" cy="3616649"/>
          </a:xfrm>
          <a:prstGeom prst="rect">
            <a:avLst/>
          </a:prstGeom>
        </p:spPr>
      </p:pic>
      <p:pic>
        <p:nvPicPr>
          <p:cNvPr id="7" name="Picture 6">
            <a:extLst>
              <a:ext uri="{FF2B5EF4-FFF2-40B4-BE49-F238E27FC236}">
                <a16:creationId xmlns:a16="http://schemas.microsoft.com/office/drawing/2014/main" id="{1BD2C971-97E2-7C82-0276-28CEC0DF97CF}"/>
              </a:ext>
            </a:extLst>
          </p:cNvPr>
          <p:cNvPicPr>
            <a:picLocks noChangeAspect="1"/>
          </p:cNvPicPr>
          <p:nvPr/>
        </p:nvPicPr>
        <p:blipFill>
          <a:blip r:embed="rId4"/>
          <a:stretch>
            <a:fillRect/>
          </a:stretch>
        </p:blipFill>
        <p:spPr>
          <a:xfrm>
            <a:off x="154358" y="4061848"/>
            <a:ext cx="6248400" cy="2704454"/>
          </a:xfrm>
          <a:prstGeom prst="rect">
            <a:avLst/>
          </a:prstGeom>
        </p:spPr>
      </p:pic>
    </p:spTree>
    <p:extLst>
      <p:ext uri="{BB962C8B-B14F-4D97-AF65-F5344CB8AC3E}">
        <p14:creationId xmlns:p14="http://schemas.microsoft.com/office/powerpoint/2010/main" val="178101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27E-2C5E-4E48-D1F9-719271F050D7}"/>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                DASHBOARD</a:t>
            </a:r>
          </a:p>
        </p:txBody>
      </p:sp>
      <p:pic>
        <p:nvPicPr>
          <p:cNvPr id="5" name="Content Placeholder 4" descr="A screenshot of a computer&#10;&#10;Description automatically generated">
            <a:extLst>
              <a:ext uri="{FF2B5EF4-FFF2-40B4-BE49-F238E27FC236}">
                <a16:creationId xmlns:a16="http://schemas.microsoft.com/office/drawing/2014/main" id="{D0F9365C-B14B-E82C-95F5-FD45DCB05650}"/>
              </a:ext>
            </a:extLst>
          </p:cNvPr>
          <p:cNvPicPr>
            <a:picLocks noGrp="1" noChangeAspect="1"/>
          </p:cNvPicPr>
          <p:nvPr>
            <p:ph idx="1"/>
          </p:nvPr>
        </p:nvPicPr>
        <p:blipFill>
          <a:blip r:embed="rId2"/>
          <a:stretch>
            <a:fillRect/>
          </a:stretch>
        </p:blipFill>
        <p:spPr>
          <a:xfrm>
            <a:off x="127590" y="1317720"/>
            <a:ext cx="5741397" cy="3487478"/>
          </a:xfrm>
        </p:spPr>
      </p:pic>
      <p:pic>
        <p:nvPicPr>
          <p:cNvPr id="7" name="Picture 6" descr="A screenshot of a computer&#10;&#10;Description automatically generated">
            <a:extLst>
              <a:ext uri="{FF2B5EF4-FFF2-40B4-BE49-F238E27FC236}">
                <a16:creationId xmlns:a16="http://schemas.microsoft.com/office/drawing/2014/main" id="{07C8E866-41A9-149F-81A3-AC67389F9083}"/>
              </a:ext>
            </a:extLst>
          </p:cNvPr>
          <p:cNvPicPr>
            <a:picLocks noChangeAspect="1"/>
          </p:cNvPicPr>
          <p:nvPr/>
        </p:nvPicPr>
        <p:blipFill>
          <a:blip r:embed="rId3"/>
          <a:stretch>
            <a:fillRect/>
          </a:stretch>
        </p:blipFill>
        <p:spPr>
          <a:xfrm>
            <a:off x="5922332" y="3285459"/>
            <a:ext cx="6227135" cy="3487479"/>
          </a:xfrm>
          <a:prstGeom prst="rect">
            <a:avLst/>
          </a:prstGeom>
        </p:spPr>
      </p:pic>
    </p:spTree>
    <p:extLst>
      <p:ext uri="{BB962C8B-B14F-4D97-AF65-F5344CB8AC3E}">
        <p14:creationId xmlns:p14="http://schemas.microsoft.com/office/powerpoint/2010/main" val="53895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099C-6CDB-C72A-A4E7-D63AD648EEF7}"/>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                        INSIGHTS</a:t>
            </a:r>
          </a:p>
        </p:txBody>
      </p:sp>
      <p:sp>
        <p:nvSpPr>
          <p:cNvPr id="3" name="Content Placeholder 2">
            <a:extLst>
              <a:ext uri="{FF2B5EF4-FFF2-40B4-BE49-F238E27FC236}">
                <a16:creationId xmlns:a16="http://schemas.microsoft.com/office/drawing/2014/main" id="{A8165BC2-81EE-85E6-4C3D-AE30AC7B5F1E}"/>
              </a:ext>
            </a:extLst>
          </p:cNvPr>
          <p:cNvSpPr>
            <a:spLocks noGrp="1"/>
          </p:cNvSpPr>
          <p:nvPr>
            <p:ph idx="1"/>
          </p:nvPr>
        </p:nvSpPr>
        <p:spPr>
          <a:xfrm>
            <a:off x="2373312" y="4425817"/>
            <a:ext cx="8915400" cy="2482222"/>
          </a:xfrm>
        </p:spPr>
        <p:txBody>
          <a:bodyPr/>
          <a:lstStyle/>
          <a:p>
            <a:r>
              <a:rPr lang="en-GB" dirty="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Percentage by Gender</a:t>
            </a:r>
            <a:r>
              <a:rPr lang="en-GB" dirty="0">
                <a:latin typeface="Times New Roman" panose="02020603050405020304" pitchFamily="18" charset="0"/>
                <a:cs typeface="Times New Roman" panose="02020603050405020304" pitchFamily="18" charset="0"/>
              </a:rPr>
              <a:t> chart shows a nearly equal gender distribution within the workforce:</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Male employees</a:t>
            </a:r>
            <a:r>
              <a:rPr lang="en-GB" dirty="0">
                <a:latin typeface="Times New Roman" panose="02020603050405020304" pitchFamily="18" charset="0"/>
                <a:cs typeface="Times New Roman" panose="02020603050405020304" pitchFamily="18" charset="0"/>
              </a:rPr>
              <a:t> make up 51.42%.</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Female employees</a:t>
            </a:r>
            <a:r>
              <a:rPr lang="en-GB" dirty="0">
                <a:latin typeface="Times New Roman" panose="02020603050405020304" pitchFamily="18" charset="0"/>
                <a:cs typeface="Times New Roman" panose="02020603050405020304" pitchFamily="18" charset="0"/>
              </a:rPr>
              <a:t> account for 48.56%.</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Equal distribution also presents an opportunity to promote workplace diversity and ensure that wellness programs are inclusive and equitable.</a:t>
            </a:r>
          </a:p>
          <a:p>
            <a:endParaRPr lang="en-NG" dirty="0"/>
          </a:p>
        </p:txBody>
      </p:sp>
      <p:grpSp>
        <p:nvGrpSpPr>
          <p:cNvPr id="4" name="Group 3">
            <a:extLst>
              <a:ext uri="{FF2B5EF4-FFF2-40B4-BE49-F238E27FC236}">
                <a16:creationId xmlns:a16="http://schemas.microsoft.com/office/drawing/2014/main" id="{38369837-8066-FA99-6DB5-2F720EAAFE1E}"/>
              </a:ext>
            </a:extLst>
          </p:cNvPr>
          <p:cNvGrpSpPr/>
          <p:nvPr/>
        </p:nvGrpSpPr>
        <p:grpSpPr>
          <a:xfrm>
            <a:off x="2592925" y="1429378"/>
            <a:ext cx="6703475" cy="2482222"/>
            <a:chOff x="0" y="0"/>
            <a:chExt cx="4775200" cy="2451100"/>
          </a:xfrm>
        </p:grpSpPr>
        <p:sp>
          <p:nvSpPr>
            <p:cNvPr id="5" name="Rectangle 4">
              <a:hlinkClick r:id="rId2"/>
              <a:extLst>
                <a:ext uri="{FF2B5EF4-FFF2-40B4-BE49-F238E27FC236}">
                  <a16:creationId xmlns:a16="http://schemas.microsoft.com/office/drawing/2014/main" id="{8383FF00-506D-A5DA-A62F-F73F7F83E731}"/>
                </a:ext>
              </a:extLst>
            </p:cNvPr>
            <p:cNvSpPr/>
            <p:nvPr/>
          </p:nvSpPr>
          <p:spPr>
            <a:xfrm>
              <a:off x="101600" y="0"/>
              <a:ext cx="4673600" cy="2451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solidFill>
                    <a:schemeClr val="tx1"/>
                  </a:solidFill>
                </a:rPr>
                <a:t>                                      </a:t>
              </a:r>
              <a:r>
                <a:rPr lang="en-GB" sz="1400" b="0">
                  <a:solidFill>
                    <a:schemeClr val="tx1"/>
                  </a:solidFill>
                  <a:latin typeface="Times New Roman" panose="02020603050405020304" pitchFamily="18" charset="0"/>
                  <a:cs typeface="Times New Roman" panose="02020603050405020304" pitchFamily="18" charset="0"/>
                </a:rPr>
                <a:t>PERCENTAGE BY GENDER</a:t>
              </a:r>
            </a:p>
          </p:txBody>
        </p:sp>
        <p:graphicFrame>
          <p:nvGraphicFramePr>
            <p:cNvPr id="6" name="Chart 5">
              <a:extLst>
                <a:ext uri="{FF2B5EF4-FFF2-40B4-BE49-F238E27FC236}">
                  <a16:creationId xmlns:a16="http://schemas.microsoft.com/office/drawing/2014/main" id="{4CEBEFF0-B889-344A-9396-0E4B67901743}"/>
                </a:ext>
              </a:extLst>
            </p:cNvPr>
            <p:cNvGraphicFramePr>
              <a:graphicFrameLocks/>
            </p:cNvGraphicFramePr>
            <p:nvPr>
              <p:extLst>
                <p:ext uri="{D42A27DB-BD31-4B8C-83A1-F6EECF244321}">
                  <p14:modId xmlns:p14="http://schemas.microsoft.com/office/powerpoint/2010/main" val="2019311316"/>
                </p:ext>
              </p:extLst>
            </p:nvPr>
          </p:nvGraphicFramePr>
          <p:xfrm>
            <a:off x="0" y="889000"/>
            <a:ext cx="1981200" cy="1447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F2B3B14-991A-EC40-8C51-B16DFC4E48AF}"/>
                </a:ext>
              </a:extLst>
            </p:cNvPr>
            <p:cNvGraphicFramePr>
              <a:graphicFrameLocks/>
            </p:cNvGraphicFramePr>
            <p:nvPr>
              <p:extLst>
                <p:ext uri="{D42A27DB-BD31-4B8C-83A1-F6EECF244321}">
                  <p14:modId xmlns:p14="http://schemas.microsoft.com/office/powerpoint/2010/main" val="1773854240"/>
                </p:ext>
              </p:extLst>
            </p:nvPr>
          </p:nvGraphicFramePr>
          <p:xfrm>
            <a:off x="2501900" y="863600"/>
            <a:ext cx="2146300" cy="1485900"/>
          </p:xfrm>
          <a:graphic>
            <a:graphicData uri="http://schemas.openxmlformats.org/drawingml/2006/chart">
              <c:chart xmlns:c="http://schemas.openxmlformats.org/drawingml/2006/chart" xmlns:r="http://schemas.openxmlformats.org/officeDocument/2006/relationships" r:id="rId4"/>
            </a:graphicData>
          </a:graphic>
        </p:graphicFrame>
        <p:pic>
          <p:nvPicPr>
            <p:cNvPr id="8" name="Graphic 33" descr="Female Profile with solid fill">
              <a:extLst>
                <a:ext uri="{FF2B5EF4-FFF2-40B4-BE49-F238E27FC236}">
                  <a16:creationId xmlns:a16="http://schemas.microsoft.com/office/drawing/2014/main" id="{6FDA3B8E-53A2-A102-B5E1-55650356C7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98600" y="1282700"/>
              <a:ext cx="711200" cy="711200"/>
            </a:xfrm>
            <a:prstGeom prst="rect">
              <a:avLst/>
            </a:prstGeom>
          </p:spPr>
        </p:pic>
        <p:pic>
          <p:nvPicPr>
            <p:cNvPr id="9" name="Graphic 35" descr="Male profile with solid fill">
              <a:extLst>
                <a:ext uri="{FF2B5EF4-FFF2-40B4-BE49-F238E27FC236}">
                  <a16:creationId xmlns:a16="http://schemas.microsoft.com/office/drawing/2014/main" id="{A9CDB742-3F08-47FF-E599-C839D4570A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6000" y="1286550"/>
              <a:ext cx="723900" cy="720912"/>
            </a:xfrm>
            <a:prstGeom prst="rect">
              <a:avLst/>
            </a:prstGeom>
          </p:spPr>
        </p:pic>
        <p:sp>
          <p:nvSpPr>
            <p:cNvPr id="10" name="Rectangle 9">
              <a:extLst>
                <a:ext uri="{FF2B5EF4-FFF2-40B4-BE49-F238E27FC236}">
                  <a16:creationId xmlns:a16="http://schemas.microsoft.com/office/drawing/2014/main" id="{54C6763C-CF9D-8268-F945-D2BC2E98712B}"/>
                </a:ext>
              </a:extLst>
            </p:cNvPr>
            <p:cNvSpPr/>
            <p:nvPr/>
          </p:nvSpPr>
          <p:spPr>
            <a:xfrm>
              <a:off x="990600" y="482600"/>
              <a:ext cx="1244600" cy="317500"/>
            </a:xfrm>
            <a:prstGeom prst="rect">
              <a:avLst/>
            </a:prstGeom>
            <a:solidFill>
              <a:schemeClr val="accent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          </a:t>
              </a:r>
              <a:r>
                <a:rPr lang="en-GB" sz="1100">
                  <a:solidFill>
                    <a:schemeClr val="tx1"/>
                  </a:solidFill>
                </a:rPr>
                <a:t>FEMALE</a:t>
              </a:r>
            </a:p>
          </p:txBody>
        </p:sp>
        <p:sp>
          <p:nvSpPr>
            <p:cNvPr id="11" name="Rectangle 10">
              <a:extLst>
                <a:ext uri="{FF2B5EF4-FFF2-40B4-BE49-F238E27FC236}">
                  <a16:creationId xmlns:a16="http://schemas.microsoft.com/office/drawing/2014/main" id="{6BC84CA6-7F13-C049-8DD9-09D8CD0A0B25}"/>
                </a:ext>
              </a:extLst>
            </p:cNvPr>
            <p:cNvSpPr/>
            <p:nvPr/>
          </p:nvSpPr>
          <p:spPr>
            <a:xfrm>
              <a:off x="2324100" y="488002"/>
              <a:ext cx="1244600" cy="299398"/>
            </a:xfrm>
            <a:prstGeom prst="rect">
              <a:avLst/>
            </a:prstGeom>
            <a:solidFill>
              <a:schemeClr val="accent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          </a:t>
              </a:r>
              <a:r>
                <a:rPr lang="en-GB" sz="1100">
                  <a:solidFill>
                    <a:schemeClr val="tx1"/>
                  </a:solidFill>
                </a:rPr>
                <a:t>MALE</a:t>
              </a:r>
            </a:p>
          </p:txBody>
        </p:sp>
      </p:grpSp>
    </p:spTree>
    <p:extLst>
      <p:ext uri="{BB962C8B-B14F-4D97-AF65-F5344CB8AC3E}">
        <p14:creationId xmlns:p14="http://schemas.microsoft.com/office/powerpoint/2010/main" val="227600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55B3-4469-B46D-55B3-A164D31BE37F}"/>
              </a:ext>
            </a:extLst>
          </p:cNvPr>
          <p:cNvSpPr>
            <a:spLocks noGrp="1"/>
          </p:cNvSpPr>
          <p:nvPr>
            <p:ph type="title"/>
          </p:nvPr>
        </p:nvSpPr>
        <p:spPr/>
        <p:txBody>
          <a:bodyPr/>
          <a:lstStyle/>
          <a:p>
            <a:r>
              <a:rPr lang="en-NG" dirty="0">
                <a:latin typeface="Times New Roman" panose="02020603050405020304" pitchFamily="18" charset="0"/>
                <a:cs typeface="Times New Roman" panose="02020603050405020304" pitchFamily="18" charset="0"/>
              </a:rPr>
              <a:t>                INSIGHTS</a:t>
            </a:r>
          </a:p>
        </p:txBody>
      </p:sp>
      <p:sp>
        <p:nvSpPr>
          <p:cNvPr id="3" name="Content Placeholder 2">
            <a:extLst>
              <a:ext uri="{FF2B5EF4-FFF2-40B4-BE49-F238E27FC236}">
                <a16:creationId xmlns:a16="http://schemas.microsoft.com/office/drawing/2014/main" id="{D93AC755-406C-862C-782F-E85B22258E05}"/>
              </a:ext>
            </a:extLst>
          </p:cNvPr>
          <p:cNvSpPr>
            <a:spLocks noGrp="1"/>
          </p:cNvSpPr>
          <p:nvPr>
            <p:ph idx="1"/>
          </p:nvPr>
        </p:nvSpPr>
        <p:spPr>
          <a:xfrm>
            <a:off x="1638300" y="4494507"/>
            <a:ext cx="8915400" cy="2083141"/>
          </a:xfrm>
        </p:spPr>
        <p:txBody>
          <a:bodyPr/>
          <a:lstStyle/>
          <a:p>
            <a:r>
              <a:rPr lang="en-NG" dirty="0">
                <a:latin typeface="Times New Roman" panose="02020603050405020304" pitchFamily="18" charset="0"/>
                <a:cs typeface="Times New Roman" panose="02020603050405020304" pitchFamily="18" charset="0"/>
              </a:rPr>
              <a:t>Work related stress happens to be the most stess source due to work-related pressure.</a:t>
            </a:r>
          </a:p>
          <a:p>
            <a:r>
              <a:rPr lang="en-NG" dirty="0">
                <a:latin typeface="Times New Roman" panose="02020603050405020304" pitchFamily="18" charset="0"/>
                <a:cs typeface="Times New Roman" panose="02020603050405020304" pitchFamily="18" charset="0"/>
              </a:rPr>
              <a:t>Financial issues also contribute the the stress source.</a:t>
            </a:r>
          </a:p>
        </p:txBody>
      </p:sp>
      <p:pic>
        <p:nvPicPr>
          <p:cNvPr id="4" name="Picture 3">
            <a:extLst>
              <a:ext uri="{FF2B5EF4-FFF2-40B4-BE49-F238E27FC236}">
                <a16:creationId xmlns:a16="http://schemas.microsoft.com/office/drawing/2014/main" id="{1628DD59-B6E4-5DFA-4C6A-E3FEA1D4E823}"/>
              </a:ext>
            </a:extLst>
          </p:cNvPr>
          <p:cNvPicPr>
            <a:picLocks noChangeAspect="1"/>
          </p:cNvPicPr>
          <p:nvPr/>
        </p:nvPicPr>
        <p:blipFill>
          <a:blip r:embed="rId2"/>
          <a:stretch>
            <a:fillRect/>
          </a:stretch>
        </p:blipFill>
        <p:spPr>
          <a:xfrm>
            <a:off x="1638300" y="1264555"/>
            <a:ext cx="4826000" cy="3124200"/>
          </a:xfrm>
          <a:prstGeom prst="rect">
            <a:avLst/>
          </a:prstGeom>
        </p:spPr>
      </p:pic>
    </p:spTree>
    <p:extLst>
      <p:ext uri="{BB962C8B-B14F-4D97-AF65-F5344CB8AC3E}">
        <p14:creationId xmlns:p14="http://schemas.microsoft.com/office/powerpoint/2010/main" val="31932894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19841</TotalTime>
  <Words>489</Words>
  <Application>Microsoft Macintosh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    STRESS MANAGEMENT </vt:lpstr>
      <vt:lpstr>INTRODUCTION</vt:lpstr>
      <vt:lpstr>PROBLEM STATEMENT</vt:lpstr>
      <vt:lpstr>RECOMMENDATION</vt:lpstr>
      <vt:lpstr>OBJECTIVES</vt:lpstr>
      <vt:lpstr>         DATA CLEANING</vt:lpstr>
      <vt:lpstr>                DASHBOARD</vt:lpstr>
      <vt:lpstr>                        INSIGHTS</vt:lpstr>
      <vt:lpstr>                INSIGHTS</vt:lpstr>
      <vt:lpstr>INSIGHTS</vt:lpstr>
      <vt:lpstr>                     INSIGHTS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Cynthia Oguanyia</dc:creator>
  <cp:lastModifiedBy>Cynthia Oguanyia</cp:lastModifiedBy>
  <cp:revision>7</cp:revision>
  <dcterms:created xsi:type="dcterms:W3CDTF">2024-12-04T15:57:12Z</dcterms:created>
  <dcterms:modified xsi:type="dcterms:W3CDTF">2025-02-27T14:06:08Z</dcterms:modified>
</cp:coreProperties>
</file>