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4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58F6-CB0F-4C9F-A071-EC897577AE1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8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Основы программирования на </a:t>
            </a:r>
            <a:r>
              <a:rPr lang="en-US" dirty="0">
                <a:latin typeface="Montserrat" panose="00000500000000000000" pitchFamily="2" charset="-52"/>
              </a:rPr>
              <a:t>C#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06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Немного истории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120" y="1867491"/>
            <a:ext cx="5631180" cy="3392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C# — объектно-ориентированный язык программирования. Разработан в 1998—2001 годах группой инженеров компании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под руководством Андерса </a:t>
            </a:r>
            <a:r>
              <a:rPr lang="ru-RU" sz="2400" dirty="0" err="1">
                <a:latin typeface="Montserrat" panose="00000500000000000000" pitchFamily="2" charset="-52"/>
              </a:rPr>
              <a:t>Хейлсберга</a:t>
            </a:r>
            <a:r>
              <a:rPr lang="ru-RU" sz="2400" dirty="0">
                <a:latin typeface="Montserrat" panose="00000500000000000000" pitchFamily="2" charset="-52"/>
              </a:rPr>
              <a:t> и Скотта </a:t>
            </a:r>
            <a:r>
              <a:rPr lang="ru-RU" sz="2400" dirty="0" err="1">
                <a:latin typeface="Montserrat" panose="00000500000000000000" pitchFamily="2" charset="-52"/>
              </a:rPr>
              <a:t>Вильтаумота</a:t>
            </a:r>
            <a:r>
              <a:rPr lang="ru-RU" sz="2400" dirty="0">
                <a:latin typeface="Montserrat" panose="00000500000000000000" pitchFamily="2" charset="-52"/>
              </a:rPr>
              <a:t> как язык разработки приложений для платформы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.NET </a:t>
            </a:r>
            <a:r>
              <a:rPr lang="ru-RU" sz="2400" dirty="0" err="1">
                <a:latin typeface="Montserrat" panose="00000500000000000000" pitchFamily="2" charset="-52"/>
              </a:rPr>
              <a:t>Framework</a:t>
            </a:r>
            <a:r>
              <a:rPr lang="ru-RU" sz="2400" dirty="0">
                <a:latin typeface="Montserrat" panose="00000500000000000000" pitchFamily="2" charset="-52"/>
              </a:rPr>
              <a:t> и .NET </a:t>
            </a:r>
            <a:r>
              <a:rPr lang="ru-RU" sz="2400" dirty="0" err="1">
                <a:latin typeface="Montserrat" panose="00000500000000000000" pitchFamily="2" charset="-52"/>
              </a:rPr>
              <a:t>Core</a:t>
            </a:r>
            <a:r>
              <a:rPr lang="ru-RU" sz="2400" dirty="0">
                <a:latin typeface="Montserrat" panose="00000500000000000000" pitchFamily="2" charset="-52"/>
              </a:rPr>
              <a:t>. </a:t>
            </a:r>
          </a:p>
        </p:txBody>
      </p:sp>
      <p:pic>
        <p:nvPicPr>
          <p:cNvPr id="1028" name="Picture 4" descr="C# Dev Resources | Wake Up And Code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0" t="18526" r="20033" b="20350"/>
          <a:stretch/>
        </p:blipFill>
        <p:spPr bwMode="auto">
          <a:xfrm>
            <a:off x="6337300" y="2445850"/>
            <a:ext cx="5577841" cy="2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233" y="286103"/>
            <a:ext cx="10515600" cy="1325563"/>
          </a:xfrm>
        </p:spPr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Возможности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530" y="1453445"/>
            <a:ext cx="68820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C# относится к семье языков с C-подобным синтаксисом, из них его синтаксис наиболее близок к </a:t>
            </a:r>
            <a:r>
              <a:rPr lang="ru-RU" sz="2400" b="1" dirty="0">
                <a:latin typeface="Montserrat" panose="00000500000000000000" pitchFamily="2" charset="-52"/>
              </a:rPr>
              <a:t>C++</a:t>
            </a:r>
            <a:r>
              <a:rPr lang="ru-RU" sz="2400" dirty="0">
                <a:latin typeface="Montserrat" panose="00000500000000000000" pitchFamily="2" charset="-52"/>
              </a:rPr>
              <a:t> и </a:t>
            </a:r>
            <a:r>
              <a:rPr lang="ru-RU" sz="2400" b="1" dirty="0" err="1">
                <a:latin typeface="Montserrat" panose="00000500000000000000" pitchFamily="2" charset="-52"/>
              </a:rPr>
              <a:t>Java</a:t>
            </a:r>
            <a:r>
              <a:rPr lang="ru-RU" sz="2400" b="1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" panose="00000500000000000000" pitchFamily="2" charset="-52"/>
              </a:rPr>
              <a:t>(фактически создавался под их влиянием). Язык имеет статическую типизацию, поддерживает полиморфизм, перегрузку операторов (в том числе операторов явного и неявного приведения типа), делегаты, атрибуты, события, переменные, свойства, обобщённые типы и методы, итераторы, анонимные функции с поддержкой замыканий, LINQ, исключения, комментарии в формате XML.</a:t>
            </a:r>
          </a:p>
          <a:p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6" name="AutoShape 2" descr="Java — Википедия"/>
          <p:cNvSpPr>
            <a:spLocks noChangeAspect="1" noChangeArrowheads="1"/>
          </p:cNvSpPr>
          <p:nvPr/>
        </p:nvSpPr>
        <p:spPr bwMode="auto">
          <a:xfrm>
            <a:off x="5701411" y="23015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Изображение логотип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76" y="2115289"/>
            <a:ext cx="1680055" cy="30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люс 7"/>
          <p:cNvSpPr/>
          <p:nvPr/>
        </p:nvSpPr>
        <p:spPr>
          <a:xfrm>
            <a:off x="8787860" y="3115885"/>
            <a:ext cx="1199668" cy="1199668"/>
          </a:xfrm>
          <a:prstGeom prst="mathPlus">
            <a:avLst>
              <a:gd name="adj1" fmla="val 6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Изображение логоти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57" y="2652714"/>
            <a:ext cx="1891537" cy="21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4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Примеры кода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0356" y="2076361"/>
            <a:ext cx="3251200" cy="212365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Hello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World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8EBA1"/>
                </a:solidFill>
                <a:effectLst/>
                <a:latin typeface="Fira Code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578" y="4459110"/>
            <a:ext cx="294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Программа, выводящая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dirty="0">
                <a:latin typeface="Montserrat" panose="00000500000000000000" pitchFamily="2" charset="-52"/>
              </a:rPr>
              <a:t>в консоли </a:t>
            </a:r>
            <a:r>
              <a:rPr lang="en-US" dirty="0">
                <a:latin typeface="Montserrat" panose="00000500000000000000" pitchFamily="2" charset="-52"/>
              </a:rPr>
              <a:t>“Hello World”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07844" y="2076361"/>
            <a:ext cx="2376311" cy="2123658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B5A5"/>
                </a:solidFill>
                <a:effectLst/>
                <a:latin typeface="Fira Code"/>
              </a:rPr>
              <a:t>x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4B5A5"/>
                </a:solidFill>
                <a:effectLst/>
                <a:latin typeface="Fira Code"/>
              </a:rPr>
              <a:t>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position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= 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,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621" y="4459110"/>
            <a:ext cx="294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Лёгкое создание кортежей, где можно обращаться к элементам, как </a:t>
            </a:r>
            <a:r>
              <a:rPr lang="en-US" dirty="0">
                <a:latin typeface="Montserrat" panose="00000500000000000000" pitchFamily="2" charset="-52"/>
              </a:rPr>
              <a:t>x </a:t>
            </a:r>
            <a:r>
              <a:rPr lang="ru-RU" dirty="0">
                <a:latin typeface="Montserrat" panose="00000500000000000000" pitchFamily="2" charset="-52"/>
              </a:rPr>
              <a:t>и </a:t>
            </a:r>
            <a:r>
              <a:rPr lang="en-US" dirty="0">
                <a:latin typeface="Montserrat" panose="00000500000000000000" pitchFamily="2" charset="-52"/>
              </a:rPr>
              <a:t>y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13699" y="955346"/>
            <a:ext cx="3663245" cy="4832092"/>
          </a:xfrm>
          <a:prstGeom prst="rect">
            <a:avLst/>
          </a:prstGeom>
          <a:solidFill>
            <a:srgbClr val="181B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System.Collections.Generic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using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System.Linq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namespace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ConsoleApp1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Program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 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[]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6A7175"/>
                </a:solidFill>
                <a:effectLst/>
                <a:latin typeface="Fira Code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List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&gt;();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Add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Add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Select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=&gt;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return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}).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ToArray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Sort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Select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=&gt;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return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9586CF"/>
                </a:solidFill>
                <a:effectLst/>
                <a:latin typeface="Fira Code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el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}).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ToArray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Console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WriteLine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list.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0B1D2"/>
                </a:solidFill>
                <a:effectLst/>
                <a:latin typeface="Fira Code"/>
              </a:rPr>
              <a:t>IndexOf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DEA6B6"/>
                </a:solidFill>
                <a:effectLst/>
                <a:latin typeface="Fira Code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B1B7BE"/>
                </a:solidFill>
                <a:effectLst/>
                <a:latin typeface="Fira Code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4A9BF2"/>
                </a:solidFill>
                <a:effectLst/>
                <a:latin typeface="Fira Code"/>
              </a:rPr>
              <a:t>}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74943" y="5787438"/>
            <a:ext cx="294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Демонстрация работы с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10452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Пояснение по примерам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1753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вы можете заметить в последнем примере мы использовали, какие-то  </a:t>
            </a:r>
            <a:r>
              <a:rPr lang="en-US" dirty="0"/>
              <a:t>.Select() </a:t>
            </a:r>
            <a:r>
              <a:rPr lang="ru-RU" dirty="0"/>
              <a:t>для работы со списками. Этот </a:t>
            </a:r>
            <a:r>
              <a:rPr lang="en-US" dirty="0"/>
              <a:t>Select </a:t>
            </a:r>
            <a:r>
              <a:rPr lang="ru-RU" dirty="0"/>
              <a:t>из стандартной библиотеки </a:t>
            </a:r>
            <a:r>
              <a:rPr lang="en-US" dirty="0"/>
              <a:t>LINQ, </a:t>
            </a:r>
            <a:r>
              <a:rPr lang="ru-RU" dirty="0"/>
              <a:t>которая даёт на работать с любыми коллекциями как с базами данных.</a:t>
            </a:r>
          </a:p>
        </p:txBody>
      </p:sp>
      <p:pic>
        <p:nvPicPr>
          <p:cNvPr id="2050" name="Picture 2" descr="Understanding LINQ (C#) - Code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781123"/>
            <a:ext cx="49053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9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Тест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264"/>
          </a:xfrm>
        </p:spPr>
        <p:txBody>
          <a:bodyPr/>
          <a:lstStyle/>
          <a:p>
            <a:r>
              <a:rPr lang="ru-RU" dirty="0"/>
              <a:t>Перед тестом, рекомендую подготовиться и повторить материал, как будете готовы, нажмите кнопку «Начать» (да, это она снизу).</a:t>
            </a:r>
          </a:p>
        </p:txBody>
      </p:sp>
      <p:sp>
        <p:nvSpPr>
          <p:cNvPr id="5" name="Прямоугольник: скругленные углы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18CE0D-43AB-4270-B337-83C95D5549DC}"/>
              </a:ext>
            </a:extLst>
          </p:cNvPr>
          <p:cNvSpPr/>
          <p:nvPr/>
        </p:nvSpPr>
        <p:spPr>
          <a:xfrm>
            <a:off x="3437467" y="3758670"/>
            <a:ext cx="5520266" cy="1422400"/>
          </a:xfrm>
          <a:prstGeom prst="roundRect">
            <a:avLst/>
          </a:prstGeom>
          <a:gradFill flip="none" rotWithShape="1">
            <a:gsLst>
              <a:gs pos="14000">
                <a:schemeClr val="accent1">
                  <a:lumMod val="5000"/>
                  <a:lumOff val="95000"/>
                </a:schemeClr>
              </a:gs>
              <a:gs pos="76000">
                <a:schemeClr val="accent4">
                  <a:lumMod val="20000"/>
                  <a:lumOff val="80000"/>
                </a:schemeClr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Montserrat" panose="00000500000000000000" pitchFamily="2" charset="-52"/>
              </a:rPr>
              <a:t>Начать</a:t>
            </a:r>
          </a:p>
        </p:txBody>
      </p:sp>
    </p:spTree>
    <p:extLst>
      <p:ext uri="{BB962C8B-B14F-4D97-AF65-F5344CB8AC3E}">
        <p14:creationId xmlns:p14="http://schemas.microsoft.com/office/powerpoint/2010/main" val="170377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92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478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Fira Code</vt:lpstr>
      <vt:lpstr>Montserrat</vt:lpstr>
      <vt:lpstr>Тема Office</vt:lpstr>
      <vt:lpstr>Основы программирования на C#</vt:lpstr>
      <vt:lpstr>Немного истории</vt:lpstr>
      <vt:lpstr>Возможности</vt:lpstr>
      <vt:lpstr>Примеры кода</vt:lpstr>
      <vt:lpstr>Пояснение по примерам</vt:lpstr>
      <vt:lpstr>Тест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C#</dc:title>
  <dc:creator>Учетная запись Майкрософт</dc:creator>
  <cp:lastModifiedBy>Vasya Pankov</cp:lastModifiedBy>
  <cp:revision>10</cp:revision>
  <dcterms:created xsi:type="dcterms:W3CDTF">2022-05-06T07:25:07Z</dcterms:created>
  <dcterms:modified xsi:type="dcterms:W3CDTF">2022-05-19T18:19:48Z</dcterms:modified>
</cp:coreProperties>
</file>