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71" r:id="rId3"/>
    <p:sldId id="257" r:id="rId4"/>
    <p:sldId id="258" r:id="rId5"/>
    <p:sldId id="259" r:id="rId6"/>
    <p:sldId id="260" r:id="rId7"/>
    <p:sldId id="270" r:id="rId8"/>
    <p:sldId id="261" r:id="rId9"/>
    <p:sldId id="262" r:id="rId10"/>
    <p:sldId id="266" r:id="rId11"/>
    <p:sldId id="264" r:id="rId12"/>
    <p:sldId id="267" r:id="rId13"/>
    <p:sldId id="269" r:id="rId14"/>
    <p:sldId id="26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sya Pankov" initials="VP" lastIdx="1" clrIdx="0">
    <p:extLst>
      <p:ext uri="{19B8F6BF-5375-455C-9EA6-DF929625EA0E}">
        <p15:presenceInfo xmlns:p15="http://schemas.microsoft.com/office/powerpoint/2012/main" userId="d713d37cfdc537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85" autoAdjust="0"/>
  </p:normalViewPr>
  <p:slideViewPr>
    <p:cSldViewPr snapToGrid="0">
      <p:cViewPr varScale="1">
        <p:scale>
          <a:sx n="93" d="100"/>
          <a:sy n="93" d="100"/>
        </p:scale>
        <p:origin x="275" y="43"/>
      </p:cViewPr>
      <p:guideLst/>
    </p:cSldViewPr>
  </p:slideViewPr>
  <p:outlineViewPr>
    <p:cViewPr>
      <p:scale>
        <a:sx n="33" d="100"/>
        <a:sy n="33" d="100"/>
      </p:scale>
      <p:origin x="0" y="-1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EC355-4259-4DFF-9560-A2E35F10E3A3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9A502-07F8-452D-A946-1D77C562D0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57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9A502-07F8-452D-A946-1D77C562D0A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71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54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3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13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52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65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25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10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70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43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39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59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D58F6-CB0F-4C9F-A071-EC897577AE17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80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Montserrat" panose="00000500000000000000" pitchFamily="2" charset="-52"/>
              </a:rPr>
              <a:t>Основы программирования на </a:t>
            </a:r>
            <a:r>
              <a:rPr lang="en-US" dirty="0">
                <a:latin typeface="Montserrat" panose="00000500000000000000" pitchFamily="2" charset="-52"/>
              </a:rPr>
              <a:t>C#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97209" y="2942819"/>
            <a:ext cx="4394791" cy="518078"/>
          </a:xfrm>
        </p:spPr>
        <p:txBody>
          <a:bodyPr/>
          <a:lstStyle/>
          <a:p>
            <a:r>
              <a:rPr lang="ru-RU" dirty="0" smtClean="0">
                <a:latin typeface="Montserrat" panose="00000500000000000000" pitchFamily="2" charset="-52"/>
              </a:rPr>
              <a:t>Автор: Панков Вася 021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0942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Управляющая кнопка: &quot;В конец&quot; 15">
            <a:hlinkClick r:id="" action="ppaction://hlinkshowjump?jump=nextslide" highlightClick="1"/>
            <a:extLst>
              <a:ext uri="{FF2B5EF4-FFF2-40B4-BE49-F238E27FC236}">
                <a16:creationId xmlns="" xmlns:a16="http://schemas.microsoft.com/office/drawing/2014/main" id="{62746C7E-8CB6-47AC-99AA-CD5BA72CC363}"/>
              </a:ext>
            </a:extLst>
          </p:cNvPr>
          <p:cNvSpPr/>
          <p:nvPr/>
        </p:nvSpPr>
        <p:spPr>
          <a:xfrm>
            <a:off x="2128067" y="3012831"/>
            <a:ext cx="979054" cy="832338"/>
          </a:xfrm>
          <a:prstGeom prst="actionButtonE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: скругленные углы 7">
            <a:hlinkClick r:id="rId2" action="ppaction://hlinksldjump" highlightClick="1"/>
            <a:extLst>
              <a:ext uri="{FF2B5EF4-FFF2-40B4-BE49-F238E27FC236}">
                <a16:creationId xmlns="" xmlns:a16="http://schemas.microsoft.com/office/drawing/2014/main" id="{EB8A7B5E-05F3-4E35-A723-E389B95FB2D2}"/>
              </a:ext>
            </a:extLst>
          </p:cNvPr>
          <p:cNvSpPr/>
          <p:nvPr/>
        </p:nvSpPr>
        <p:spPr>
          <a:xfrm>
            <a:off x="8323383" y="2978080"/>
            <a:ext cx="2502041" cy="901840"/>
          </a:xfrm>
          <a:prstGeom prst="roundRect">
            <a:avLst>
              <a:gd name="adj" fmla="val 630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do..while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Montserrat" panose="00000500000000000000" pitchFamily="2" charset="-52"/>
              </a:rPr>
              <a:t>С помощью какого цикла рекомендуется проходить </a:t>
            </a:r>
            <a:r>
              <a:rPr lang="ru-RU" dirty="0" smtClean="0">
                <a:latin typeface="Montserrat" panose="00000500000000000000" pitchFamily="2" charset="-52"/>
              </a:rPr>
              <a:t>по</a:t>
            </a:r>
            <a:r>
              <a:rPr lang="en-US" dirty="0" smtClean="0">
                <a:latin typeface="Montserrat" panose="00000500000000000000" pitchFamily="2" charset="-52"/>
              </a:rPr>
              <a:t> </a:t>
            </a:r>
            <a:r>
              <a:rPr lang="ru-RU" dirty="0" smtClean="0">
                <a:latin typeface="Montserrat" panose="00000500000000000000" pitchFamily="2" charset="-52"/>
              </a:rPr>
              <a:t>элементам массива</a:t>
            </a:r>
            <a:r>
              <a:rPr lang="en-US" dirty="0" smtClean="0">
                <a:latin typeface="Montserrat" panose="00000500000000000000" pitchFamily="2" charset="-52"/>
              </a:rPr>
              <a:t>?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4" name="Прямоугольник: скругленные углы 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24609130-3050-4A4F-A0A1-4849A17248ED}"/>
              </a:ext>
            </a:extLst>
          </p:cNvPr>
          <p:cNvSpPr/>
          <p:nvPr/>
        </p:nvSpPr>
        <p:spPr>
          <a:xfrm>
            <a:off x="1366575" y="2978080"/>
            <a:ext cx="2502041" cy="901840"/>
          </a:xfrm>
          <a:prstGeom prst="roundRect">
            <a:avLst>
              <a:gd name="adj" fmla="val 630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foreach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13" name="Прямоугольник: скругленные углы 12">
            <a:hlinkClick r:id="rId2" action="ppaction://hlinksldjump" highlightClick="1"/>
            <a:extLst>
              <a:ext uri="{FF2B5EF4-FFF2-40B4-BE49-F238E27FC236}">
                <a16:creationId xmlns="" xmlns:a16="http://schemas.microsoft.com/office/drawing/2014/main" id="{241E9B79-144E-4B55-933B-4384E1BFC6DB}"/>
              </a:ext>
            </a:extLst>
          </p:cNvPr>
          <p:cNvSpPr/>
          <p:nvPr/>
        </p:nvSpPr>
        <p:spPr>
          <a:xfrm>
            <a:off x="1366574" y="4716392"/>
            <a:ext cx="2502041" cy="901840"/>
          </a:xfrm>
          <a:prstGeom prst="roundRect">
            <a:avLst>
              <a:gd name="adj" fmla="val 630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while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18" name="Прямоугольник: скругленные углы 17">
            <a:hlinkClick r:id="rId2" action="ppaction://hlinksldjump" highlightClick="1"/>
            <a:extLst>
              <a:ext uri="{FF2B5EF4-FFF2-40B4-BE49-F238E27FC236}">
                <a16:creationId xmlns="" xmlns:a16="http://schemas.microsoft.com/office/drawing/2014/main" id="{CCD4017C-0BD5-42E5-8CEA-A21D5A130256}"/>
              </a:ext>
            </a:extLst>
          </p:cNvPr>
          <p:cNvSpPr/>
          <p:nvPr/>
        </p:nvSpPr>
        <p:spPr>
          <a:xfrm>
            <a:off x="8323384" y="4716392"/>
            <a:ext cx="2502041" cy="901840"/>
          </a:xfrm>
          <a:prstGeom prst="roundRect">
            <a:avLst>
              <a:gd name="adj" fmla="val 630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for</a:t>
            </a:r>
            <a:endParaRPr lang="ru-RU" sz="1200" dirty="0">
              <a:solidFill>
                <a:schemeClr val="accent2">
                  <a:lumMod val="75000"/>
                </a:schemeClr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8677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  <p:bldP spid="4" grpId="0" animBg="1"/>
      <p:bldP spid="13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Управляющая кнопка: &quot;В конец&quot; 15">
            <a:hlinkClick r:id="" action="ppaction://hlinkshowjump?jump=nextslide" highlightClick="1"/>
            <a:extLst>
              <a:ext uri="{FF2B5EF4-FFF2-40B4-BE49-F238E27FC236}">
                <a16:creationId xmlns="" xmlns:a16="http://schemas.microsoft.com/office/drawing/2014/main" id="{62746C7E-8CB6-47AC-99AA-CD5BA72CC363}"/>
              </a:ext>
            </a:extLst>
          </p:cNvPr>
          <p:cNvSpPr/>
          <p:nvPr/>
        </p:nvSpPr>
        <p:spPr>
          <a:xfrm>
            <a:off x="2128066" y="4775067"/>
            <a:ext cx="979054" cy="832338"/>
          </a:xfrm>
          <a:prstGeom prst="actionButtonE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: скругленные углы 7">
            <a:hlinkClick r:id="rId2" action="ppaction://hlinksldjump" highlightClick="1"/>
            <a:extLst>
              <a:ext uri="{FF2B5EF4-FFF2-40B4-BE49-F238E27FC236}">
                <a16:creationId xmlns="" xmlns:a16="http://schemas.microsoft.com/office/drawing/2014/main" id="{EB8A7B5E-05F3-4E35-A723-E389B95FB2D2}"/>
              </a:ext>
            </a:extLst>
          </p:cNvPr>
          <p:cNvSpPr/>
          <p:nvPr/>
        </p:nvSpPr>
        <p:spPr>
          <a:xfrm>
            <a:off x="7189315" y="2978080"/>
            <a:ext cx="4164485" cy="901840"/>
          </a:xfrm>
          <a:prstGeom prst="roundRect">
            <a:avLst>
              <a:gd name="adj" fmla="val 630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Нет, так как не указан тип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(</a:t>
            </a:r>
            <a:r>
              <a:rPr lang="ru-RU" dirty="0" err="1">
                <a:latin typeface="Montserrat" panose="00000500000000000000" pitchFamily="2" charset="-52"/>
              </a:rPr>
              <a:t>int</a:t>
            </a:r>
            <a:r>
              <a:rPr lang="ru-RU" dirty="0">
                <a:latin typeface="Montserrat" panose="00000500000000000000" pitchFamily="2" charset="-52"/>
              </a:rPr>
              <a:t> </a:t>
            </a:r>
            <a:r>
              <a:rPr lang="ru-RU" dirty="0" err="1">
                <a:latin typeface="Montserrat" panose="00000500000000000000" pitchFamily="2" charset="-52"/>
              </a:rPr>
              <a:t>one</a:t>
            </a:r>
            <a:r>
              <a:rPr lang="ru-RU" dirty="0">
                <a:latin typeface="Montserrat" panose="00000500000000000000" pitchFamily="2" charset="-52"/>
              </a:rPr>
              <a:t>, </a:t>
            </a:r>
            <a:r>
              <a:rPr lang="ru-RU" dirty="0" err="1">
                <a:latin typeface="Montserrat" panose="00000500000000000000" pitchFamily="2" charset="-52"/>
              </a:rPr>
              <a:t>int</a:t>
            </a:r>
            <a:r>
              <a:rPr lang="ru-RU" dirty="0">
                <a:latin typeface="Montserrat" panose="00000500000000000000" pitchFamily="2" charset="-52"/>
              </a:rPr>
              <a:t> </a:t>
            </a:r>
            <a:r>
              <a:rPr lang="ru-RU" dirty="0" err="1">
                <a:latin typeface="Montserrat" panose="00000500000000000000" pitchFamily="2" charset="-52"/>
              </a:rPr>
              <a:t>two</a:t>
            </a:r>
            <a:r>
              <a:rPr lang="ru-RU" dirty="0">
                <a:latin typeface="Montserrat" panose="00000500000000000000" pitchFamily="2" charset="-52"/>
              </a:rPr>
              <a:t>) </a:t>
            </a:r>
            <a:r>
              <a:rPr lang="ru-RU" dirty="0" err="1">
                <a:latin typeface="Montserrat" panose="00000500000000000000" pitchFamily="2" charset="-52"/>
              </a:rPr>
              <a:t>what</a:t>
            </a:r>
            <a:r>
              <a:rPr lang="ru-RU" dirty="0">
                <a:latin typeface="Montserrat" panose="00000500000000000000" pitchFamily="2" charset="-52"/>
              </a:rPr>
              <a:t> = (0, 1); Этот код выполнится, если да, то как? </a:t>
            </a:r>
          </a:p>
        </p:txBody>
      </p:sp>
      <p:sp>
        <p:nvSpPr>
          <p:cNvPr id="4" name="Прямоугольник: скругленные углы 3">
            <a:hlinkClick r:id="rId2" action="ppaction://hlinksldjump" highlightClick="1"/>
            <a:extLst>
              <a:ext uri="{FF2B5EF4-FFF2-40B4-BE49-F238E27FC236}">
                <a16:creationId xmlns="" xmlns:a16="http://schemas.microsoft.com/office/drawing/2014/main" id="{24609130-3050-4A4F-A0A1-4849A17248ED}"/>
              </a:ext>
            </a:extLst>
          </p:cNvPr>
          <p:cNvSpPr/>
          <p:nvPr/>
        </p:nvSpPr>
        <p:spPr>
          <a:xfrm>
            <a:off x="535350" y="2978080"/>
            <a:ext cx="4164485" cy="901840"/>
          </a:xfrm>
          <a:prstGeom prst="roundRect">
            <a:avLst>
              <a:gd name="adj" fmla="val 630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Да, переменным присвоится значение</a:t>
            </a:r>
          </a:p>
        </p:txBody>
      </p:sp>
      <p:sp>
        <p:nvSpPr>
          <p:cNvPr id="13" name="Прямоугольник: скругленные углы 1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241E9B79-144E-4B55-933B-4384E1BFC6DB}"/>
              </a:ext>
            </a:extLst>
          </p:cNvPr>
          <p:cNvSpPr/>
          <p:nvPr/>
        </p:nvSpPr>
        <p:spPr>
          <a:xfrm>
            <a:off x="560339" y="4716392"/>
            <a:ext cx="4114509" cy="949688"/>
          </a:xfrm>
          <a:prstGeom prst="roundRect">
            <a:avLst>
              <a:gd name="adj" fmla="val 630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Да, будет создаваться кортеж, к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элементам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которого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можно обращаться как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one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,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two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18" name="Прямоугольник: скругленные углы 17">
            <a:hlinkClick r:id="rId2" action="ppaction://hlinksldjump" highlightClick="1"/>
            <a:extLst>
              <a:ext uri="{FF2B5EF4-FFF2-40B4-BE49-F238E27FC236}">
                <a16:creationId xmlns="" xmlns:a16="http://schemas.microsoft.com/office/drawing/2014/main" id="{CCD4017C-0BD5-42E5-8CEA-A21D5A130256}"/>
              </a:ext>
            </a:extLst>
          </p:cNvPr>
          <p:cNvSpPr/>
          <p:nvPr/>
        </p:nvSpPr>
        <p:spPr>
          <a:xfrm>
            <a:off x="7189316" y="4716392"/>
            <a:ext cx="4164484" cy="901840"/>
          </a:xfrm>
          <a:prstGeom prst="roundRect">
            <a:avLst>
              <a:gd name="adj" fmla="val 630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Нет, так нельзя делать в С#</a:t>
            </a:r>
          </a:p>
        </p:txBody>
      </p:sp>
    </p:spTree>
    <p:extLst>
      <p:ext uri="{BB962C8B-B14F-4D97-AF65-F5344CB8AC3E}">
        <p14:creationId xmlns:p14="http://schemas.microsoft.com/office/powerpoint/2010/main" val="165320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  <p:bldP spid="4" grpId="0" animBg="1"/>
      <p:bldP spid="13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Управляющая кнопка: &quot;В конец&quot; 15">
            <a:hlinkClick r:id="" action="ppaction://hlinkshowjump?jump=nextslide" highlightClick="1"/>
            <a:extLst>
              <a:ext uri="{FF2B5EF4-FFF2-40B4-BE49-F238E27FC236}">
                <a16:creationId xmlns="" xmlns:a16="http://schemas.microsoft.com/office/drawing/2014/main" id="{62746C7E-8CB6-47AC-99AA-CD5BA72CC363}"/>
              </a:ext>
            </a:extLst>
          </p:cNvPr>
          <p:cNvSpPr/>
          <p:nvPr/>
        </p:nvSpPr>
        <p:spPr>
          <a:xfrm>
            <a:off x="2128067" y="4751143"/>
            <a:ext cx="979054" cy="832338"/>
          </a:xfrm>
          <a:prstGeom prst="actionButtonE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: скругленные углы 7">
            <a:hlinkClick r:id="rId2" action="ppaction://hlinksldjump" highlightClick="1"/>
            <a:extLst>
              <a:ext uri="{FF2B5EF4-FFF2-40B4-BE49-F238E27FC236}">
                <a16:creationId xmlns="" xmlns:a16="http://schemas.microsoft.com/office/drawing/2014/main" id="{EB8A7B5E-05F3-4E35-A723-E389B95FB2D2}"/>
              </a:ext>
            </a:extLst>
          </p:cNvPr>
          <p:cNvSpPr/>
          <p:nvPr/>
        </p:nvSpPr>
        <p:spPr>
          <a:xfrm>
            <a:off x="8323384" y="2978080"/>
            <a:ext cx="2502041" cy="901840"/>
          </a:xfrm>
          <a:prstGeom prst="roundRect">
            <a:avLst>
              <a:gd name="adj" fmla="val 630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.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Insert</a:t>
            </a:r>
            <a:endParaRPr lang="ru-RU" sz="2400" dirty="0">
              <a:solidFill>
                <a:schemeClr val="accent2">
                  <a:lumMod val="75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Montserrat" panose="00000500000000000000" pitchFamily="2" charset="-52"/>
              </a:rPr>
              <a:t>С помощь какого метода можно найти индекс элемента в списке(</a:t>
            </a:r>
            <a:r>
              <a:rPr lang="ru-RU" dirty="0" err="1">
                <a:latin typeface="Montserrat" panose="00000500000000000000" pitchFamily="2" charset="-52"/>
              </a:rPr>
              <a:t>List</a:t>
            </a:r>
            <a:r>
              <a:rPr lang="ru-RU" dirty="0">
                <a:latin typeface="Montserrat" panose="00000500000000000000" pitchFamily="2" charset="-52"/>
              </a:rPr>
              <a:t>)?</a:t>
            </a:r>
          </a:p>
        </p:txBody>
      </p:sp>
      <p:sp>
        <p:nvSpPr>
          <p:cNvPr id="4" name="Прямоугольник: скругленные углы 3">
            <a:hlinkClick r:id="rId2" action="ppaction://hlinksldjump" highlightClick="1"/>
            <a:extLst>
              <a:ext uri="{FF2B5EF4-FFF2-40B4-BE49-F238E27FC236}">
                <a16:creationId xmlns="" xmlns:a16="http://schemas.microsoft.com/office/drawing/2014/main" id="{24609130-3050-4A4F-A0A1-4849A17248ED}"/>
              </a:ext>
            </a:extLst>
          </p:cNvPr>
          <p:cNvSpPr/>
          <p:nvPr/>
        </p:nvSpPr>
        <p:spPr>
          <a:xfrm>
            <a:off x="1366573" y="2978080"/>
            <a:ext cx="2502041" cy="901840"/>
          </a:xfrm>
          <a:prstGeom prst="roundRect">
            <a:avLst>
              <a:gd name="adj" fmla="val 630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.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Sort</a:t>
            </a:r>
            <a:endParaRPr lang="ru-RU" sz="2400" dirty="0">
              <a:solidFill>
                <a:schemeClr val="accent2">
                  <a:lumMod val="75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13" name="Прямоугольник: скругленные углы 1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241E9B79-144E-4B55-933B-4384E1BFC6DB}"/>
              </a:ext>
            </a:extLst>
          </p:cNvPr>
          <p:cNvSpPr/>
          <p:nvPr/>
        </p:nvSpPr>
        <p:spPr>
          <a:xfrm>
            <a:off x="1366574" y="4716392"/>
            <a:ext cx="2502041" cy="901840"/>
          </a:xfrm>
          <a:prstGeom prst="roundRect">
            <a:avLst>
              <a:gd name="adj" fmla="val 630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.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IndexOf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18" name="Прямоугольник: скругленные углы 17">
            <a:hlinkClick r:id="rId2" action="ppaction://hlinksldjump" highlightClick="1"/>
            <a:extLst>
              <a:ext uri="{FF2B5EF4-FFF2-40B4-BE49-F238E27FC236}">
                <a16:creationId xmlns="" xmlns:a16="http://schemas.microsoft.com/office/drawing/2014/main" id="{CCD4017C-0BD5-42E5-8CEA-A21D5A130256}"/>
              </a:ext>
            </a:extLst>
          </p:cNvPr>
          <p:cNvSpPr/>
          <p:nvPr/>
        </p:nvSpPr>
        <p:spPr>
          <a:xfrm>
            <a:off x="8323384" y="4716392"/>
            <a:ext cx="2502041" cy="901840"/>
          </a:xfrm>
          <a:prstGeom prst="roundRect">
            <a:avLst>
              <a:gd name="adj" fmla="val 630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 .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ToArray</a:t>
            </a:r>
            <a:endParaRPr lang="ru-RU" sz="1200" dirty="0">
              <a:solidFill>
                <a:schemeClr val="accent2">
                  <a:lumMod val="75000"/>
                </a:schemeClr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4734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  <p:bldP spid="4" grpId="0" animBg="1"/>
      <p:bldP spid="13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Управляющая кнопка: &quot;В конец&quot; 15">
            <a:hlinkClick r:id="" action="ppaction://hlinkshowjump?jump=nextslide" highlightClick="1"/>
            <a:extLst>
              <a:ext uri="{FF2B5EF4-FFF2-40B4-BE49-F238E27FC236}">
                <a16:creationId xmlns="" xmlns:a16="http://schemas.microsoft.com/office/drawing/2014/main" id="{62746C7E-8CB6-47AC-99AA-CD5BA72CC363}"/>
              </a:ext>
            </a:extLst>
          </p:cNvPr>
          <p:cNvSpPr/>
          <p:nvPr/>
        </p:nvSpPr>
        <p:spPr>
          <a:xfrm>
            <a:off x="2128067" y="3012831"/>
            <a:ext cx="979054" cy="832338"/>
          </a:xfrm>
          <a:prstGeom prst="actionButtonE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: скругленные углы 7">
            <a:hlinkClick r:id="rId2" action="ppaction://hlinksldjump" highlightClick="1"/>
            <a:extLst>
              <a:ext uri="{FF2B5EF4-FFF2-40B4-BE49-F238E27FC236}">
                <a16:creationId xmlns="" xmlns:a16="http://schemas.microsoft.com/office/drawing/2014/main" id="{EB8A7B5E-05F3-4E35-A723-E389B95FB2D2}"/>
              </a:ext>
            </a:extLst>
          </p:cNvPr>
          <p:cNvSpPr/>
          <p:nvPr/>
        </p:nvSpPr>
        <p:spPr>
          <a:xfrm>
            <a:off x="8059195" y="2845969"/>
            <a:ext cx="3030416" cy="1328217"/>
          </a:xfrm>
          <a:prstGeom prst="roundRect">
            <a:avLst>
              <a:gd name="adj" fmla="val 630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ArrayHelper</a:t>
            </a:r>
            <a:endParaRPr lang="ru-RU" sz="2400" dirty="0">
              <a:solidFill>
                <a:schemeClr val="accent2">
                  <a:lumMod val="75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Montserrat" panose="00000500000000000000" pitchFamily="2" charset="-52"/>
              </a:rPr>
              <a:t>Какой инструмент позволяет работать с массивами, как с данными из баз данных(SQL)?</a:t>
            </a:r>
          </a:p>
        </p:txBody>
      </p:sp>
      <p:sp>
        <p:nvSpPr>
          <p:cNvPr id="4" name="Прямоугольник: скругленные углы 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24609130-3050-4A4F-A0A1-4849A17248ED}"/>
              </a:ext>
            </a:extLst>
          </p:cNvPr>
          <p:cNvSpPr/>
          <p:nvPr/>
        </p:nvSpPr>
        <p:spPr>
          <a:xfrm>
            <a:off x="1318439" y="2845969"/>
            <a:ext cx="2509284" cy="1328217"/>
          </a:xfrm>
          <a:prstGeom prst="roundRect">
            <a:avLst>
              <a:gd name="adj" fmla="val 630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LINQ</a:t>
            </a:r>
            <a:endParaRPr lang="ru-RU" sz="2400" dirty="0">
              <a:solidFill>
                <a:schemeClr val="accent2">
                  <a:lumMod val="75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13" name="Прямоугольник: скругленные углы 12">
            <a:hlinkClick r:id="rId2" action="ppaction://hlinksldjump" highlightClick="1"/>
            <a:extLst>
              <a:ext uri="{FF2B5EF4-FFF2-40B4-BE49-F238E27FC236}">
                <a16:creationId xmlns="" xmlns:a16="http://schemas.microsoft.com/office/drawing/2014/main" id="{241E9B79-144E-4B55-933B-4384E1BFC6DB}"/>
              </a:ext>
            </a:extLst>
          </p:cNvPr>
          <p:cNvSpPr/>
          <p:nvPr/>
        </p:nvSpPr>
        <p:spPr>
          <a:xfrm>
            <a:off x="1318438" y="4503203"/>
            <a:ext cx="2509284" cy="1328217"/>
          </a:xfrm>
          <a:prstGeom prst="roundRect">
            <a:avLst>
              <a:gd name="adj" fmla="val 630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SQL</a:t>
            </a:r>
            <a:endParaRPr lang="ru-RU" sz="2400" dirty="0">
              <a:solidFill>
                <a:schemeClr val="accent2">
                  <a:lumMod val="75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18" name="Прямоугольник: скругленные углы 17">
            <a:hlinkClick r:id="rId2" action="ppaction://hlinksldjump" highlightClick="1"/>
            <a:extLst>
              <a:ext uri="{FF2B5EF4-FFF2-40B4-BE49-F238E27FC236}">
                <a16:creationId xmlns="" xmlns:a16="http://schemas.microsoft.com/office/drawing/2014/main" id="{CCD4017C-0BD5-42E5-8CEA-A21D5A130256}"/>
              </a:ext>
            </a:extLst>
          </p:cNvPr>
          <p:cNvSpPr/>
          <p:nvPr/>
        </p:nvSpPr>
        <p:spPr>
          <a:xfrm>
            <a:off x="8059195" y="4503203"/>
            <a:ext cx="3030416" cy="1328217"/>
          </a:xfrm>
          <a:prstGeom prst="roundRect">
            <a:avLst>
              <a:gd name="adj" fmla="val 630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Такой возможности не существует</a:t>
            </a:r>
            <a:endParaRPr lang="ru-RU" sz="1200" dirty="0">
              <a:solidFill>
                <a:schemeClr val="accent2">
                  <a:lumMod val="75000"/>
                </a:schemeClr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5409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  <p:bldP spid="4" grpId="0" animBg="1"/>
      <p:bldP spid="13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C3037F0-373B-41C0-BF80-AA04CA25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921" y="2826562"/>
            <a:ext cx="6062330" cy="1325563"/>
          </a:xfrm>
        </p:spPr>
        <p:txBody>
          <a:bodyPr/>
          <a:lstStyle/>
          <a:p>
            <a:r>
              <a:rPr lang="ru-RU" dirty="0" smtClean="0"/>
              <a:t>Вы прошли </a:t>
            </a:r>
            <a:r>
              <a:rPr lang="ru-RU" dirty="0" smtClean="0">
                <a:solidFill>
                  <a:srgbClr val="7030A0"/>
                </a:solidFill>
              </a:rPr>
              <a:t>тест</a:t>
            </a:r>
            <a:r>
              <a:rPr lang="ru-RU" dirty="0" smtClean="0"/>
              <a:t>!!! 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Поздравляю…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45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Montserrat" panose="00000500000000000000" pitchFamily="2" charset="-52"/>
              </a:rPr>
              <a:t>Содержание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2260" y="1825625"/>
            <a:ext cx="10811540" cy="4351338"/>
          </a:xfrm>
        </p:spPr>
        <p:txBody>
          <a:bodyPr/>
          <a:lstStyle/>
          <a:p>
            <a:pPr marL="342900" lvl="1" indent="-342900"/>
            <a:r>
              <a:rPr lang="ru-RU" sz="2000" dirty="0" smtClean="0">
                <a:latin typeface="Montserrat" panose="00000500000000000000" pitchFamily="2" charset="-52"/>
                <a:hlinkClick r:id="rId3" action="ppaction://hlinksldjump"/>
              </a:rPr>
              <a:t>Теория</a:t>
            </a:r>
            <a:endParaRPr lang="en-US" sz="2000" dirty="0">
              <a:latin typeface="Montserrat" panose="00000500000000000000" pitchFamily="2" charset="-52"/>
            </a:endParaRPr>
          </a:p>
          <a:p>
            <a:pPr marL="800100" lvl="2" indent="-342900"/>
            <a:r>
              <a:rPr lang="ru-RU" sz="1800" dirty="0" smtClean="0">
                <a:latin typeface="Montserrat" panose="00000500000000000000" pitchFamily="2" charset="-52"/>
                <a:hlinkClick r:id="rId3" action="ppaction://hlinksldjump"/>
              </a:rPr>
              <a:t>Немного истории</a:t>
            </a:r>
            <a:endParaRPr lang="ru-RU" sz="1800" dirty="0" smtClean="0">
              <a:latin typeface="Montserrat" panose="00000500000000000000" pitchFamily="2" charset="-52"/>
            </a:endParaRPr>
          </a:p>
          <a:p>
            <a:pPr marL="800100" lvl="2" indent="-342900"/>
            <a:r>
              <a:rPr lang="ru-RU" sz="1800" dirty="0" smtClean="0">
                <a:latin typeface="Montserrat" panose="00000500000000000000" pitchFamily="2" charset="-52"/>
                <a:hlinkClick r:id="rId4" action="ppaction://hlinksldjump"/>
              </a:rPr>
              <a:t>Возможности</a:t>
            </a:r>
            <a:endParaRPr lang="ru-RU" sz="1800" dirty="0">
              <a:latin typeface="Montserrat" panose="00000500000000000000" pitchFamily="2" charset="-52"/>
            </a:endParaRPr>
          </a:p>
          <a:p>
            <a:pPr marL="800100" lvl="2" indent="-342900"/>
            <a:r>
              <a:rPr lang="ru-RU" sz="1800" dirty="0" smtClean="0">
                <a:latin typeface="Montserrat" panose="00000500000000000000" pitchFamily="2" charset="-52"/>
                <a:hlinkClick r:id="rId4" action="ppaction://hlinksldjump"/>
              </a:rPr>
              <a:t>Примеры кода</a:t>
            </a:r>
            <a:endParaRPr lang="ru-RU" sz="1800" dirty="0" smtClean="0">
              <a:latin typeface="Montserrat" panose="00000500000000000000" pitchFamily="2" charset="-52"/>
            </a:endParaRPr>
          </a:p>
          <a:p>
            <a:pPr marL="800100" lvl="2" indent="-342900"/>
            <a:r>
              <a:rPr lang="ru-RU" sz="1800" dirty="0" smtClean="0">
                <a:latin typeface="Montserrat" panose="00000500000000000000" pitchFamily="2" charset="-52"/>
                <a:hlinkClick r:id="rId5" action="ppaction://hlinksldjump"/>
              </a:rPr>
              <a:t>Примеры</a:t>
            </a:r>
            <a:endParaRPr lang="ru-RU" sz="1800" dirty="0" smtClean="0">
              <a:latin typeface="Montserrat" panose="00000500000000000000" pitchFamily="2" charset="-52"/>
            </a:endParaRPr>
          </a:p>
          <a:p>
            <a:pPr marL="1257300" lvl="3" indent="-342900"/>
            <a:r>
              <a:rPr lang="ru-RU" sz="1600" dirty="0" smtClean="0">
                <a:latin typeface="Montserrat" panose="00000500000000000000" pitchFamily="2" charset="-52"/>
                <a:hlinkClick r:id="rId5" action="ppaction://hlinksldjump"/>
              </a:rPr>
              <a:t>Примеры</a:t>
            </a:r>
            <a:endParaRPr lang="ru-RU" sz="1600" dirty="0" smtClean="0">
              <a:latin typeface="Montserrat" panose="00000500000000000000" pitchFamily="2" charset="-52"/>
            </a:endParaRPr>
          </a:p>
          <a:p>
            <a:pPr marL="1257300" lvl="3" indent="-342900"/>
            <a:r>
              <a:rPr lang="ru-RU" sz="1600" dirty="0" smtClean="0">
                <a:latin typeface="Montserrat" panose="00000500000000000000" pitchFamily="2" charset="-52"/>
                <a:hlinkClick r:id="rId6" action="ppaction://hlinksldjump"/>
              </a:rPr>
              <a:t>Пояснение </a:t>
            </a:r>
            <a:r>
              <a:rPr lang="ru-RU" sz="1600" dirty="0">
                <a:latin typeface="Montserrat" panose="00000500000000000000" pitchFamily="2" charset="-52"/>
                <a:hlinkClick r:id="rId6" action="ppaction://hlinksldjump"/>
              </a:rPr>
              <a:t>по </a:t>
            </a:r>
            <a:r>
              <a:rPr lang="ru-RU" sz="1600" dirty="0" smtClean="0">
                <a:latin typeface="Montserrat" panose="00000500000000000000" pitchFamily="2" charset="-52"/>
                <a:hlinkClick r:id="rId6" action="ppaction://hlinksldjump"/>
              </a:rPr>
              <a:t>примерам</a:t>
            </a:r>
            <a:endParaRPr lang="ru-RU" sz="1600" dirty="0" smtClean="0">
              <a:latin typeface="Montserrat" panose="00000500000000000000" pitchFamily="2" charset="-52"/>
            </a:endParaRPr>
          </a:p>
          <a:p>
            <a:pPr marL="1257300" lvl="3" indent="-342900"/>
            <a:r>
              <a:rPr lang="ru-RU" sz="1600" dirty="0" smtClean="0">
                <a:latin typeface="Montserrat" panose="00000500000000000000" pitchFamily="2" charset="-52"/>
                <a:hlinkClick r:id="rId7" action="ppaction://hlinksldjump"/>
              </a:rPr>
              <a:t>Популярные конструкции</a:t>
            </a:r>
            <a:endParaRPr lang="ru-RU" sz="1600" dirty="0" smtClean="0">
              <a:latin typeface="Montserrat" panose="00000500000000000000" pitchFamily="2" charset="-52"/>
            </a:endParaRPr>
          </a:p>
          <a:p>
            <a:pPr marL="342900" lvl="1" indent="-342900"/>
            <a:r>
              <a:rPr lang="ru-RU" sz="2000" dirty="0" smtClean="0">
                <a:latin typeface="Montserrat" panose="00000500000000000000" pitchFamily="2" charset="-52"/>
                <a:hlinkClick r:id="rId8" action="ppaction://hlinksldjump"/>
              </a:rPr>
              <a:t>Тест</a:t>
            </a:r>
            <a:endParaRPr lang="ru-RU" sz="2000" dirty="0" smtClean="0">
              <a:latin typeface="Montserrat" panose="00000500000000000000" pitchFamily="2" charset="-52"/>
            </a:endParaRPr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8842" y="1825625"/>
            <a:ext cx="5807041" cy="278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0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1060" y="365125"/>
            <a:ext cx="10515600" cy="1325563"/>
          </a:xfrm>
        </p:spPr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Немного истории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6120" y="1867491"/>
            <a:ext cx="5631180" cy="33924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Montserrat" panose="00000500000000000000" pitchFamily="2" charset="-52"/>
              </a:rPr>
              <a:t>C# — объектно-ориентированный язык программирования. Разработан в 1998—2001 годах группой инженеров компании </a:t>
            </a:r>
            <a:r>
              <a:rPr lang="ru-RU" sz="2400" dirty="0" err="1">
                <a:latin typeface="Montserrat" panose="00000500000000000000" pitchFamily="2" charset="-52"/>
              </a:rPr>
              <a:t>Microsoft</a:t>
            </a:r>
            <a:r>
              <a:rPr lang="ru-RU" sz="2400" dirty="0">
                <a:latin typeface="Montserrat" panose="00000500000000000000" pitchFamily="2" charset="-52"/>
              </a:rPr>
              <a:t> под руководством Андерса </a:t>
            </a:r>
            <a:r>
              <a:rPr lang="ru-RU" sz="2400" dirty="0" err="1">
                <a:latin typeface="Montserrat" panose="00000500000000000000" pitchFamily="2" charset="-52"/>
              </a:rPr>
              <a:t>Хейлсберга</a:t>
            </a:r>
            <a:r>
              <a:rPr lang="ru-RU" sz="2400" dirty="0">
                <a:latin typeface="Montserrat" panose="00000500000000000000" pitchFamily="2" charset="-52"/>
              </a:rPr>
              <a:t> и Скотта </a:t>
            </a:r>
            <a:r>
              <a:rPr lang="ru-RU" sz="2400" dirty="0" err="1">
                <a:latin typeface="Montserrat" panose="00000500000000000000" pitchFamily="2" charset="-52"/>
              </a:rPr>
              <a:t>Вильтаумота</a:t>
            </a:r>
            <a:r>
              <a:rPr lang="ru-RU" sz="2400" dirty="0">
                <a:latin typeface="Montserrat" panose="00000500000000000000" pitchFamily="2" charset="-52"/>
              </a:rPr>
              <a:t> как язык разработки приложений для платформы </a:t>
            </a:r>
            <a:r>
              <a:rPr lang="ru-RU" sz="2400" dirty="0" err="1">
                <a:latin typeface="Montserrat" panose="00000500000000000000" pitchFamily="2" charset="-52"/>
              </a:rPr>
              <a:t>Microsoft</a:t>
            </a:r>
            <a:r>
              <a:rPr lang="ru-RU" sz="2400" dirty="0">
                <a:latin typeface="Montserrat" panose="00000500000000000000" pitchFamily="2" charset="-52"/>
              </a:rPr>
              <a:t> .NET </a:t>
            </a:r>
            <a:r>
              <a:rPr lang="ru-RU" sz="2400" dirty="0" err="1">
                <a:latin typeface="Montserrat" panose="00000500000000000000" pitchFamily="2" charset="-52"/>
              </a:rPr>
              <a:t>Framework</a:t>
            </a:r>
            <a:r>
              <a:rPr lang="ru-RU" sz="2400" dirty="0">
                <a:latin typeface="Montserrat" panose="00000500000000000000" pitchFamily="2" charset="-52"/>
              </a:rPr>
              <a:t> и .NET </a:t>
            </a:r>
            <a:r>
              <a:rPr lang="ru-RU" sz="2400" dirty="0" err="1">
                <a:latin typeface="Montserrat" panose="00000500000000000000" pitchFamily="2" charset="-52"/>
              </a:rPr>
              <a:t>Core</a:t>
            </a:r>
            <a:r>
              <a:rPr lang="ru-RU" sz="2400" dirty="0">
                <a:latin typeface="Montserrat" panose="00000500000000000000" pitchFamily="2" charset="-52"/>
              </a:rPr>
              <a:t>. </a:t>
            </a:r>
          </a:p>
        </p:txBody>
      </p:sp>
      <p:pic>
        <p:nvPicPr>
          <p:cNvPr id="1028" name="Picture 4" descr="C# Dev Resources | Wake Up And Code!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0" t="18526" r="20033" b="20350"/>
          <a:stretch/>
        </p:blipFill>
        <p:spPr bwMode="auto">
          <a:xfrm>
            <a:off x="6337300" y="2445850"/>
            <a:ext cx="5577841" cy="223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67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8233" y="286103"/>
            <a:ext cx="10515600" cy="1325563"/>
          </a:xfrm>
        </p:spPr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Возможности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530" y="1453445"/>
            <a:ext cx="68820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Montserrat" panose="00000500000000000000" pitchFamily="2" charset="-52"/>
              </a:rPr>
              <a:t>C# относится к семье языков с C-подобным синтаксисом, из них его синтаксис наиболее близок к </a:t>
            </a:r>
            <a:r>
              <a:rPr lang="ru-RU" sz="2400" b="1" dirty="0">
                <a:latin typeface="Montserrat" panose="00000500000000000000" pitchFamily="2" charset="-52"/>
              </a:rPr>
              <a:t>C++</a:t>
            </a:r>
            <a:r>
              <a:rPr lang="ru-RU" sz="2400" dirty="0">
                <a:latin typeface="Montserrat" panose="00000500000000000000" pitchFamily="2" charset="-52"/>
              </a:rPr>
              <a:t> и </a:t>
            </a:r>
            <a:r>
              <a:rPr lang="ru-RU" sz="2400" b="1" dirty="0" err="1">
                <a:latin typeface="Montserrat" panose="00000500000000000000" pitchFamily="2" charset="-52"/>
              </a:rPr>
              <a:t>Java</a:t>
            </a:r>
            <a:r>
              <a:rPr lang="ru-RU" sz="2400" b="1" dirty="0">
                <a:latin typeface="Montserrat" panose="00000500000000000000" pitchFamily="2" charset="-52"/>
              </a:rPr>
              <a:t> </a:t>
            </a:r>
            <a:r>
              <a:rPr lang="ru-RU" sz="2400" dirty="0">
                <a:latin typeface="Montserrat" panose="00000500000000000000" pitchFamily="2" charset="-52"/>
              </a:rPr>
              <a:t>(фактически создавался под их влиянием). Язык имеет статическую типизацию, поддерживает полиморфизм, перегрузку операторов (в том числе операторов явного и неявного приведения типа), делегаты, атрибуты, события, переменные, свойства, обобщённые типы и методы, итераторы, анонимные функции с поддержкой замыканий, LINQ, исключения, комментарии в формате XML.</a:t>
            </a:r>
          </a:p>
          <a:p>
            <a:endParaRPr lang="ru-RU" sz="2400" dirty="0">
              <a:latin typeface="Montserrat" panose="00000500000000000000" pitchFamily="2" charset="-52"/>
            </a:endParaRPr>
          </a:p>
        </p:txBody>
      </p:sp>
      <p:sp>
        <p:nvSpPr>
          <p:cNvPr id="6" name="AutoShape 2" descr="Java — Википедия"/>
          <p:cNvSpPr>
            <a:spLocks noChangeAspect="1" noChangeArrowheads="1"/>
          </p:cNvSpPr>
          <p:nvPr/>
        </p:nvSpPr>
        <p:spPr bwMode="auto">
          <a:xfrm>
            <a:off x="5701411" y="230155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2" name="Picture 4" descr="Изображение логотип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676" y="2115289"/>
            <a:ext cx="1680055" cy="307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люс 7"/>
          <p:cNvSpPr/>
          <p:nvPr/>
        </p:nvSpPr>
        <p:spPr>
          <a:xfrm>
            <a:off x="8787860" y="3115885"/>
            <a:ext cx="1199668" cy="1199668"/>
          </a:xfrm>
          <a:prstGeom prst="mathPlus">
            <a:avLst>
              <a:gd name="adj1" fmla="val 62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4" name="Picture 6" descr="Изображение логотип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657" y="2652714"/>
            <a:ext cx="1891537" cy="212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44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Примеры кода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10356" y="2076361"/>
            <a:ext cx="3251200" cy="2123658"/>
          </a:xfrm>
          <a:prstGeom prst="rect">
            <a:avLst/>
          </a:prstGeom>
          <a:solidFill>
            <a:srgbClr val="181B1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using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System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/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namespace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ConsoleApp1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  <a:t>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  <a:t>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class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Program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/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   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static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void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Main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string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[]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  <a:t>args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Console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WriteLine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D8EBA1"/>
                </a:solidFill>
                <a:effectLst/>
                <a:latin typeface="Fira Code"/>
              </a:rPr>
              <a:t>"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D8EBA1"/>
                </a:solidFill>
                <a:effectLst/>
                <a:latin typeface="Fira Code"/>
              </a:rPr>
              <a:t>Hello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D8EBA1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D8EBA1"/>
                </a:solidFill>
                <a:effectLst/>
                <a:latin typeface="Fira Code"/>
              </a:rPr>
              <a:t>World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D8EBA1"/>
                </a:solidFill>
                <a:effectLst/>
                <a:latin typeface="Fira Code"/>
              </a:rPr>
              <a:t>"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}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}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  <a:t>}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5578" y="4459110"/>
            <a:ext cx="2940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Montserrat" panose="00000500000000000000" pitchFamily="2" charset="-52"/>
              </a:rPr>
              <a:t>Программа, выводящая</a:t>
            </a:r>
            <a:r>
              <a:rPr lang="en-US" dirty="0">
                <a:latin typeface="Montserrat" panose="00000500000000000000" pitchFamily="2" charset="-52"/>
              </a:rPr>
              <a:t> </a:t>
            </a:r>
            <a:r>
              <a:rPr lang="ru-RU" dirty="0">
                <a:latin typeface="Montserrat" panose="00000500000000000000" pitchFamily="2" charset="-52"/>
              </a:rPr>
              <a:t>в консоли </a:t>
            </a:r>
            <a:r>
              <a:rPr lang="en-US" dirty="0">
                <a:latin typeface="Montserrat" panose="00000500000000000000" pitchFamily="2" charset="-52"/>
              </a:rPr>
              <a:t>“Hello World”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907844" y="2076361"/>
            <a:ext cx="2376311" cy="2123658"/>
          </a:xfrm>
          <a:prstGeom prst="rect">
            <a:avLst/>
          </a:prstGeom>
          <a:solidFill>
            <a:srgbClr val="181B1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  <a:t>using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  <a:t>System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  <a:t/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namespace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ConsoleApp1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  <a:t>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  <a:t>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class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Program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/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   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static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void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Main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string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[]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  <a:t>args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int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B5A5"/>
                </a:solidFill>
                <a:effectLst/>
                <a:latin typeface="Fira Code"/>
              </a:rPr>
              <a:t>x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,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int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B5A5"/>
                </a:solidFill>
                <a:effectLst/>
                <a:latin typeface="Fira Code"/>
              </a:rPr>
              <a:t>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  <a:t>position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= 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DEA6B6"/>
                </a:solidFill>
                <a:effectLst/>
                <a:latin typeface="Fira Code"/>
              </a:rPr>
              <a:t>0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,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DEA6B6"/>
                </a:solidFill>
                <a:effectLst/>
                <a:latin typeface="Fira Code"/>
              </a:rPr>
              <a:t>1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}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}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  <a:t>}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5621" y="4459110"/>
            <a:ext cx="2940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Montserrat" panose="00000500000000000000" pitchFamily="2" charset="-52"/>
              </a:rPr>
              <a:t>Лёгкое создание кортежей, где можно обращаться к элементам, как </a:t>
            </a:r>
            <a:r>
              <a:rPr lang="en-US" dirty="0">
                <a:latin typeface="Montserrat" panose="00000500000000000000" pitchFamily="2" charset="-52"/>
              </a:rPr>
              <a:t>x </a:t>
            </a:r>
            <a:r>
              <a:rPr lang="ru-RU" dirty="0">
                <a:latin typeface="Montserrat" panose="00000500000000000000" pitchFamily="2" charset="-52"/>
              </a:rPr>
              <a:t>и </a:t>
            </a:r>
            <a:r>
              <a:rPr lang="en-US" dirty="0">
                <a:latin typeface="Montserrat" panose="00000500000000000000" pitchFamily="2" charset="-52"/>
              </a:rPr>
              <a:t>y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013699" y="955346"/>
            <a:ext cx="3663245" cy="4832092"/>
          </a:xfrm>
          <a:prstGeom prst="rect">
            <a:avLst/>
          </a:prstGeom>
          <a:solidFill>
            <a:srgbClr val="181B1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using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System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using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System.Collections.Generic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using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System.Linq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/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namespace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ConsoleApp1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  <a:t>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  <a:t>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class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Program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/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   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static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void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Main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string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[]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  <a:t>args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List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&lt;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int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&gt;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list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=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new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List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&lt;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int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&gt;();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list.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Add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DEA6B6"/>
                </a:solidFill>
                <a:effectLst/>
                <a:latin typeface="Fira Code"/>
              </a:rPr>
              <a:t>2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list.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Add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DEA6B6"/>
                </a:solidFill>
                <a:effectLst/>
                <a:latin typeface="Fira Code"/>
              </a:rPr>
              <a:t>1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list.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Select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el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=&gt;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Console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WriteLine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el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return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el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}).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ToArray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list.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Sort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list.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Select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el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=&gt;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Console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WriteLine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el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return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el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}).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ToArray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Console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WriteLine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list.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IndexOf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DEA6B6"/>
                </a:solidFill>
                <a:effectLst/>
                <a:latin typeface="Fira Code"/>
              </a:rPr>
              <a:t>1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}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}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  <a:t>}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74943" y="5787438"/>
            <a:ext cx="294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Montserrat" panose="00000500000000000000" pitchFamily="2" charset="-52"/>
              </a:rPr>
              <a:t>Демонстрация работы с массивами</a:t>
            </a:r>
          </a:p>
        </p:txBody>
      </p:sp>
    </p:spTree>
    <p:extLst>
      <p:ext uri="{BB962C8B-B14F-4D97-AF65-F5344CB8AC3E}">
        <p14:creationId xmlns:p14="http://schemas.microsoft.com/office/powerpoint/2010/main" val="10452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Пояснение по примерам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81753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Montserrat" panose="00000500000000000000" pitchFamily="2" charset="-52"/>
              </a:rPr>
              <a:t>Как вы можете заметить в последнем примере мы использовали, какие-то  </a:t>
            </a:r>
            <a:r>
              <a:rPr lang="en-US" dirty="0">
                <a:latin typeface="Montserrat" panose="00000500000000000000" pitchFamily="2" charset="-52"/>
              </a:rPr>
              <a:t>.Select() </a:t>
            </a:r>
            <a:r>
              <a:rPr lang="ru-RU" dirty="0">
                <a:latin typeface="Montserrat" panose="00000500000000000000" pitchFamily="2" charset="-52"/>
              </a:rPr>
              <a:t>для работы со списками. Этот </a:t>
            </a:r>
            <a:r>
              <a:rPr lang="en-US" dirty="0">
                <a:latin typeface="Montserrat" panose="00000500000000000000" pitchFamily="2" charset="-52"/>
              </a:rPr>
              <a:t>Select </a:t>
            </a:r>
            <a:r>
              <a:rPr lang="ru-RU" dirty="0">
                <a:latin typeface="Montserrat" panose="00000500000000000000" pitchFamily="2" charset="-52"/>
              </a:rPr>
              <a:t>из стандартной библиотеки </a:t>
            </a:r>
            <a:r>
              <a:rPr lang="en-US" dirty="0">
                <a:latin typeface="Montserrat" panose="00000500000000000000" pitchFamily="2" charset="-52"/>
              </a:rPr>
              <a:t>LINQ, </a:t>
            </a:r>
            <a:r>
              <a:rPr lang="ru-RU" dirty="0">
                <a:latin typeface="Montserrat" panose="00000500000000000000" pitchFamily="2" charset="-52"/>
              </a:rPr>
              <a:t>которая даёт на работать с любыми коллекциями как с базами данных.</a:t>
            </a:r>
          </a:p>
        </p:txBody>
      </p:sp>
      <p:pic>
        <p:nvPicPr>
          <p:cNvPr id="2050" name="Picture 2" descr="Understanding LINQ (C#) - Code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2781123"/>
            <a:ext cx="4905375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94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Montserrat" panose="00000500000000000000" pitchFamily="2" charset="-52"/>
              </a:rPr>
              <a:t>Популярные конструкции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1" y="1940147"/>
            <a:ext cx="3393558" cy="2554545"/>
          </a:xfrm>
          <a:prstGeom prst="rect">
            <a:avLst/>
          </a:prstGeom>
          <a:solidFill>
            <a:srgbClr val="181B1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n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new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5A1D8"/>
                </a:solidFill>
                <a:effectLst/>
                <a:latin typeface="Fira Code"/>
              </a:rPr>
              <a:t>Random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().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5A1D8"/>
                </a:solidFill>
                <a:effectLst/>
                <a:latin typeface="Fira Code"/>
              </a:rPr>
              <a:t>Next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DA83C1"/>
                </a:solidFill>
                <a:effectLst/>
                <a:latin typeface="Fira Code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DA83C1"/>
                </a:solidFill>
                <a:effectLst/>
                <a:latin typeface="Fira Code"/>
              </a:rPr>
              <a:t>15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switch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(n)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4FF7E3"/>
                </a:solidFill>
                <a:effectLst/>
                <a:latin typeface="Fira Code"/>
              </a:rPr>
              <a:t>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4FF7E3"/>
                </a:solidFill>
                <a:effectLst/>
                <a:latin typeface="Fira Code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4FF7E3"/>
                </a:solidFill>
                <a:effectLst/>
                <a:latin typeface="Fira Code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case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DA83C1"/>
                </a:solidFill>
                <a:effectLst/>
                <a:latin typeface="Fira Code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: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5A1D8"/>
                </a:solidFill>
                <a:effectLst/>
                <a:latin typeface="Fira Code"/>
              </a:rPr>
              <a:t>Console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5A1D8"/>
                </a:solidFill>
                <a:effectLst/>
                <a:latin typeface="Fira Code"/>
              </a:rPr>
              <a:t>WriteLine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D8EBA1"/>
                </a:solidFill>
                <a:effectLst/>
                <a:latin typeface="Fira Code"/>
              </a:rPr>
              <a:t>"Вам выпало 1"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break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case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&gt;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DA83C1"/>
                </a:solidFill>
                <a:effectLst/>
                <a:latin typeface="Fira Code"/>
              </a:rPr>
              <a:t>10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: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5A1D8"/>
                </a:solidFill>
                <a:effectLst/>
                <a:latin typeface="Fira Code"/>
              </a:rPr>
              <a:t>Console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5A1D8"/>
                </a:solidFill>
                <a:effectLst/>
                <a:latin typeface="Fira Code"/>
              </a:rPr>
              <a:t>WriteLine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D8EBA1"/>
                </a:solidFill>
                <a:effectLst/>
                <a:latin typeface="Fira Code"/>
              </a:rPr>
              <a:t>"У вас больше 10"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break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case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&gt;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DA83C1"/>
                </a:solidFill>
                <a:effectLst/>
                <a:latin typeface="Fira Code"/>
              </a:rPr>
              <a:t>1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when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n %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DA83C1"/>
                </a:solidFill>
                <a:effectLst/>
                <a:latin typeface="Fira Code"/>
              </a:rPr>
              <a:t>2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==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DA83C1"/>
                </a:solidFill>
                <a:effectLst/>
                <a:latin typeface="Fira Code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: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5A1D8"/>
                </a:solidFill>
                <a:effectLst/>
                <a:latin typeface="Fira Code"/>
              </a:rPr>
              <a:t>Console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5A1D8"/>
                </a:solidFill>
                <a:effectLst/>
                <a:latin typeface="Fira Code"/>
              </a:rPr>
              <a:t>WriteLine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D8EBA1"/>
                </a:solidFill>
                <a:effectLst/>
                <a:latin typeface="Fira Code"/>
              </a:rPr>
              <a:t>"Выпало больше 1 и чётное"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break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default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: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5A1D8"/>
                </a:solidFill>
                <a:effectLst/>
                <a:latin typeface="Fira Code"/>
              </a:rPr>
              <a:t>Console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5A1D8"/>
                </a:solidFill>
                <a:effectLst/>
                <a:latin typeface="Fira Code"/>
              </a:rPr>
              <a:t>WriteLine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(n);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break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4FF7E3"/>
                </a:solidFill>
                <a:effectLst/>
                <a:latin typeface="Fira Code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0843" y="4699591"/>
            <a:ext cx="2408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Montserrat" panose="00000500000000000000" pitchFamily="2" charset="-52"/>
              </a:rPr>
              <a:t>Switch </a:t>
            </a:r>
            <a:r>
              <a:rPr lang="ru-RU" dirty="0" smtClean="0">
                <a:latin typeface="Montserrat" panose="00000500000000000000" pitchFamily="2" charset="-52"/>
              </a:rPr>
              <a:t>и генерация случайного числа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91716" y="2940420"/>
            <a:ext cx="2759150" cy="553998"/>
          </a:xfrm>
          <a:prstGeom prst="rect">
            <a:avLst/>
          </a:prstGeom>
          <a:solidFill>
            <a:srgbClr val="181B1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5A1D8"/>
                </a:solidFill>
                <a:effectLst/>
                <a:latin typeface="Fira Code"/>
              </a:rPr>
              <a:t>List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&gt;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list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new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5A1D8"/>
                </a:solidFill>
                <a:effectLst/>
                <a:latin typeface="Fira Code"/>
              </a:rPr>
              <a:t>List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&gt; {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DA83C1"/>
                </a:solidFill>
                <a:effectLst/>
                <a:latin typeface="Fira Code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DA83C1"/>
                </a:solidFill>
                <a:effectLst/>
                <a:latin typeface="Fira Code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DA83C1"/>
                </a:solidFill>
                <a:effectLst/>
                <a:latin typeface="Fira Code"/>
              </a:rPr>
              <a:t>2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DA83C1"/>
                </a:solidFill>
                <a:effectLst/>
                <a:latin typeface="Fira Code"/>
              </a:rPr>
              <a:t>3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};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foreach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var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el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in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list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5A1D8"/>
                </a:solidFill>
                <a:effectLst/>
                <a:latin typeface="Fira Code"/>
              </a:rPr>
              <a:t>Console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5A1D8"/>
                </a:solidFill>
                <a:effectLst/>
                <a:latin typeface="Fira Code"/>
              </a:rPr>
              <a:t>WriteLine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el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7154" y="4699590"/>
            <a:ext cx="2408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Montserrat" panose="00000500000000000000" pitchFamily="2" charset="-52"/>
              </a:rPr>
              <a:t>Проход по элементам массива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292856" y="2940420"/>
            <a:ext cx="2248786" cy="553998"/>
          </a:xfrm>
          <a:prstGeom prst="rect">
            <a:avLst/>
          </a:prstGeom>
          <a:solidFill>
            <a:srgbClr val="181B1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25A1D8"/>
                </a:solidFill>
                <a:effectLst/>
                <a:latin typeface="Fira Code"/>
              </a:rPr>
              <a:t>String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str =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null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str =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  <a:t>str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??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D8EBA1"/>
                </a:solidFill>
                <a:effectLst/>
                <a:latin typeface="Fira Code"/>
              </a:rPr>
              <a:t>"OK"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25A1D8"/>
                </a:solidFill>
                <a:effectLst/>
                <a:latin typeface="Fira Code"/>
              </a:rPr>
              <a:t>Console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.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25A1D8"/>
                </a:solidFill>
                <a:effectLst/>
                <a:latin typeface="Fira Code"/>
              </a:rPr>
              <a:t>WriteLine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(str);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93102" y="4738833"/>
            <a:ext cx="1860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Montserrat" panose="00000500000000000000" pitchFamily="2" charset="-52"/>
              </a:rPr>
              <a:t>Обработка </a:t>
            </a:r>
            <a:r>
              <a:rPr lang="en-US" dirty="0" smtClean="0">
                <a:latin typeface="Montserrat" panose="00000500000000000000" pitchFamily="2" charset="-52"/>
              </a:rPr>
              <a:t>null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3537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Тест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326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Перед тестом, рекомендую подготовиться и повторить материал, как будете готовы, нажмите кнопку «Начать» (да, это она снизу).</a:t>
            </a:r>
          </a:p>
        </p:txBody>
      </p:sp>
      <p:sp>
        <p:nvSpPr>
          <p:cNvPr id="6" name="Прямоугольник: скругленные углы 5">
            <a:hlinkClick r:id="" action="ppaction://hlinkshowjump?jump=nextslide" highlightClick="1"/>
            <a:extLst>
              <a:ext uri="{FF2B5EF4-FFF2-40B4-BE49-F238E27FC236}">
                <a16:creationId xmlns="" xmlns:a16="http://schemas.microsoft.com/office/drawing/2014/main" id="{4954C03B-5E69-4A76-AC9B-319C1791BC1A}"/>
              </a:ext>
            </a:extLst>
          </p:cNvPr>
          <p:cNvSpPr/>
          <p:nvPr/>
        </p:nvSpPr>
        <p:spPr>
          <a:xfrm>
            <a:off x="3334512" y="4017257"/>
            <a:ext cx="5522976" cy="1336431"/>
          </a:xfrm>
          <a:prstGeom prst="roundRect">
            <a:avLst/>
          </a:prstGeom>
          <a:gradFill flip="none" rotWithShape="1">
            <a:gsLst>
              <a:gs pos="14000">
                <a:schemeClr val="accent1">
                  <a:lumMod val="5000"/>
                  <a:lumOff val="95000"/>
                </a:schemeClr>
              </a:gs>
              <a:gs pos="76000">
                <a:schemeClr val="accent4">
                  <a:lumMod val="20000"/>
                  <a:lumOff val="80000"/>
                </a:schemeClr>
              </a:gs>
              <a:gs pos="93000">
                <a:schemeClr val="accent2">
                  <a:lumMod val="40000"/>
                  <a:lumOff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Montserrat" panose="00000500000000000000" pitchFamily="2" charset="-52"/>
              </a:rPr>
              <a:t>Начать</a:t>
            </a:r>
          </a:p>
        </p:txBody>
      </p:sp>
    </p:spTree>
    <p:extLst>
      <p:ext uri="{BB962C8B-B14F-4D97-AF65-F5344CB8AC3E}">
        <p14:creationId xmlns:p14="http://schemas.microsoft.com/office/powerpoint/2010/main" val="170377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Управляющая кнопка: &quot;В конец&quot; 15">
            <a:hlinkClick r:id="" action="ppaction://hlinkshowjump?jump=nextslide" highlightClick="1"/>
            <a:extLst>
              <a:ext uri="{FF2B5EF4-FFF2-40B4-BE49-F238E27FC236}">
                <a16:creationId xmlns="" xmlns:a16="http://schemas.microsoft.com/office/drawing/2014/main" id="{62746C7E-8CB6-47AC-99AA-CD5BA72CC363}"/>
              </a:ext>
            </a:extLst>
          </p:cNvPr>
          <p:cNvSpPr/>
          <p:nvPr/>
        </p:nvSpPr>
        <p:spPr>
          <a:xfrm>
            <a:off x="9053566" y="3012831"/>
            <a:ext cx="979054" cy="832338"/>
          </a:xfrm>
          <a:prstGeom prst="actionButtonE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="" xmlns:a16="http://schemas.microsoft.com/office/drawing/2014/main" id="{A2A9D141-3004-4B93-90FB-D7A7690405A7}"/>
              </a:ext>
            </a:extLst>
          </p:cNvPr>
          <p:cNvGrpSpPr/>
          <p:nvPr/>
        </p:nvGrpSpPr>
        <p:grpSpPr>
          <a:xfrm>
            <a:off x="8323384" y="2978080"/>
            <a:ext cx="2502041" cy="901840"/>
            <a:chOff x="8323384" y="2978080"/>
            <a:chExt cx="2502041" cy="901840"/>
          </a:xfrm>
        </p:grpSpPr>
        <p:sp>
          <p:nvSpPr>
            <p:cNvPr id="8" name="Прямоугольник: скругленные углы 7">
              <a:hlinkClick r:id="" action="ppaction://noaction" highlightClick="1"/>
              <a:extLst>
                <a:ext uri="{FF2B5EF4-FFF2-40B4-BE49-F238E27FC236}">
                  <a16:creationId xmlns="" xmlns:a16="http://schemas.microsoft.com/office/drawing/2014/main" id="{EB8A7B5E-05F3-4E35-A723-E389B95FB2D2}"/>
                </a:ext>
              </a:extLst>
            </p:cNvPr>
            <p:cNvSpPr/>
            <p:nvPr/>
          </p:nvSpPr>
          <p:spPr>
            <a:xfrm>
              <a:off x="8323384" y="2978080"/>
              <a:ext cx="2502041" cy="901840"/>
            </a:xfrm>
            <a:prstGeom prst="roundRect">
              <a:avLst>
                <a:gd name="adj" fmla="val 6301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  <a:latin typeface="Montserrat" panose="00000500000000000000" pitchFamily="2" charset="-52"/>
                </a:rPr>
                <a:t>Java</a:t>
              </a:r>
              <a:endParaRPr lang="ru-RU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endParaRPr>
            </a:p>
          </p:txBody>
        </p:sp>
        <p:pic>
          <p:nvPicPr>
            <p:cNvPr id="10" name="Picture 4" descr="Изображение логотипа">
              <a:extLst>
                <a:ext uri="{FF2B5EF4-FFF2-40B4-BE49-F238E27FC236}">
                  <a16:creationId xmlns="" xmlns:a16="http://schemas.microsoft.com/office/drawing/2014/main" id="{3EE67600-B4C4-4DB0-BBE1-F7B7353F0A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2135" b="29770"/>
            <a:stretch/>
          </p:blipFill>
          <p:spPr bwMode="auto">
            <a:xfrm>
              <a:off x="8458641" y="3054071"/>
              <a:ext cx="594925" cy="749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С каким языком схож (создавался под его влиянием) С#?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="" xmlns:a16="http://schemas.microsoft.com/office/drawing/2014/main" id="{13DAA03B-1BA1-4904-9DF8-28FCD173F995}"/>
              </a:ext>
            </a:extLst>
          </p:cNvPr>
          <p:cNvGrpSpPr/>
          <p:nvPr/>
        </p:nvGrpSpPr>
        <p:grpSpPr>
          <a:xfrm>
            <a:off x="1366574" y="2978080"/>
            <a:ext cx="2502041" cy="901840"/>
            <a:chOff x="1698170" y="2605035"/>
            <a:chExt cx="2502041" cy="901840"/>
          </a:xfrm>
        </p:grpSpPr>
        <p:sp>
          <p:nvSpPr>
            <p:cNvPr id="4" name="Прямоугольник: скругленные углы 3">
              <a:hlinkClick r:id="rId3" action="ppaction://hlinksldjump" highlightClick="1"/>
              <a:extLst>
                <a:ext uri="{FF2B5EF4-FFF2-40B4-BE49-F238E27FC236}">
                  <a16:creationId xmlns="" xmlns:a16="http://schemas.microsoft.com/office/drawing/2014/main" id="{24609130-3050-4A4F-A0A1-4849A17248ED}"/>
                </a:ext>
              </a:extLst>
            </p:cNvPr>
            <p:cNvSpPr/>
            <p:nvPr/>
          </p:nvSpPr>
          <p:spPr>
            <a:xfrm>
              <a:off x="1698170" y="2605035"/>
              <a:ext cx="2502041" cy="901840"/>
            </a:xfrm>
            <a:prstGeom prst="roundRect">
              <a:avLst>
                <a:gd name="adj" fmla="val 6301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  <a:latin typeface="Montserrat" panose="00000500000000000000" pitchFamily="2" charset="-52"/>
                </a:rPr>
                <a:t>Kotlin</a:t>
              </a:r>
              <a:endParaRPr lang="ru-RU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="" xmlns:a16="http://schemas.microsoft.com/office/drawing/2014/main" id="{50961C8E-0448-492C-9231-BB6F01874E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8897" y="2757017"/>
              <a:ext cx="597876" cy="597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Группа 10">
            <a:extLst>
              <a:ext uri="{FF2B5EF4-FFF2-40B4-BE49-F238E27FC236}">
                <a16:creationId xmlns="" xmlns:a16="http://schemas.microsoft.com/office/drawing/2014/main" id="{69CD2157-7BB1-480F-B09B-5CD822697D35}"/>
              </a:ext>
            </a:extLst>
          </p:cNvPr>
          <p:cNvGrpSpPr/>
          <p:nvPr/>
        </p:nvGrpSpPr>
        <p:grpSpPr>
          <a:xfrm>
            <a:off x="1366574" y="4716392"/>
            <a:ext cx="2502041" cy="901840"/>
            <a:chOff x="1366574" y="4716392"/>
            <a:chExt cx="2502041" cy="901840"/>
          </a:xfrm>
        </p:grpSpPr>
        <p:sp>
          <p:nvSpPr>
            <p:cNvPr id="13" name="Прямоугольник: скругленные углы 12">
              <a:hlinkClick r:id="rId3" action="ppaction://hlinksldjump" highlightClick="1"/>
              <a:extLst>
                <a:ext uri="{FF2B5EF4-FFF2-40B4-BE49-F238E27FC236}">
                  <a16:creationId xmlns="" xmlns:a16="http://schemas.microsoft.com/office/drawing/2014/main" id="{241E9B79-144E-4B55-933B-4384E1BFC6DB}"/>
                </a:ext>
              </a:extLst>
            </p:cNvPr>
            <p:cNvSpPr/>
            <p:nvPr/>
          </p:nvSpPr>
          <p:spPr>
            <a:xfrm>
              <a:off x="1366574" y="4716392"/>
              <a:ext cx="2502041" cy="901840"/>
            </a:xfrm>
            <a:prstGeom prst="roundRect">
              <a:avLst>
                <a:gd name="adj" fmla="val 6301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  <a:latin typeface="Montserrat" panose="00000500000000000000" pitchFamily="2" charset="-52"/>
                </a:rPr>
                <a:t> Haskell</a:t>
              </a:r>
              <a:endParaRPr lang="ru-RU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endParaRP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="" xmlns:a16="http://schemas.microsoft.com/office/drawing/2014/main" id="{3B0A7A84-A662-41CA-8203-B6F19489F6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5563" y="4934392"/>
              <a:ext cx="659615" cy="465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Группа 14">
            <a:extLst>
              <a:ext uri="{FF2B5EF4-FFF2-40B4-BE49-F238E27FC236}">
                <a16:creationId xmlns="" xmlns:a16="http://schemas.microsoft.com/office/drawing/2014/main" id="{318912EC-7902-4CB8-ABBE-1F6D27808110}"/>
              </a:ext>
            </a:extLst>
          </p:cNvPr>
          <p:cNvGrpSpPr/>
          <p:nvPr/>
        </p:nvGrpSpPr>
        <p:grpSpPr>
          <a:xfrm>
            <a:off x="8323384" y="4716392"/>
            <a:ext cx="2502041" cy="901840"/>
            <a:chOff x="8323383" y="4716392"/>
            <a:chExt cx="2502041" cy="901840"/>
          </a:xfrm>
        </p:grpSpPr>
        <p:sp>
          <p:nvSpPr>
            <p:cNvPr id="18" name="Прямоугольник: скругленные углы 17">
              <a:hlinkClick r:id="rId3" action="ppaction://hlinksldjump" highlightClick="1"/>
              <a:extLst>
                <a:ext uri="{FF2B5EF4-FFF2-40B4-BE49-F238E27FC236}">
                  <a16:creationId xmlns="" xmlns:a16="http://schemas.microsoft.com/office/drawing/2014/main" id="{CCD4017C-0BD5-42E5-8CEA-A21D5A130256}"/>
                </a:ext>
              </a:extLst>
            </p:cNvPr>
            <p:cNvSpPr/>
            <p:nvPr/>
          </p:nvSpPr>
          <p:spPr>
            <a:xfrm>
              <a:off x="8323383" y="4716392"/>
              <a:ext cx="2502041" cy="901840"/>
            </a:xfrm>
            <a:prstGeom prst="roundRect">
              <a:avLst>
                <a:gd name="adj" fmla="val 6301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  <a:latin typeface="Montserrat" panose="00000500000000000000" pitchFamily="2" charset="-52"/>
                </a:rPr>
                <a:t> J</a:t>
              </a:r>
              <a:r>
                <a:rPr lang="en-US" sz="1200" dirty="0">
                  <a:solidFill>
                    <a:schemeClr val="accent2">
                      <a:lumMod val="75000"/>
                    </a:schemeClr>
                  </a:solidFill>
                  <a:latin typeface="Montserrat" panose="00000500000000000000" pitchFamily="2" charset="-52"/>
                </a:rPr>
                <a:t>ava</a:t>
              </a:r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  <a:latin typeface="Montserrat" panose="00000500000000000000" pitchFamily="2" charset="-52"/>
                </a:rPr>
                <a:t>S</a:t>
              </a:r>
              <a:r>
                <a:rPr lang="en-US" sz="1200" dirty="0">
                  <a:solidFill>
                    <a:schemeClr val="accent2">
                      <a:lumMod val="75000"/>
                    </a:schemeClr>
                  </a:solidFill>
                  <a:latin typeface="Montserrat" panose="00000500000000000000" pitchFamily="2" charset="-52"/>
                </a:rPr>
                <a:t>cript</a:t>
              </a:r>
              <a:endParaRPr lang="ru-RU" sz="1200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endParaRPr>
            </a:p>
          </p:txBody>
        </p:sp>
        <p:pic>
          <p:nvPicPr>
            <p:cNvPr id="1030" name="Picture 6">
              <a:extLst>
                <a:ext uri="{FF2B5EF4-FFF2-40B4-BE49-F238E27FC236}">
                  <a16:creationId xmlns="" xmlns:a16="http://schemas.microsoft.com/office/drawing/2014/main" id="{23AB0213-9D8F-4A36-A587-66109AEFF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8641" y="4869849"/>
              <a:ext cx="594925" cy="594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3999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</TotalTime>
  <Words>438</Words>
  <Application>Microsoft Office PowerPoint</Application>
  <PresentationFormat>Широкоэкранный</PresentationFormat>
  <Paragraphs>62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Fira Code</vt:lpstr>
      <vt:lpstr>Montserrat</vt:lpstr>
      <vt:lpstr>Тема Office</vt:lpstr>
      <vt:lpstr>Основы программирования на C#</vt:lpstr>
      <vt:lpstr>Содержание</vt:lpstr>
      <vt:lpstr>Немного истории</vt:lpstr>
      <vt:lpstr>Возможности</vt:lpstr>
      <vt:lpstr>Примеры кода</vt:lpstr>
      <vt:lpstr>Пояснение по примерам</vt:lpstr>
      <vt:lpstr>Популярные конструкции</vt:lpstr>
      <vt:lpstr>Тест</vt:lpstr>
      <vt:lpstr>С каким языком схож (создавался под его влиянием) С#?</vt:lpstr>
      <vt:lpstr>С помощью какого цикла рекомендуется проходить по элементам массива?</vt:lpstr>
      <vt:lpstr>(int one, int two) what = (0, 1); Этот код выполнится, если да, то как? </vt:lpstr>
      <vt:lpstr>С помощь какого метода можно найти индекс элемента в списке(List)?</vt:lpstr>
      <vt:lpstr>Какой инструмент позволяет работать с массивами, как с данными из баз данных(SQL)?</vt:lpstr>
      <vt:lpstr>Вы прошли тест!!! Поздравляю…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 на C#</dc:title>
  <dc:creator>Учетная запись Майкрософт</dc:creator>
  <cp:lastModifiedBy>Учетная запись Майкрософт</cp:lastModifiedBy>
  <cp:revision>30</cp:revision>
  <dcterms:created xsi:type="dcterms:W3CDTF">2022-05-06T07:25:07Z</dcterms:created>
  <dcterms:modified xsi:type="dcterms:W3CDTF">2022-05-20T10:35:09Z</dcterms:modified>
</cp:coreProperties>
</file>