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79" r:id="rId2"/>
    <p:sldId id="257" r:id="rId3"/>
    <p:sldId id="641" r:id="rId4"/>
    <p:sldId id="678" r:id="rId5"/>
    <p:sldId id="816" r:id="rId6"/>
    <p:sldId id="664" r:id="rId7"/>
    <p:sldId id="820" r:id="rId8"/>
    <p:sldId id="549" r:id="rId9"/>
    <p:sldId id="573" r:id="rId10"/>
    <p:sldId id="339" r:id="rId11"/>
    <p:sldId id="476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535" r:id="rId21"/>
    <p:sldId id="646" r:id="rId22"/>
    <p:sldId id="398" r:id="rId23"/>
    <p:sldId id="516" r:id="rId24"/>
    <p:sldId id="400" r:id="rId25"/>
    <p:sldId id="399" r:id="rId26"/>
    <p:sldId id="518" r:id="rId27"/>
    <p:sldId id="519" r:id="rId28"/>
    <p:sldId id="520" r:id="rId29"/>
    <p:sldId id="521" r:id="rId30"/>
    <p:sldId id="401" r:id="rId31"/>
    <p:sldId id="651" r:id="rId32"/>
    <p:sldId id="815" r:id="rId33"/>
    <p:sldId id="544" r:id="rId34"/>
    <p:sldId id="501" r:id="rId35"/>
    <p:sldId id="504" r:id="rId36"/>
    <p:sldId id="622" r:id="rId37"/>
    <p:sldId id="502" r:id="rId38"/>
    <p:sldId id="503" r:id="rId39"/>
    <p:sldId id="497" r:id="rId40"/>
    <p:sldId id="522" r:id="rId41"/>
    <p:sldId id="523" r:id="rId42"/>
    <p:sldId id="524" r:id="rId43"/>
    <p:sldId id="632" r:id="rId44"/>
    <p:sldId id="817" r:id="rId45"/>
    <p:sldId id="553" r:id="rId46"/>
    <p:sldId id="554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  <p:sldId id="612" r:id="rId56"/>
    <p:sldId id="635" r:id="rId57"/>
    <p:sldId id="8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/>
    <p:restoredTop sz="84853" autoAdjust="0"/>
  </p:normalViewPr>
  <p:slideViewPr>
    <p:cSldViewPr snapToGrid="0">
      <p:cViewPr varScale="1">
        <p:scale>
          <a:sx n="77" d="100"/>
          <a:sy n="77" d="100"/>
        </p:scale>
        <p:origin x="13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3E76-7F53-49CD-A075-772B2A55CD27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9A0E8-71F1-4B30-A213-0D1CEAF4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us.rstudio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6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&lt;- 7 </a:t>
            </a:r>
          </a:p>
          <a:p>
            <a:r>
              <a:rPr lang="pt-BR" dirty="0"/>
              <a:t>b &lt;- 52 </a:t>
            </a:r>
          </a:p>
          <a:p>
            <a:r>
              <a:rPr lang="pt-BR" dirty="0"/>
              <a:t>x &lt;- a * b </a:t>
            </a:r>
          </a:p>
          <a:p>
            <a:r>
              <a:rPr lang="pt-BR" dirty="0"/>
              <a:t>&gt;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0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5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see how R Studio Cloud is doing: </a:t>
            </a:r>
            <a:r>
              <a:rPr lang="en-US" dirty="0">
                <a:hlinkClick r:id="rId3"/>
              </a:rPr>
              <a:t>https://status.rstudio.com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1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2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3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4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0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5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Learning Groups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3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4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4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5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1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9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1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www.datacamp.com</a:t>
            </a:r>
            <a:r>
              <a:rPr lang="en-US" dirty="0"/>
              <a:t>/groups/cs-173t-fall-2016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71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07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3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4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0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8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		Why?  Discuss!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http://www.piratejokes.net/jokes/arr?pg=1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&lt;- 7 </a:t>
            </a:r>
          </a:p>
          <a:p>
            <a:r>
              <a:rPr lang="pt-BR" dirty="0"/>
              <a:t>b &lt;- 52 </a:t>
            </a:r>
          </a:p>
          <a:p>
            <a:r>
              <a:rPr lang="pt-BR" dirty="0"/>
              <a:t>d &lt;- a * b </a:t>
            </a:r>
          </a:p>
          <a:p>
            <a:r>
              <a:rPr lang="pt-BR" dirty="0"/>
              <a:t>&gt; 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85DC-9507-9648-A74C-015D1A19D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9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1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4B9F-A459-4812-A8FB-35FF84AAE98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F2C4-5F25-496D-9B41-5D852FDF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yers/SDS23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texify.kirelabs.org/classify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blog.okcupid.com/the-big-lies-people-tell-in-online-dating-a9e3990d6ae2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blog.okcupid.com/the-big-lies-people-tell-in-online-dating-a9e3990d6ae2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theblog.okcupid.com/the-big-lies-people-tell-in-online-dating-a9e3990d6ae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427" y="548927"/>
            <a:ext cx="10771322" cy="1449206"/>
          </a:xfrm>
        </p:spPr>
        <p:txBody>
          <a:bodyPr>
            <a:normAutofit fontScale="90000"/>
          </a:bodyPr>
          <a:lstStyle/>
          <a:p>
            <a:r>
              <a:rPr lang="en-US" dirty="0"/>
              <a:t>R, R Markdown, data frames, and categorical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CA3994-C8BC-9A48-B31F-40510A3CE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63" y="2163524"/>
            <a:ext cx="5647073" cy="44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7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6222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141" y="3923071"/>
            <a:ext cx="10619659" cy="2290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What kind of grades the pirate get in Data Exploration and Analysis?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Q: Worst joke of the semester?</a:t>
            </a:r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69" y="1239016"/>
            <a:ext cx="2658232" cy="21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49227"/>
            <a:ext cx="7886700" cy="511174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open up RStudio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92200"/>
            <a:ext cx="9144000" cy="4569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3847" y="2034570"/>
            <a:ext cx="241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3.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9300" y="2296180"/>
            <a:ext cx="397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 </a:t>
            </a:r>
            <a:r>
              <a:rPr lang="en-US" sz="2800" dirty="0" err="1">
                <a:solidFill>
                  <a:srgbClr val="FF0000"/>
                </a:solidFill>
              </a:rPr>
              <a:t>RMarkdown</a:t>
            </a:r>
            <a:r>
              <a:rPr lang="en-US" sz="2800" dirty="0">
                <a:solidFill>
                  <a:srgbClr val="FF0000"/>
                </a:solidFill>
              </a:rPr>
              <a:t> and scripts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035" y="48260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Console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1546" y="4302780"/>
            <a:ext cx="189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4. Files, etc.</a:t>
            </a:r>
          </a:p>
        </p:txBody>
      </p:sp>
    </p:spTree>
    <p:extLst>
      <p:ext uri="{BB962C8B-B14F-4D97-AF65-F5344CB8AC3E}">
        <p14:creationId xmlns:p14="http://schemas.microsoft.com/office/powerpoint/2010/main" val="405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01558"/>
          </a:xfrm>
        </p:spPr>
        <p:txBody>
          <a:bodyPr/>
          <a:lstStyle/>
          <a:p>
            <a:r>
              <a:rPr lang="en-US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Arithmetic: </a:t>
            </a:r>
          </a:p>
          <a:p>
            <a:pPr marL="0" indent="0">
              <a:buNone/>
            </a:pPr>
            <a:r>
              <a:rPr lang="en-US" dirty="0"/>
              <a:t>	&gt;    </a:t>
            </a:r>
            <a:r>
              <a:rPr lang="en-US" dirty="0">
                <a:solidFill>
                  <a:srgbClr val="0000FF"/>
                </a:solidFill>
              </a:rPr>
              <a:t>2 + 2</a:t>
            </a:r>
          </a:p>
          <a:p>
            <a:pPr marL="0" indent="0">
              <a:buNone/>
            </a:pPr>
            <a:r>
              <a:rPr lang="en-US" dirty="0"/>
              <a:t>	&gt;    </a:t>
            </a:r>
            <a:r>
              <a:rPr lang="en-US" dirty="0">
                <a:solidFill>
                  <a:srgbClr val="0000FF"/>
                </a:solidFill>
              </a:rPr>
              <a:t>7 *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of values to </a:t>
            </a:r>
            <a:r>
              <a:rPr lang="en-US" b="1" i="1" dirty="0"/>
              <a:t>objects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&gt;   </a:t>
            </a:r>
            <a:r>
              <a:rPr lang="en-US" dirty="0">
                <a:solidFill>
                  <a:srgbClr val="0000FF"/>
                </a:solidFill>
              </a:rPr>
              <a:t>a &lt;- 4</a:t>
            </a:r>
          </a:p>
          <a:p>
            <a:pPr marL="0" indent="0">
              <a:buNone/>
            </a:pPr>
            <a:r>
              <a:rPr lang="en-US" dirty="0"/>
              <a:t>	&gt;   </a:t>
            </a:r>
            <a:r>
              <a:rPr lang="en-US" dirty="0">
                <a:solidFill>
                  <a:srgbClr val="0000FF"/>
                </a:solidFill>
              </a:rPr>
              <a:t>b &lt;- 7</a:t>
            </a:r>
          </a:p>
          <a:p>
            <a:pPr marL="0" indent="0">
              <a:buNone/>
            </a:pPr>
            <a:r>
              <a:rPr lang="en-US" dirty="0"/>
              <a:t>	&gt;   </a:t>
            </a:r>
            <a:r>
              <a:rPr lang="en-US" dirty="0">
                <a:solidFill>
                  <a:srgbClr val="0000FF"/>
                </a:solidFill>
              </a:rPr>
              <a:t>z  &lt;- a + b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   z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/>
              <a:t>[1]  11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journey…</a:t>
            </a:r>
          </a:p>
        </p:txBody>
      </p:sp>
    </p:spTree>
    <p:extLst>
      <p:ext uri="{BB962C8B-B14F-4D97-AF65-F5344CB8AC3E}">
        <p14:creationId xmlns:p14="http://schemas.microsoft.com/office/powerpoint/2010/main" val="18580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journey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>
                <a:solidFill>
                  <a:srgbClr val="0000FF"/>
                </a:solidFill>
              </a:rPr>
              <a:t>a &lt;- 7 </a:t>
            </a:r>
          </a:p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>
                <a:solidFill>
                  <a:srgbClr val="0000FF"/>
                </a:solidFill>
              </a:rPr>
              <a:t>b &lt;- 52 </a:t>
            </a:r>
          </a:p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>
                <a:solidFill>
                  <a:srgbClr val="0000FF"/>
                </a:solidFill>
              </a:rPr>
              <a:t>d &lt;- a * b </a:t>
            </a:r>
          </a:p>
          <a:p>
            <a:pPr marL="0" indent="0">
              <a:buNone/>
            </a:pPr>
            <a:r>
              <a:rPr lang="pt-BR" dirty="0"/>
              <a:t>&gt; </a:t>
            </a:r>
            <a:r>
              <a:rPr lang="pt-BR" dirty="0">
                <a:solidFill>
                  <a:srgbClr val="0000FF"/>
                </a:solidFill>
              </a:rPr>
              <a:t>d</a:t>
            </a:r>
          </a:p>
          <a:p>
            <a:pPr marL="0" indent="0">
              <a:buNone/>
            </a:pPr>
            <a:r>
              <a:rPr lang="en-US" dirty="0"/>
              <a:t>[1]  364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 and Booleans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a &lt;- 7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s &lt;- "s is a terrible name for an object"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b &lt;-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class(a)</a:t>
            </a:r>
          </a:p>
          <a:p>
            <a:pPr marL="0" indent="0">
              <a:buNone/>
            </a:pPr>
            <a:r>
              <a:rPr lang="en-US" dirty="0"/>
              <a:t>[1] numeric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class(s)</a:t>
            </a:r>
          </a:p>
          <a:p>
            <a:pPr marL="0" indent="0">
              <a:buNone/>
            </a:pPr>
            <a:r>
              <a:rPr lang="en-US" dirty="0"/>
              <a:t>[1]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Functions use parenthesis:   </a:t>
            </a:r>
            <a:r>
              <a:rPr lang="en-US" dirty="0" err="1"/>
              <a:t>functionName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sqrt</a:t>
            </a:r>
            <a:r>
              <a:rPr lang="en-US" dirty="0">
                <a:solidFill>
                  <a:srgbClr val="0000FF"/>
                </a:solidFill>
              </a:rPr>
              <a:t>(49)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tolower</a:t>
            </a:r>
            <a:r>
              <a:rPr lang="en-US" dirty="0">
                <a:solidFill>
                  <a:srgbClr val="0000FF"/>
                </a:solidFill>
              </a:rPr>
              <a:t>("DATA is AWESOME!")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help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? </a:t>
            </a:r>
            <a:r>
              <a:rPr lang="en-US" dirty="0" err="1">
                <a:solidFill>
                  <a:srgbClr val="0000FF"/>
                </a:solidFill>
              </a:rPr>
              <a:t>sqrt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One can add comments to your code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sqrt</a:t>
            </a:r>
            <a:r>
              <a:rPr lang="en-US" dirty="0">
                <a:solidFill>
                  <a:srgbClr val="0000FF"/>
                </a:solidFill>
              </a:rPr>
              <a:t>(49)    </a:t>
            </a:r>
            <a:r>
              <a:rPr lang="en-US" dirty="0">
                <a:solidFill>
                  <a:srgbClr val="00B050"/>
                </a:solidFill>
              </a:rPr>
              <a:t># this takes the square root of 49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457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13" y="1465006"/>
            <a:ext cx="10658987" cy="5240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Vectors are ordered sequences of numbers or letters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c() </a:t>
            </a:r>
            <a:r>
              <a:rPr lang="en-US" dirty="0"/>
              <a:t>function is used to create vectors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v  &lt;-  c(5, 232, 5, 543)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s  &lt;-  c("statistics", "data", "science", "fun")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can access elements of a vector using square brackets []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s[4]         </a:t>
            </a:r>
            <a:r>
              <a:rPr lang="en-US" dirty="0">
                <a:solidFill>
                  <a:srgbClr val="00B050"/>
                </a:solidFill>
              </a:rPr>
              <a:t># what will the answer be? 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We can get multiple elements from a vector too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 s[c(1, 2)]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4577"/>
          </a:xfrm>
        </p:spPr>
        <p:txBody>
          <a:bodyPr/>
          <a:lstStyle/>
          <a:p>
            <a:r>
              <a:rPr lang="en-US" dirty="0"/>
              <a:t>Vectors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13" y="1465006"/>
            <a:ext cx="10658987" cy="5240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can assign a sequence of numbers to a vector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z &lt;- 2:10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z[3]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One can test which elements are greater than a value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 z &gt; 3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Can add names to vector elements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 names(v) &lt;- c("first", "second", "third", "fourth")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4577"/>
          </a:xfrm>
        </p:spPr>
        <p:txBody>
          <a:bodyPr/>
          <a:lstStyle/>
          <a:p>
            <a:r>
              <a:rPr lang="en-US" dirty="0"/>
              <a:t>Vectors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13" y="2249424"/>
            <a:ext cx="10658987" cy="445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can also apply functions to vectors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z &lt;- 2:10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sqrt(z)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mean(z)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5CB-AA28-2F4F-867A-74CAED18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AF9718-A3A1-2442-8A91-AE26BB5FA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0" y="1861169"/>
            <a:ext cx="4199180" cy="4199180"/>
          </a:xfrm>
        </p:spPr>
      </p:pic>
    </p:spTree>
    <p:extLst>
      <p:ext uri="{BB962C8B-B14F-4D97-AF65-F5344CB8AC3E}">
        <p14:creationId xmlns:p14="http://schemas.microsoft.com/office/powerpoint/2010/main" val="25057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33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806"/>
            <a:ext cx="10515600" cy="45410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Quick review from last class</a:t>
            </a:r>
          </a:p>
          <a:p>
            <a:pPr lvl="1"/>
            <a:r>
              <a:rPr lang="en-US" dirty="0"/>
              <a:t>Statistics concepts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Continuation with R</a:t>
            </a:r>
          </a:p>
          <a:p>
            <a:pPr lvl="1"/>
            <a:r>
              <a:rPr lang="en-US" dirty="0"/>
              <a:t>R as a calculator, objects, data types</a:t>
            </a:r>
          </a:p>
          <a:p>
            <a:pPr lvl="1"/>
            <a:r>
              <a:rPr lang="en-US" dirty="0"/>
              <a:t>Functions, vectors and 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Markdown</a:t>
            </a:r>
          </a:p>
          <a:p>
            <a:pPr lvl="1"/>
            <a:r>
              <a:rPr lang="en-US" dirty="0"/>
              <a:t>Formatting</a:t>
            </a:r>
          </a:p>
          <a:p>
            <a:pPr lvl="1"/>
            <a:r>
              <a:rPr lang="en-US" dirty="0"/>
              <a:t>Code Chunks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R</a:t>
            </a:r>
          </a:p>
          <a:p>
            <a:pPr lvl="1"/>
            <a:r>
              <a:rPr lang="en-US" dirty="0"/>
              <a:t>Data frames</a:t>
            </a:r>
          </a:p>
          <a:p>
            <a:pPr lvl="1"/>
            <a:r>
              <a:rPr lang="en-US" dirty="0"/>
              <a:t>If there is time:  Categorical data - statistics and plots</a:t>
            </a:r>
          </a:p>
        </p:txBody>
      </p:sp>
    </p:spTree>
    <p:extLst>
      <p:ext uri="{BB962C8B-B14F-4D97-AF65-F5344CB8AC3E}">
        <p14:creationId xmlns:p14="http://schemas.microsoft.com/office/powerpoint/2010/main" val="2475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8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Packages add additional functionality to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use many additional packages in this class</a:t>
            </a:r>
          </a:p>
          <a:p>
            <a:pPr lvl="1"/>
            <a:r>
              <a:rPr lang="en-US" dirty="0" err="1"/>
              <a:t>gplyr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, etc.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There is a class specific package (SDS230) I wrote that you can use to download homework and other files</a:t>
            </a:r>
          </a:p>
          <a:p>
            <a:pPr lvl="1"/>
            <a:r>
              <a:rPr lang="en-US" dirty="0"/>
              <a:t>All class materials are also on GitHub: </a:t>
            </a:r>
            <a:r>
              <a:rPr lang="en-US" dirty="0">
                <a:hlinkClick r:id="rId3"/>
              </a:rPr>
              <a:t>https://github.com/emeyers/SDS230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Was everyone able to install the SDS230 package? </a:t>
            </a:r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B476A2EC-0453-654F-BF5A-5FB6CC4BD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24218"/>
            <a:ext cx="2979928" cy="25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4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4FAD-43F7-334B-9EFB-BDDA6DE3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class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3035-6720-3442-AC40-10D98DA8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023"/>
            <a:ext cx="10515600" cy="3974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have the class SDS230 package, you can get code for today’s class by typing the following commands at the console: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 </a:t>
            </a:r>
            <a:r>
              <a:rPr lang="en-US" dirty="0">
                <a:solidFill>
                  <a:srgbClr val="0432FF"/>
                </a:solidFill>
              </a:rPr>
              <a:t>library(SDS230)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432FF"/>
                </a:solidFill>
              </a:rPr>
              <a:t>download_class_code</a:t>
            </a:r>
            <a:r>
              <a:rPr lang="en-US" dirty="0">
                <a:solidFill>
                  <a:srgbClr val="0432FF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243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513"/>
            <a:ext cx="6767286" cy="425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Markdown (.</a:t>
            </a:r>
            <a:r>
              <a:rPr lang="en-US" dirty="0" err="1"/>
              <a:t>Rmd</a:t>
            </a:r>
            <a:r>
              <a:rPr lang="en-US" dirty="0"/>
              <a:t> files) allow you to embed written descriptions, R code and the output of that code into a nice looking document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a way to do reproducible research!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D742F5-60A2-4827-BEEC-BD900A4A4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75" y="4021951"/>
            <a:ext cx="2024420" cy="2348328"/>
          </a:xfrm>
          <a:prstGeom prst="rect">
            <a:avLst/>
          </a:prstGeom>
        </p:spPr>
      </p:pic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75DE0950-865F-463B-8D43-ECBE1CB8F2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64" y="430100"/>
            <a:ext cx="2408441" cy="29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Everything in R chunks is executed as code: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this is a comment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the following code will be executed</a:t>
            </a:r>
          </a:p>
          <a:p>
            <a:pPr marL="457200" lvl="1" indent="0">
              <a:buNone/>
            </a:pPr>
            <a:r>
              <a:rPr lang="en-US" dirty="0"/>
              <a:t>2 + 3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outside R chunks appears as 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2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830" y="136527"/>
            <a:ext cx="3919287" cy="1018506"/>
          </a:xfrm>
        </p:spPr>
        <p:txBody>
          <a:bodyPr/>
          <a:lstStyle/>
          <a:p>
            <a:r>
              <a:rPr lang="en-US" dirty="0"/>
              <a:t>Knitting to a 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21" y="1591134"/>
            <a:ext cx="8103216" cy="49781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38603" y="276726"/>
            <a:ext cx="6629768" cy="3272590"/>
            <a:chOff x="2514602" y="276726"/>
            <a:chExt cx="6629768" cy="327259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514602" y="1167063"/>
              <a:ext cx="3368840" cy="2382253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93105" y="276726"/>
              <a:ext cx="4151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Turn in a pdf or html document 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with your solutions to Canvas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4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998133"/>
            <a:ext cx="10333973" cy="4178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Note: When you knit, </a:t>
            </a:r>
            <a:r>
              <a:rPr lang="en-US" dirty="0" err="1"/>
              <a:t>RMarkdown</a:t>
            </a:r>
            <a:r>
              <a:rPr lang="en-US" dirty="0"/>
              <a:t> files</a:t>
            </a:r>
            <a:r>
              <a:rPr lang="en-US" b="1" dirty="0"/>
              <a:t> </a:t>
            </a:r>
            <a:r>
              <a:rPr lang="en-US" b="1" u="sng" dirty="0"/>
              <a:t>do not have access to variables in the global environment</a:t>
            </a:r>
            <a:r>
              <a:rPr lang="en-US" dirty="0"/>
              <a:t>, but instead have their own environment.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this a good thing???</a:t>
            </a:r>
          </a:p>
        </p:txBody>
      </p:sp>
    </p:spTree>
    <p:extLst>
      <p:ext uri="{BB962C8B-B14F-4D97-AF65-F5344CB8AC3E}">
        <p14:creationId xmlns:p14="http://schemas.microsoft.com/office/powerpoint/2010/main" val="324121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add formatting to text outside the code chunks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432FF"/>
                </a:solidFill>
              </a:rPr>
              <a:t>## Level 2 header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**bold**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![](https://</a:t>
            </a:r>
            <a:r>
              <a:rPr lang="en-US" dirty="0" err="1">
                <a:solidFill>
                  <a:srgbClr val="0432FF"/>
                </a:solidFill>
              </a:rPr>
              <a:t>statistics.yale.edu</a:t>
            </a:r>
            <a:r>
              <a:rPr lang="en-US" dirty="0">
                <a:solidFill>
                  <a:srgbClr val="0432FF"/>
                </a:solidFill>
              </a:rPr>
              <a:t>/sites/default/files/logo2.png)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r>
              <a:rPr lang="en-US" dirty="0"/>
              <a:t> in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also add </a:t>
            </a:r>
            <a:r>
              <a:rPr lang="en-US" dirty="0" err="1"/>
              <a:t>LaTeX</a:t>
            </a:r>
            <a:r>
              <a:rPr lang="en-US" dirty="0"/>
              <a:t> symbols to documents using $\symbol$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try these: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432FF"/>
                </a:solidFill>
              </a:rPr>
              <a:t>$\theta$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	$\hat{p}$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Knit early and knit often to avoid errors!!!</a:t>
            </a:r>
          </a:p>
        </p:txBody>
      </p:sp>
    </p:spTree>
    <p:extLst>
      <p:ext uri="{BB962C8B-B14F-4D97-AF65-F5344CB8AC3E}">
        <p14:creationId xmlns:p14="http://schemas.microsoft.com/office/powerpoint/2010/main" val="270965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r>
              <a:rPr lang="en-US" dirty="0"/>
              <a:t> in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33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added a link on Canvas in the resources section to help </a:t>
            </a:r>
            <a:r>
              <a:rPr lang="en-US" dirty="0">
                <a:hlinkClick r:id="rId3"/>
              </a:rPr>
              <a:t>find </a:t>
            </a:r>
            <a:r>
              <a:rPr lang="en-US" dirty="0" err="1">
                <a:hlinkClick r:id="rId3"/>
              </a:rPr>
              <a:t>LaTeX</a:t>
            </a:r>
            <a:r>
              <a:rPr lang="en-US" dirty="0">
                <a:hlinkClick r:id="rId3"/>
              </a:rPr>
              <a:t> symbols</a:t>
            </a:r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How else could you get help to learn more about </a:t>
            </a:r>
            <a:r>
              <a:rPr lang="en-US" dirty="0" err="1"/>
              <a:t>LaTeX</a:t>
            </a:r>
            <a:r>
              <a:rPr lang="en-US" dirty="0"/>
              <a:t> symbols? </a:t>
            </a:r>
          </a:p>
        </p:txBody>
      </p:sp>
    </p:spTree>
    <p:extLst>
      <p:ext uri="{BB962C8B-B14F-4D97-AF65-F5344CB8AC3E}">
        <p14:creationId xmlns:p14="http://schemas.microsoft.com/office/powerpoint/2010/main" val="39618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CC71C5-340B-434C-BB0D-3118D29F0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58" y="582168"/>
            <a:ext cx="5721858" cy="57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5CB-AA28-2F4F-867A-74CAED18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about anything? </a:t>
            </a:r>
          </a:p>
        </p:txBody>
      </p:sp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439A2695-572B-E24E-B340-26AC979C9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58" y="2008669"/>
            <a:ext cx="7454684" cy="42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5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repeat: avoid hard to debug code!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238" y="2156178"/>
            <a:ext cx="10296396" cy="408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Only change a few lines at a time and then knit your document to make sure everything is working!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document isn’t knitting:</a:t>
            </a:r>
          </a:p>
          <a:p>
            <a:endParaRPr lang="en-US" sz="1600" dirty="0"/>
          </a:p>
          <a:p>
            <a:pPr lvl="1"/>
            <a:r>
              <a:rPr lang="en-US" b="1" dirty="0"/>
              <a:t>For code chunks:  </a:t>
            </a:r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# symbol </a:t>
            </a:r>
            <a:r>
              <a:rPr lang="en-US" dirty="0"/>
              <a:t>to comment out code until you can find the line of code that is giving the error message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Outside of code chunk: </a:t>
            </a:r>
            <a:r>
              <a:rPr lang="en-US" dirty="0"/>
              <a:t>cut out part of the document until it knits and then paste it 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3818-E627-F642-BE1D-A3C98838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1B7C-A7BE-0D40-889D-84895E5E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573"/>
            <a:ext cx="10829544" cy="399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Due Sunday September 10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at 11pm</a:t>
            </a:r>
          </a:p>
          <a:p>
            <a:pPr lvl="1"/>
            <a:r>
              <a:rPr lang="en-US" dirty="0"/>
              <a:t>I recommend getting started early on this!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download the homework please do the following: 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432FF"/>
                </a:solidFill>
              </a:rPr>
              <a:t>library(SDS230)        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432FF"/>
                </a:solidFill>
              </a:rPr>
              <a:t>download_homework</a:t>
            </a:r>
            <a:r>
              <a:rPr lang="en-US" dirty="0">
                <a:solidFill>
                  <a:srgbClr val="0432FF"/>
                </a:solidFill>
              </a:rPr>
              <a:t>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the file panel, open the homework and try knitting it</a:t>
            </a:r>
          </a:p>
        </p:txBody>
      </p:sp>
    </p:spTree>
    <p:extLst>
      <p:ext uri="{BB962C8B-B14F-4D97-AF65-F5344CB8AC3E}">
        <p14:creationId xmlns:p14="http://schemas.microsoft.com/office/powerpoint/2010/main" val="24234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164"/>
            <a:ext cx="10816988" cy="4153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Instructions for how to submit homework on </a:t>
            </a:r>
            <a:r>
              <a:rPr lang="en-US" dirty="0" err="1"/>
              <a:t>Gradescope</a:t>
            </a:r>
            <a:r>
              <a:rPr lang="en-US" dirty="0"/>
              <a:t> are on Canvas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Please mark all pages that answers correspond to on </a:t>
            </a:r>
            <a:r>
              <a:rPr lang="en-US" dirty="0" err="1">
                <a:solidFill>
                  <a:srgbClr val="FF0000"/>
                </a:solidFill>
              </a:rPr>
              <a:t>Gradescope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 sure to also "show your work" by printing out any values you report</a:t>
            </a:r>
          </a:p>
          <a:p>
            <a:pPr lvl="1"/>
            <a:r>
              <a:rPr lang="en-US" dirty="0"/>
              <a:t>Although don't print out hundreds of access pages of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Ask/answer questions on Ed Discussions, but don't give away the solutions!</a:t>
            </a:r>
          </a:p>
        </p:txBody>
      </p:sp>
    </p:spTree>
    <p:extLst>
      <p:ext uri="{BB962C8B-B14F-4D97-AF65-F5344CB8AC3E}">
        <p14:creationId xmlns:p14="http://schemas.microsoft.com/office/powerpoint/2010/main" val="21874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5CB-AA28-2F4F-867A-74CAED18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7CFCB-B3C2-5D48-8CC6-91E03BB91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81" y="1956390"/>
            <a:ext cx="5940038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2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69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595"/>
            <a:ext cx="10515600" cy="531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Data frames contain structured data</a:t>
            </a: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7A47EC-FDF0-C047-9915-184237DF8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5" y="3436103"/>
            <a:ext cx="10540135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01-28 07.52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5" y="912867"/>
            <a:ext cx="8509000" cy="57969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7824" y="153460"/>
            <a:ext cx="9161526" cy="566208"/>
          </a:xfrm>
        </p:spPr>
        <p:txBody>
          <a:bodyPr>
            <a:normAutofit fontScale="90000"/>
          </a:bodyPr>
          <a:lstStyle/>
          <a:p>
            <a:r>
              <a:rPr lang="en-US" dirty="0"/>
              <a:t>OK Cupid data</a:t>
            </a:r>
          </a:p>
        </p:txBody>
      </p:sp>
    </p:spTree>
    <p:extLst>
      <p:ext uri="{BB962C8B-B14F-4D97-AF65-F5344CB8AC3E}">
        <p14:creationId xmlns:p14="http://schemas.microsoft.com/office/powerpoint/2010/main" val="2199072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691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R: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077"/>
            <a:ext cx="10515600" cy="1938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Data frames contain structured data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2200" dirty="0">
                <a:solidFill>
                  <a:srgbClr val="00B050"/>
                </a:solidFill>
              </a:rPr>
              <a:t>       </a:t>
            </a:r>
            <a:r>
              <a:rPr lang="en-US" sz="2200" dirty="0"/>
              <a:t>&gt;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432FF"/>
                </a:solidFill>
              </a:rPr>
              <a:t>library(SDS230)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spcAft>
                <a:spcPts val="200"/>
              </a:spcAft>
              <a:buNone/>
            </a:pPr>
            <a:r>
              <a:rPr lang="en-US" sz="2200" dirty="0">
                <a:solidFill>
                  <a:srgbClr val="00B050"/>
                </a:solidFill>
              </a:rPr>
              <a:t>       </a:t>
            </a:r>
            <a:r>
              <a:rPr lang="en-US" sz="2200" dirty="0"/>
              <a:t>&gt;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432FF"/>
                </a:solidFill>
              </a:rPr>
              <a:t>download_data</a:t>
            </a:r>
            <a:r>
              <a:rPr lang="en-US" sz="2200" dirty="0">
                <a:solidFill>
                  <a:srgbClr val="0432FF"/>
                </a:solidFill>
              </a:rPr>
              <a:t>("profiles_revised.csv")      </a:t>
            </a:r>
            <a:r>
              <a:rPr lang="en-US" sz="2200" dirty="0">
                <a:solidFill>
                  <a:srgbClr val="00B050"/>
                </a:solidFill>
              </a:rPr>
              <a:t>#  only needs to be run once</a:t>
            </a:r>
            <a:endParaRPr lang="en-US" sz="2200" dirty="0"/>
          </a:p>
          <a:p>
            <a:pPr marL="457200" lvl="1" indent="0">
              <a:spcAft>
                <a:spcPts val="200"/>
              </a:spcAft>
              <a:buNone/>
            </a:pPr>
            <a:r>
              <a:rPr lang="en-US" sz="2200" dirty="0"/>
              <a:t>&gt; </a:t>
            </a:r>
            <a:r>
              <a:rPr lang="en-US" sz="2200" dirty="0">
                <a:solidFill>
                  <a:srgbClr val="0432FF"/>
                </a:solidFill>
              </a:rPr>
              <a:t>profiles &lt;- read.csv("profiles_revised.csv")</a:t>
            </a:r>
          </a:p>
          <a:p>
            <a:pPr marL="457200" lvl="1" indent="0">
              <a:spcAft>
                <a:spcPts val="200"/>
              </a:spcAft>
              <a:buNone/>
            </a:pPr>
            <a:r>
              <a:rPr lang="en-US" sz="2200" dirty="0"/>
              <a:t>&gt; </a:t>
            </a:r>
            <a:r>
              <a:rPr lang="en-US" sz="2200" dirty="0">
                <a:solidFill>
                  <a:srgbClr val="0432FF"/>
                </a:solidFill>
              </a:rPr>
              <a:t>View(profiles)        </a:t>
            </a:r>
            <a:r>
              <a:rPr lang="en-US" sz="2200" dirty="0">
                <a:solidFill>
                  <a:srgbClr val="00B050"/>
                </a:solidFill>
              </a:rPr>
              <a:t># the View() function only works in R Studio!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7A47EC-FDF0-C047-9915-184237DF8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2180"/>
            <a:ext cx="10540135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27" y="148141"/>
            <a:ext cx="9144000" cy="934702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6253" y="3234767"/>
            <a:ext cx="1085205" cy="3154001"/>
            <a:chOff x="97209" y="3448442"/>
            <a:chExt cx="1085205" cy="2698900"/>
          </a:xfrm>
        </p:grpSpPr>
        <p:sp>
          <p:nvSpPr>
            <p:cNvPr id="6" name="Left Brace 5"/>
            <p:cNvSpPr/>
            <p:nvPr/>
          </p:nvSpPr>
          <p:spPr>
            <a:xfrm>
              <a:off x="1017402" y="3448442"/>
              <a:ext cx="165012" cy="26989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228682" y="4340995"/>
              <a:ext cx="13596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Cases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58871" y="1541063"/>
            <a:ext cx="10368173" cy="1471819"/>
            <a:chOff x="1371598" y="1838959"/>
            <a:chExt cx="10368173" cy="1471819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6283120" y="-2145874"/>
              <a:ext cx="545130" cy="1036817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6034" y="1838959"/>
              <a:ext cx="20765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Variables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4D87C-8603-454B-B7B2-C89698F6E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71" y="3399527"/>
            <a:ext cx="10540135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27" y="148141"/>
            <a:ext cx="9144000" cy="934702"/>
          </a:xfrm>
        </p:spPr>
        <p:txBody>
          <a:bodyPr/>
          <a:lstStyle/>
          <a:p>
            <a:r>
              <a:rPr lang="en-US" dirty="0"/>
              <a:t>An Example Dataset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-1" y="3157554"/>
            <a:ext cx="1253649" cy="3195121"/>
            <a:chOff x="-71235" y="3413256"/>
            <a:chExt cx="1253649" cy="2734086"/>
          </a:xfrm>
        </p:grpSpPr>
        <p:sp>
          <p:nvSpPr>
            <p:cNvPr id="6" name="Left Brace 5"/>
            <p:cNvSpPr/>
            <p:nvPr/>
          </p:nvSpPr>
          <p:spPr>
            <a:xfrm>
              <a:off x="1017402" y="3448442"/>
              <a:ext cx="165012" cy="26989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58227" y="4300248"/>
              <a:ext cx="27280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Cases </a:t>
              </a:r>
            </a:p>
            <a:p>
              <a:pPr algn="ctr"/>
              <a:r>
                <a:rPr lang="en-US" sz="2800" dirty="0"/>
                <a:t>(observational units)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EB431A0-58A8-BB42-B734-87623A3B3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71" y="3399527"/>
            <a:ext cx="10540135" cy="28244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535652" y="2343859"/>
            <a:ext cx="3065425" cy="4514141"/>
            <a:chOff x="1907628" y="2379953"/>
            <a:chExt cx="2871492" cy="4178501"/>
          </a:xfrm>
        </p:grpSpPr>
        <p:sp>
          <p:nvSpPr>
            <p:cNvPr id="11" name="Oval 10"/>
            <p:cNvSpPr/>
            <p:nvPr/>
          </p:nvSpPr>
          <p:spPr>
            <a:xfrm>
              <a:off x="2596816" y="3184633"/>
              <a:ext cx="977462" cy="337382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7628" y="2379953"/>
              <a:ext cx="28714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C00000"/>
                  </a:solidFill>
                </a:rPr>
                <a:t>Categorical Variable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5833" y="2343859"/>
            <a:ext cx="3049296" cy="4514141"/>
            <a:chOff x="5790067" y="2235573"/>
            <a:chExt cx="3049296" cy="4514141"/>
          </a:xfrm>
        </p:grpSpPr>
        <p:sp>
          <p:nvSpPr>
            <p:cNvPr id="19" name="Oval 18"/>
            <p:cNvSpPr/>
            <p:nvPr/>
          </p:nvSpPr>
          <p:spPr>
            <a:xfrm>
              <a:off x="6970294" y="3124474"/>
              <a:ext cx="986589" cy="36252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0067" y="2235573"/>
              <a:ext cx="30492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chemeClr val="accent1">
                      <a:lumMod val="75000"/>
                    </a:schemeClr>
                  </a:solidFill>
                </a:rPr>
                <a:t>Quantitative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6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We can extract the columns of a data frame as vector objects using the $ symbol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432FF"/>
                </a:solidFill>
              </a:rPr>
              <a:t>the_ages</a:t>
            </a:r>
            <a:r>
              <a:rPr lang="en-US" dirty="0">
                <a:solidFill>
                  <a:srgbClr val="0432FF"/>
                </a:solidFill>
              </a:rPr>
              <a:t> &lt;- </a:t>
            </a:r>
            <a:r>
              <a:rPr lang="en-US" dirty="0" err="1">
                <a:solidFill>
                  <a:srgbClr val="0432FF"/>
                </a:solidFill>
              </a:rPr>
              <a:t>profiles$age</a:t>
            </a: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/>
              <a:t>Can you get the </a:t>
            </a:r>
            <a:r>
              <a:rPr lang="en-US" dirty="0">
                <a:solidFill>
                  <a:srgbClr val="0432FF"/>
                </a:solidFill>
              </a:rPr>
              <a:t>mean() </a:t>
            </a:r>
            <a:r>
              <a:rPr lang="en-US" dirty="0"/>
              <a:t>age of users in this data set?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432FF"/>
                </a:solidFill>
              </a:rPr>
              <a:t>mean(</a:t>
            </a:r>
            <a:r>
              <a:rPr lang="en-US" dirty="0" err="1">
                <a:solidFill>
                  <a:srgbClr val="0432FF"/>
                </a:solidFill>
              </a:rPr>
              <a:t>the_ages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E2DE-58DC-4F17-B662-E0354482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learning groups!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B4F5-D450-46DE-B1CE-194A8602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662"/>
            <a:ext cx="10515600" cy="3961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Abby is organizing learning groups where students can get together (independent of TAs) to work on the homework and other class projects.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are interested in being part of a learning group please sign up!</a:t>
            </a:r>
          </a:p>
          <a:p>
            <a:pPr lvl="1"/>
            <a:r>
              <a:rPr lang="en-US" dirty="0"/>
              <a:t>A link to sign up will be put on Canvas and will be sent out as an announcement.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rows from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5625"/>
            <a:ext cx="10094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extract rows from a data frame in a similar way as extracting values from a vector by using the square brackets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profiles[1, ]  </a:t>
            </a:r>
            <a:r>
              <a:rPr lang="en-US" dirty="0">
                <a:solidFill>
                  <a:srgbClr val="00B050"/>
                </a:solidFill>
              </a:rPr>
              <a:t># returns the first row of the data frame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profiles[, 1]  </a:t>
            </a:r>
            <a:r>
              <a:rPr lang="en-US" dirty="0">
                <a:solidFill>
                  <a:srgbClr val="00B050"/>
                </a:solidFill>
              </a:rPr>
              <a:t># returns the first column of the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Note, the first column of the profiles data frame is the variable </a:t>
            </a:r>
            <a:r>
              <a:rPr lang="en-US" i="1" dirty="0"/>
              <a:t>age</a:t>
            </a:r>
            <a:r>
              <a:rPr lang="en-US" dirty="0"/>
              <a:t>, so we can also get the first column using: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profiles$age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# this is the same as profiles[, 1]  </a:t>
            </a:r>
          </a:p>
        </p:txBody>
      </p:sp>
    </p:spTree>
    <p:extLst>
      <p:ext uri="{BB962C8B-B14F-4D97-AF65-F5344CB8AC3E}">
        <p14:creationId xmlns:p14="http://schemas.microsoft.com/office/powerpoint/2010/main" val="19730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rows from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create vectors of numbers or Booleans specifying which rows we want to extract from a data frame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create a vector with the numbers 1, 10, 20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my_vec</a:t>
            </a:r>
            <a:r>
              <a:rPr lang="en-US" dirty="0">
                <a:solidFill>
                  <a:srgbClr val="0000FF"/>
                </a:solidFill>
              </a:rPr>
              <a:t> &lt;- c(1, 10, 20)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use </a:t>
            </a:r>
            <a:r>
              <a:rPr lang="en-US" dirty="0" err="1">
                <a:solidFill>
                  <a:srgbClr val="00B050"/>
                </a:solidFill>
              </a:rPr>
              <a:t>my_vec</a:t>
            </a:r>
            <a:r>
              <a:rPr lang="en-US" dirty="0">
                <a:solidFill>
                  <a:srgbClr val="00B050"/>
                </a:solidFill>
              </a:rPr>
              <a:t> to get the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, 10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, and 20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row in profiles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small_profiles</a:t>
            </a:r>
            <a:r>
              <a:rPr lang="en-US" dirty="0">
                <a:solidFill>
                  <a:srgbClr val="0000FF"/>
                </a:solidFill>
              </a:rPr>
              <a:t> &lt;- profiles[</a:t>
            </a:r>
            <a:r>
              <a:rPr lang="en-US" dirty="0" err="1">
                <a:solidFill>
                  <a:srgbClr val="0000FF"/>
                </a:solidFill>
              </a:rPr>
              <a:t>my_vec</a:t>
            </a:r>
            <a:r>
              <a:rPr lang="en-US" dirty="0">
                <a:solidFill>
                  <a:srgbClr val="0000FF"/>
                </a:solidFill>
              </a:rPr>
              <a:t>, ]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dim(</a:t>
            </a:r>
            <a:r>
              <a:rPr lang="en-US" dirty="0" err="1">
                <a:solidFill>
                  <a:srgbClr val="0000FF"/>
                </a:solidFill>
              </a:rPr>
              <a:t>small_profiles</a:t>
            </a:r>
            <a:r>
              <a:rPr lang="en-US" dirty="0">
                <a:solidFill>
                  <a:srgbClr val="0000FF"/>
                </a:solidFill>
              </a:rPr>
              <a:t>)  </a:t>
            </a:r>
            <a:r>
              <a:rPr lang="en-US" dirty="0">
                <a:solidFill>
                  <a:srgbClr val="00B050"/>
                </a:solidFill>
              </a:rPr>
              <a:t># number of rows and columns in the data frame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rows from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5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Finally, we can also extract rows by creating a Boolean vector that is of the same length as the number of rows in the data frame</a:t>
            </a:r>
          </a:p>
          <a:p>
            <a:endParaRPr lang="en-US" sz="300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TRUE</a:t>
            </a:r>
            <a:r>
              <a:rPr lang="en-US" dirty="0"/>
              <a:t> values will be extracted from the data frame while </a:t>
            </a:r>
            <a:r>
              <a:rPr lang="en-US" dirty="0">
                <a:solidFill>
                  <a:srgbClr val="0432FF"/>
                </a:solidFill>
              </a:rPr>
              <a:t>FALSE</a:t>
            </a:r>
            <a:r>
              <a:rPr lang="en-US" dirty="0"/>
              <a:t> values will not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create a vector of </a:t>
            </a:r>
            <a:r>
              <a:rPr lang="en-US" dirty="0" err="1">
                <a:solidFill>
                  <a:srgbClr val="00B050"/>
                </a:solidFill>
              </a:rPr>
              <a:t>booleans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my_bools</a:t>
            </a:r>
            <a:r>
              <a:rPr lang="en-US" dirty="0">
                <a:solidFill>
                  <a:srgbClr val="0000FF"/>
                </a:solidFill>
              </a:rPr>
              <a:t> &lt;- c(TRUE, FALSE, TRUE)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use the Boolean vector to get the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 and 3</a:t>
            </a:r>
            <a:r>
              <a:rPr lang="en-US" baseline="30000" dirty="0">
                <a:solidFill>
                  <a:srgbClr val="00B050"/>
                </a:solidFill>
              </a:rPr>
              <a:t>rd</a:t>
            </a:r>
            <a:r>
              <a:rPr lang="en-US" dirty="0">
                <a:solidFill>
                  <a:srgbClr val="00B050"/>
                </a:solidFill>
              </a:rPr>
              <a:t> row 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small_profiles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>
                <a:solidFill>
                  <a:srgbClr val="0000FF"/>
                </a:solidFill>
              </a:rPr>
              <a:t>my_bools</a:t>
            </a:r>
            <a:r>
              <a:rPr lang="en-US" dirty="0">
                <a:solidFill>
                  <a:srgbClr val="0000FF"/>
                </a:solidFill>
              </a:rPr>
              <a:t>, 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0687-944D-3049-BF16-37B4747B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B0EB88E5-3C8F-3341-B1F6-F498A5AFC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29" y="1825625"/>
            <a:ext cx="8267542" cy="4351338"/>
          </a:xfrm>
        </p:spPr>
      </p:pic>
    </p:spTree>
    <p:extLst>
      <p:ext uri="{BB962C8B-B14F-4D97-AF65-F5344CB8AC3E}">
        <p14:creationId xmlns:p14="http://schemas.microsoft.com/office/powerpoint/2010/main" val="140769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9F3-3307-7844-B76C-C2D1F33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10931769" cy="1122481"/>
          </a:xfrm>
        </p:spPr>
        <p:txBody>
          <a:bodyPr/>
          <a:lstStyle/>
          <a:p>
            <a:r>
              <a:rPr lang="en-US" dirty="0"/>
              <a:t>For next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C324-85C6-374B-95F9-855015B5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2063261"/>
            <a:ext cx="11210410" cy="411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Please read the article </a:t>
            </a:r>
            <a:r>
              <a:rPr lang="en-US" dirty="0">
                <a:hlinkClick r:id="rId2"/>
              </a:rPr>
              <a:t>The Big Lies People Tell in Online Dating</a:t>
            </a:r>
            <a:r>
              <a:rPr lang="en-US" dirty="0"/>
              <a:t> and fill out a quick survey about the article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Also, it would be good to start on homework 1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>
                <a:solidFill>
                  <a:srgbClr val="0432FF"/>
                </a:solidFill>
              </a:rPr>
              <a:t>SDS230::</a:t>
            </a:r>
            <a:r>
              <a:rPr lang="en-US" dirty="0" err="1">
                <a:solidFill>
                  <a:srgbClr val="0432FF"/>
                </a:solidFill>
              </a:rPr>
              <a:t>download_homework</a:t>
            </a:r>
            <a:r>
              <a:rPr lang="en-US" dirty="0">
                <a:solidFill>
                  <a:srgbClr val="0432FF"/>
                </a:solidFill>
              </a:rPr>
              <a:t>(1)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Homework 1 is due on </a:t>
            </a:r>
            <a:r>
              <a:rPr lang="en-US" dirty="0" err="1">
                <a:solidFill>
                  <a:srgbClr val="FF0000"/>
                </a:solidFill>
              </a:rPr>
              <a:t>Gradescope</a:t>
            </a:r>
            <a:r>
              <a:rPr lang="en-US" dirty="0">
                <a:solidFill>
                  <a:srgbClr val="FF0000"/>
                </a:solidFill>
              </a:rPr>
              <a:t> by 11pm on Sunday September 10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Instructions for how to submit homework on </a:t>
            </a:r>
            <a:r>
              <a:rPr lang="en-US" dirty="0" err="1"/>
              <a:t>Gradescope</a:t>
            </a:r>
            <a:r>
              <a:rPr lang="en-US" dirty="0"/>
              <a:t> are on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2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a categorical variable? </a:t>
            </a:r>
          </a:p>
          <a:p>
            <a:pPr lvl="1"/>
            <a:r>
              <a:rPr lang="en-US" dirty="0"/>
              <a:t>A: A categorical variable assigns each observation to one of </a:t>
            </a:r>
            <a:r>
              <a:rPr lang="en-US" i="1" dirty="0"/>
              <a:t>k</a:t>
            </a:r>
            <a:r>
              <a:rPr lang="en-US" dirty="0"/>
              <a:t>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variables in the profiles data frame are categorical?</a:t>
            </a:r>
          </a:p>
          <a:p>
            <a:pPr lvl="1"/>
            <a:r>
              <a:rPr lang="en-US" dirty="0"/>
              <a:t>Is heights a categorical variable?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categorical variables, we usually want to view:</a:t>
            </a:r>
          </a:p>
          <a:p>
            <a:pPr lvl="1"/>
            <a:r>
              <a:rPr lang="en-US" dirty="0"/>
              <a:t> How many items are each category    OR</a:t>
            </a:r>
          </a:p>
          <a:p>
            <a:pPr lvl="1"/>
            <a:r>
              <a:rPr lang="en-US" dirty="0"/>
              <a:t> The proportion (or percentage) of items in each category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	Proportion in a category    =     number in that category</a:t>
            </a:r>
          </a:p>
          <a:p>
            <a:pPr marL="0" indent="0">
              <a:buNone/>
            </a:pPr>
            <a:r>
              <a:rPr lang="en-US" dirty="0"/>
              <a:t>				  	              total number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66AE65-0766-274F-85A3-D8258C5F4FE3}"/>
              </a:ext>
            </a:extLst>
          </p:cNvPr>
          <p:cNvCxnSpPr/>
          <p:nvPr/>
        </p:nvCxnSpPr>
        <p:spPr>
          <a:xfrm>
            <a:off x="5911212" y="5695604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76273"/>
            <a:ext cx="10280904" cy="25237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Get information about drinking behavior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drinking_vec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profiles$drinks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Create a table showing how often people drink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 &lt;- table(</a:t>
            </a:r>
            <a:r>
              <a:rPr lang="en-US" dirty="0" err="1">
                <a:solidFill>
                  <a:srgbClr val="0000FF"/>
                </a:solidFill>
              </a:rPr>
              <a:t>drinking_vec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825625"/>
            <a:ext cx="1016508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create a relative frequency table using the function: 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prop.table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my_table</a:t>
            </a:r>
            <a:r>
              <a:rPr lang="en-US" dirty="0">
                <a:solidFill>
                  <a:srgbClr val="0000FF"/>
                </a:solidFill>
              </a:rPr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create a relative frequency table for the drinking behavior of the people in the </a:t>
            </a:r>
            <a:r>
              <a:rPr lang="en-US" dirty="0" err="1"/>
              <a:t>okcupid</a:t>
            </a:r>
            <a:r>
              <a:rPr lang="en-US" dirty="0"/>
              <a:t> data set?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 &lt;- table(</a:t>
            </a:r>
            <a:r>
              <a:rPr lang="en-US" dirty="0" err="1">
                <a:solidFill>
                  <a:srgbClr val="0000FF"/>
                </a:solidFill>
              </a:rPr>
              <a:t>profiles$drinks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prop.table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is the proper statistical notation for these values:  p̂  or  π 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                                    (pun intended?)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plot the number of items in each category using a bar plot  </a:t>
            </a:r>
          </a:p>
          <a:p>
            <a:pPr marL="457200" lvl="1" indent="0">
              <a:buNone/>
            </a:pPr>
            <a:r>
              <a:rPr lang="en-US" dirty="0"/>
              <a:t>&gt;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barplot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my_table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Can you create a bar plot for the drinking behavior of the people in the </a:t>
            </a:r>
            <a:r>
              <a:rPr lang="en-US" dirty="0" err="1"/>
              <a:t>okcupid</a:t>
            </a:r>
            <a:r>
              <a:rPr lang="en-US" dirty="0"/>
              <a:t> data set?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 &lt;- table(</a:t>
            </a:r>
            <a:r>
              <a:rPr lang="en-US" dirty="0" err="1">
                <a:solidFill>
                  <a:srgbClr val="0000FF"/>
                </a:solidFill>
              </a:rPr>
              <a:t>profiles$drinks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barplot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66" y="134112"/>
            <a:ext cx="7736748" cy="59375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88" y="5998464"/>
            <a:ext cx="9729216" cy="7515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wrong with this plot? </a:t>
            </a:r>
          </a:p>
          <a:p>
            <a:r>
              <a:rPr lang="en-US" dirty="0"/>
              <a:t> A: the axes are not labeled!!!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9F3-3307-7844-B76C-C2D1F33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10931769" cy="1122481"/>
          </a:xfrm>
        </p:spPr>
        <p:txBody>
          <a:bodyPr/>
          <a:lstStyle/>
          <a:p>
            <a:r>
              <a:rPr lang="en-US" dirty="0"/>
              <a:t>Announcement: Short reading and 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C324-85C6-374B-95F9-855015B5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2063261"/>
            <a:ext cx="11210410" cy="411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Please read the article </a:t>
            </a:r>
            <a:r>
              <a:rPr lang="en-US" dirty="0">
                <a:hlinkClick r:id="rId2"/>
              </a:rPr>
              <a:t>The Big Lies People Tell in Online Dating</a:t>
            </a:r>
            <a:r>
              <a:rPr lang="en-US" dirty="0"/>
              <a:t> and fill out a quick survey about the article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Also, it would be good to start on homework 1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>
                <a:solidFill>
                  <a:srgbClr val="0432FF"/>
                </a:solidFill>
              </a:rPr>
              <a:t>SDS230::</a:t>
            </a:r>
            <a:r>
              <a:rPr lang="en-US" dirty="0" err="1">
                <a:solidFill>
                  <a:srgbClr val="0432FF"/>
                </a:solidFill>
              </a:rPr>
              <a:t>download_homework</a:t>
            </a:r>
            <a:r>
              <a:rPr lang="en-US" dirty="0">
                <a:solidFill>
                  <a:srgbClr val="0432FF"/>
                </a:solidFill>
              </a:rPr>
              <a:t>(1)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Homework 1 is due on </a:t>
            </a:r>
            <a:r>
              <a:rPr lang="en-US" dirty="0" err="1">
                <a:solidFill>
                  <a:srgbClr val="FF0000"/>
                </a:solidFill>
              </a:rPr>
              <a:t>Gradescope</a:t>
            </a:r>
            <a:r>
              <a:rPr lang="en-US" dirty="0">
                <a:solidFill>
                  <a:srgbClr val="FF0000"/>
                </a:solidFill>
              </a:rPr>
              <a:t> by 11pm on Sunday September 10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Instructions for how to submit homework on </a:t>
            </a:r>
            <a:r>
              <a:rPr lang="en-US" dirty="0" err="1"/>
              <a:t>Gradescope</a:t>
            </a:r>
            <a:r>
              <a:rPr lang="en-US" dirty="0"/>
              <a:t> are on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56" y="5063104"/>
            <a:ext cx="8127512" cy="11514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If you don’t want exes, label you axes!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05" y="1471627"/>
            <a:ext cx="8140390" cy="26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matter!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Can you figure out how to label the axes?</a:t>
            </a:r>
          </a:p>
          <a:p>
            <a:r>
              <a:rPr lang="en-US" dirty="0"/>
              <a:t> A: ? </a:t>
            </a:r>
            <a:r>
              <a:rPr lang="en-US" dirty="0" err="1"/>
              <a:t>barplot</a:t>
            </a:r>
            <a:endParaRPr lang="en-US" dirty="0"/>
          </a:p>
          <a:p>
            <a:r>
              <a:rPr lang="en-US" dirty="0"/>
              <a:t> A: </a:t>
            </a:r>
            <a:r>
              <a:rPr lang="en-US" dirty="0" err="1"/>
              <a:t>xlab</a:t>
            </a:r>
            <a:r>
              <a:rPr lang="en-US" dirty="0"/>
              <a:t> and </a:t>
            </a:r>
            <a:r>
              <a:rPr lang="en-US" dirty="0" err="1"/>
              <a:t>ylab</a:t>
            </a:r>
            <a:r>
              <a:rPr lang="en-US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barplot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ylab</a:t>
            </a:r>
            <a:r>
              <a:rPr lang="en-US" dirty="0">
                <a:solidFill>
                  <a:srgbClr val="0000FF"/>
                </a:solidFill>
              </a:rPr>
              <a:t> = "Count",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xlab</a:t>
            </a:r>
            <a:r>
              <a:rPr lang="en-US" dirty="0">
                <a:solidFill>
                  <a:srgbClr val="0000FF"/>
                </a:solidFill>
              </a:rPr>
              <a:t> = "Type of drinker",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main = "Counts of different types of drinkers")</a:t>
            </a:r>
          </a:p>
        </p:txBody>
      </p:sp>
    </p:spTree>
    <p:extLst>
      <p:ext uri="{BB962C8B-B14F-4D97-AF65-F5344CB8AC3E}">
        <p14:creationId xmlns:p14="http://schemas.microsoft.com/office/powerpoint/2010/main" val="25274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94" y="0"/>
            <a:ext cx="8082817" cy="62030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294" y="6289590"/>
            <a:ext cx="3041306" cy="5684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 much better!!!</a:t>
            </a:r>
          </a:p>
        </p:txBody>
      </p:sp>
    </p:spTree>
    <p:extLst>
      <p:ext uri="{BB962C8B-B14F-4D97-AF65-F5344CB8AC3E}">
        <p14:creationId xmlns:p14="http://schemas.microsoft.com/office/powerpoint/2010/main" val="32061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280904" cy="1107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also use the </a:t>
            </a:r>
            <a:r>
              <a:rPr lang="en-US" dirty="0">
                <a:solidFill>
                  <a:srgbClr val="0000FF"/>
                </a:solidFill>
              </a:rPr>
              <a:t>pie() </a:t>
            </a:r>
            <a:r>
              <a:rPr lang="en-US" dirty="0"/>
              <a:t>function to create pie charts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pie(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37" y="2931600"/>
            <a:ext cx="3645926" cy="27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94117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is best: bar plots or pie charts?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843913"/>
            <a:ext cx="10204704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barplot</a:t>
            </a:r>
            <a:r>
              <a:rPr lang="en-US" dirty="0">
                <a:solidFill>
                  <a:srgbClr val="0000FF"/>
                </a:solidFill>
              </a:rPr>
              <a:t>(table(</a:t>
            </a:r>
            <a:r>
              <a:rPr lang="en-US" dirty="0" err="1">
                <a:solidFill>
                  <a:srgbClr val="0000FF"/>
                </a:solidFill>
              </a:rPr>
              <a:t>profiles$sex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useNA</a:t>
            </a:r>
            <a:r>
              <a:rPr lang="en-US" dirty="0">
                <a:solidFill>
                  <a:srgbClr val="0000FF"/>
                </a:solidFill>
              </a:rPr>
              <a:t> = "always"))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pie(table(</a:t>
            </a:r>
            <a:r>
              <a:rPr lang="en-US" dirty="0" err="1">
                <a:solidFill>
                  <a:srgbClr val="0000FF"/>
                </a:solidFill>
              </a:rPr>
              <a:t>profiles$sex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useNA</a:t>
            </a:r>
            <a:r>
              <a:rPr lang="en-US" dirty="0">
                <a:solidFill>
                  <a:srgbClr val="0000FF"/>
                </a:solidFill>
              </a:rPr>
              <a:t> = "always"))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Q1: Is one better than the other?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      Q2: Can you figure out how to add colors to these plots? 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5AD5589F-CA43-6443-B1C1-47BC086B5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52" y="2417801"/>
            <a:ext cx="2675128" cy="20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social drinkers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Social drinkers are dominating our plot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We can get rid of social drinkers by only plotting counts less than 10,000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nonsocial_inds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 &lt; 10000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000FF"/>
                </a:solidFill>
              </a:rPr>
              <a:t>nonsocial_drinks_table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lang="en-US" dirty="0" err="1">
                <a:solidFill>
                  <a:srgbClr val="0000FF"/>
                </a:solidFill>
              </a:rPr>
              <a:t>drinks_table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>
                <a:solidFill>
                  <a:srgbClr val="0000FF"/>
                </a:solidFill>
              </a:rPr>
              <a:t>nonsocial_inds</a:t>
            </a:r>
            <a:r>
              <a:rPr lang="en-US" dirty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>
                <a:solidFill>
                  <a:srgbClr val="0432FF"/>
                </a:solidFill>
              </a:rPr>
              <a:t>barplot</a:t>
            </a:r>
            <a:r>
              <a:rPr lang="en-US" dirty="0">
                <a:solidFill>
                  <a:srgbClr val="0432FF"/>
                </a:solidFill>
              </a:rPr>
              <a:t>(</a:t>
            </a:r>
            <a:r>
              <a:rPr lang="en-US" dirty="0" err="1">
                <a:solidFill>
                  <a:srgbClr val="0432FF"/>
                </a:solidFill>
              </a:rPr>
              <a:t>nonsocial_drinks_table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13E28-5957-8643-84D7-CF330A2B6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88" y="482194"/>
            <a:ext cx="2843612" cy="21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0687-944D-3049-BF16-37B4747B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5" name="Content Placeholder 4" descr="A picture containing people, food, person, standing&#10;&#10;Description automatically generated">
            <a:extLst>
              <a:ext uri="{FF2B5EF4-FFF2-40B4-BE49-F238E27FC236}">
                <a16:creationId xmlns:a16="http://schemas.microsoft.com/office/drawing/2014/main" id="{AA94F670-6365-1F45-A578-18997C11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3" y="1906680"/>
            <a:ext cx="7697973" cy="4330109"/>
          </a:xfrm>
        </p:spPr>
      </p:pic>
    </p:spTree>
    <p:extLst>
      <p:ext uri="{BB962C8B-B14F-4D97-AF65-F5344CB8AC3E}">
        <p14:creationId xmlns:p14="http://schemas.microsoft.com/office/powerpoint/2010/main" val="4269672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9F3-3307-7844-B76C-C2D1F33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10931769" cy="1122481"/>
          </a:xfrm>
        </p:spPr>
        <p:txBody>
          <a:bodyPr/>
          <a:lstStyle/>
          <a:p>
            <a:r>
              <a:rPr lang="en-US" dirty="0"/>
              <a:t>For next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C324-85C6-374B-95F9-855015B5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2063261"/>
            <a:ext cx="11210410" cy="411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Please read the article </a:t>
            </a:r>
            <a:r>
              <a:rPr lang="en-US" dirty="0">
                <a:hlinkClick r:id="rId2"/>
              </a:rPr>
              <a:t>The Big Lies People Tell in Online Dating</a:t>
            </a:r>
            <a:r>
              <a:rPr lang="en-US" dirty="0"/>
              <a:t> and fill out a quick survey about the article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Also, it would be good to start on homework 1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>
                <a:solidFill>
                  <a:srgbClr val="0432FF"/>
                </a:solidFill>
              </a:rPr>
              <a:t>SDS230::</a:t>
            </a:r>
            <a:r>
              <a:rPr lang="en-US" dirty="0" err="1">
                <a:solidFill>
                  <a:srgbClr val="0432FF"/>
                </a:solidFill>
              </a:rPr>
              <a:t>download_homework</a:t>
            </a:r>
            <a:r>
              <a:rPr lang="en-US" dirty="0">
                <a:solidFill>
                  <a:srgbClr val="0432FF"/>
                </a:solidFill>
              </a:rPr>
              <a:t>(1)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Homework 1 is due on </a:t>
            </a:r>
            <a:r>
              <a:rPr lang="en-US" dirty="0" err="1">
                <a:solidFill>
                  <a:srgbClr val="FF0000"/>
                </a:solidFill>
              </a:rPr>
              <a:t>Gradescope</a:t>
            </a:r>
            <a:r>
              <a:rPr lang="en-US" dirty="0">
                <a:solidFill>
                  <a:srgbClr val="FF0000"/>
                </a:solidFill>
              </a:rPr>
              <a:t> by 11pm on Sunday </a:t>
            </a:r>
            <a:r>
              <a:rPr lang="en-US">
                <a:solidFill>
                  <a:srgbClr val="FF0000"/>
                </a:solidFill>
              </a:rPr>
              <a:t>September 10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Instructions for how to submit homework on </a:t>
            </a:r>
            <a:r>
              <a:rPr lang="en-US" dirty="0" err="1"/>
              <a:t>Gradescope</a:t>
            </a:r>
            <a:r>
              <a:rPr lang="en-US" dirty="0"/>
              <a:t> are on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5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7A3F17F-26BC-449A-BF3A-CF8D46A79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94" y="846194"/>
            <a:ext cx="5165612" cy="5165612"/>
          </a:xfrm>
        </p:spPr>
      </p:pic>
    </p:spTree>
    <p:extLst>
      <p:ext uri="{BB962C8B-B14F-4D97-AF65-F5344CB8AC3E}">
        <p14:creationId xmlns:p14="http://schemas.microsoft.com/office/powerpoint/2010/main" val="377762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7" y="1198571"/>
            <a:ext cx="9817768" cy="52297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7424" y="120485"/>
            <a:ext cx="10755823" cy="86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Review of central concepts in Intro Statistics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12313-0BD1-A84F-8EEF-2B0DDDC6DA6B}"/>
              </a:ext>
            </a:extLst>
          </p:cNvPr>
          <p:cNvSpPr txBox="1"/>
          <p:nvPr/>
        </p:nvSpPr>
        <p:spPr>
          <a:xfrm>
            <a:off x="2263077" y="4343667"/>
            <a:ext cx="7037696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We need to see through the random variation (noise)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to get to the underlying consistency (Truth)</a:t>
            </a:r>
          </a:p>
        </p:txBody>
      </p:sp>
    </p:spTree>
    <p:extLst>
      <p:ext uri="{BB962C8B-B14F-4D97-AF65-F5344CB8AC3E}">
        <p14:creationId xmlns:p14="http://schemas.microsoft.com/office/powerpoint/2010/main" val="31522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1C641E5-BAD9-BF4B-B0B3-6938B7D16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12" y="251995"/>
            <a:ext cx="4308022" cy="224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99275-806B-F648-BCE1-4DFAC610FA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24" y="2164688"/>
            <a:ext cx="758951" cy="1138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C0798-D4C7-4A47-902E-BE8FE9B742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83" y="2270532"/>
            <a:ext cx="869501" cy="1087176"/>
          </a:xfrm>
          <a:prstGeom prst="rect">
            <a:avLst/>
          </a:prstGeom>
        </p:spPr>
      </p:pic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78BF74A-770A-DD4D-A3DA-CB72E1DA9B5C}"/>
              </a:ext>
            </a:extLst>
          </p:cNvPr>
          <p:cNvGraphicFramePr>
            <a:graphicFrameLocks noGrp="1"/>
          </p:cNvGraphicFramePr>
          <p:nvPr/>
        </p:nvGraphicFramePr>
        <p:xfrm>
          <a:off x="1033749" y="3473950"/>
          <a:ext cx="10749102" cy="305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474">
                  <a:extLst>
                    <a:ext uri="{9D8B030D-6E8A-4147-A177-3AD203B41FA5}">
                      <a16:colId xmlns:a16="http://schemas.microsoft.com/office/drawing/2014/main" val="553457085"/>
                    </a:ext>
                  </a:extLst>
                </a:gridCol>
                <a:gridCol w="4398594">
                  <a:extLst>
                    <a:ext uri="{9D8B030D-6E8A-4147-A177-3AD203B41FA5}">
                      <a16:colId xmlns:a16="http://schemas.microsoft.com/office/drawing/2014/main" val="4173826756"/>
                    </a:ext>
                  </a:extLst>
                </a:gridCol>
                <a:gridCol w="3583034">
                  <a:extLst>
                    <a:ext uri="{9D8B030D-6E8A-4147-A177-3AD203B41FA5}">
                      <a16:colId xmlns:a16="http://schemas.microsoft.com/office/drawing/2014/main" val="3321799260"/>
                    </a:ext>
                  </a:extLst>
                </a:gridCol>
              </a:tblGrid>
              <a:tr h="138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Population parameter    (Plato)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Sample statistic    (shadow)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0463"/>
                  </a:ext>
                </a:extLst>
              </a:tr>
              <a:tr h="53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x̄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44222"/>
                  </a:ext>
                </a:extLst>
              </a:tr>
              <a:tr h="53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Standard</a:t>
                      </a:r>
                      <a:r>
                        <a:rPr lang="en-US" baseline="0" dirty="0"/>
                        <a:t> deviation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69695"/>
                  </a:ext>
                </a:extLst>
              </a:tr>
              <a:tr h="53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Proportion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3906"/>
                  </a:ext>
                </a:extLst>
              </a:tr>
              <a:tr h="53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672321"/>
                  </a:ext>
                </a:extLst>
              </a:tr>
              <a:tr h="53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Regression slope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81331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5ACB363E-F0C3-B04A-94C4-50578989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67" y="614021"/>
            <a:ext cx="4308022" cy="15258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Parameters and</a:t>
            </a:r>
            <a:br>
              <a:rPr lang="en-US" dirty="0"/>
            </a:br>
            <a:r>
              <a:rPr lang="en-US" dirty="0"/>
              <a:t>statistics commonly</a:t>
            </a:r>
            <a:br>
              <a:rPr lang="en-US" dirty="0"/>
            </a:br>
            <a:r>
              <a:rPr lang="en-US" dirty="0"/>
              <a:t>used symbols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3FD5F1-7DEF-429E-8A0D-B1A6031A1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285" y="881802"/>
            <a:ext cx="1371311" cy="4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54B7B-741B-B540-A886-2D502630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24"/>
            <a:ext cx="10515600" cy="1085303"/>
          </a:xfrm>
        </p:spPr>
        <p:txBody>
          <a:bodyPr/>
          <a:lstStyle/>
          <a:p>
            <a:r>
              <a:rPr lang="en-US" dirty="0"/>
              <a:t>Sometimes the Truth is more complicated…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23589-761F-C240-B5D7-C0946C173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286"/>
            <a:ext cx="7596352" cy="2637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94FAAD-4109-4C71-B710-CFA8DD5E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8" y="4540469"/>
            <a:ext cx="4059413" cy="209274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5095CF2-C20B-4582-9286-F6D77C9D4D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40" y="1520286"/>
            <a:ext cx="3294991" cy="1976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1017E-DF41-4AE9-A72E-1FA9861AE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051" y="4402361"/>
            <a:ext cx="3882496" cy="2409825"/>
          </a:xfrm>
          <a:prstGeom prst="rect">
            <a:avLst/>
          </a:prstGeom>
        </p:spPr>
      </p:pic>
      <p:pic>
        <p:nvPicPr>
          <p:cNvPr id="15" name="Picture 14" descr="A picture containing old&#10;&#10;Description automatically generated">
            <a:extLst>
              <a:ext uri="{FF2B5EF4-FFF2-40B4-BE49-F238E27FC236}">
                <a16:creationId xmlns:a16="http://schemas.microsoft.com/office/drawing/2014/main" id="{A6F6038B-5E72-402B-AF91-D9B27F1B27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15" y="4636757"/>
            <a:ext cx="1784571" cy="19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2.5"/>
  <p:tag name="ORIGINALWIDTH" val="477.75"/>
  <p:tag name="LATEXADDIN" val="\documentclass{article}&#10;\usepackage{amsmath}&#10;\pagestyle{empty}&#10;\begin{document}&#10;&#10;$\bar{x} = \frac{\Sigma_i^n x_i}{n} 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10204</TotalTime>
  <Words>2418</Words>
  <Application>Microsoft Office PowerPoint</Application>
  <PresentationFormat>Widescreen</PresentationFormat>
  <Paragraphs>415</Paragraphs>
  <Slides>57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Google Sans</vt:lpstr>
      <vt:lpstr>Wingdings</vt:lpstr>
      <vt:lpstr>Office Theme</vt:lpstr>
      <vt:lpstr>R, R Markdown, data frames, and categorical data</vt:lpstr>
      <vt:lpstr>Overview</vt:lpstr>
      <vt:lpstr>Any questions about anything? </vt:lpstr>
      <vt:lpstr>Announcement: learning groups!</vt:lpstr>
      <vt:lpstr>Announcement: Short reading and homework 1</vt:lpstr>
      <vt:lpstr>PowerPoint Presentation</vt:lpstr>
      <vt:lpstr>PowerPoint Presentation</vt:lpstr>
      <vt:lpstr>Parameters and statistics commonly used symbols</vt:lpstr>
      <vt:lpstr>Sometimes the Truth is more complicated…</vt:lpstr>
      <vt:lpstr>Question</vt:lpstr>
      <vt:lpstr>Please open up RStudio</vt:lpstr>
      <vt:lpstr>R Basics</vt:lpstr>
      <vt:lpstr>Number journey </vt:lpstr>
      <vt:lpstr>Character strings and Booleans </vt:lpstr>
      <vt:lpstr>Functions</vt:lpstr>
      <vt:lpstr>Vectors</vt:lpstr>
      <vt:lpstr>Vectors continued</vt:lpstr>
      <vt:lpstr>Vectors continued</vt:lpstr>
      <vt:lpstr>Questions? </vt:lpstr>
      <vt:lpstr>R packages</vt:lpstr>
      <vt:lpstr>Downloading class 2 code</vt:lpstr>
      <vt:lpstr>R Markdown</vt:lpstr>
      <vt:lpstr>R Markdown</vt:lpstr>
      <vt:lpstr>Knitting to a pdf</vt:lpstr>
      <vt:lpstr>R Markdown</vt:lpstr>
      <vt:lpstr>Formatting in R Markdown</vt:lpstr>
      <vt:lpstr>LaTeX in R Markdown</vt:lpstr>
      <vt:lpstr>LaTeX in R Markdown</vt:lpstr>
      <vt:lpstr>PowerPoint Presentation</vt:lpstr>
      <vt:lpstr>To repeat: avoid hard to debug code!</vt:lpstr>
      <vt:lpstr>Announcement: Homework 1</vt:lpstr>
      <vt:lpstr>Announcement: Homework 1</vt:lpstr>
      <vt:lpstr>Questions? </vt:lpstr>
      <vt:lpstr>Data frames</vt:lpstr>
      <vt:lpstr>OK Cupid data</vt:lpstr>
      <vt:lpstr>Back to R: Data frames</vt:lpstr>
      <vt:lpstr>Data Frames</vt:lpstr>
      <vt:lpstr>An Example Dataset </vt:lpstr>
      <vt:lpstr>Data frames</vt:lpstr>
      <vt:lpstr>Extracting rows from a data frame</vt:lpstr>
      <vt:lpstr>Extracting rows from a data frame</vt:lpstr>
      <vt:lpstr>Extracting rows from a data frame</vt:lpstr>
      <vt:lpstr>Questions? </vt:lpstr>
      <vt:lpstr>For next class…</vt:lpstr>
      <vt:lpstr>Categorical variables </vt:lpstr>
      <vt:lpstr>Categorical data</vt:lpstr>
      <vt:lpstr>Relative frequency table</vt:lpstr>
      <vt:lpstr>Bar plots                                    (pun intended?)</vt:lpstr>
      <vt:lpstr>PowerPoint Presentation</vt:lpstr>
      <vt:lpstr>If you don’t want exes, label you axes!</vt:lpstr>
      <vt:lpstr>Details matter!</vt:lpstr>
      <vt:lpstr>PowerPoint Presentation</vt:lpstr>
      <vt:lpstr>Pie charts</vt:lpstr>
      <vt:lpstr>Which is best: bar plots or pie charts? </vt:lpstr>
      <vt:lpstr>Removing social drinkers</vt:lpstr>
      <vt:lpstr>Questions? </vt:lpstr>
      <vt:lpstr>For next class…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206 Introduction to Statistics</dc:title>
  <dc:creator>emeyers</dc:creator>
  <cp:lastModifiedBy>Ethan Meyers</cp:lastModifiedBy>
  <cp:revision>466</cp:revision>
  <dcterms:created xsi:type="dcterms:W3CDTF">2014-08-15T19:59:27Z</dcterms:created>
  <dcterms:modified xsi:type="dcterms:W3CDTF">2023-09-05T01:19:01Z</dcterms:modified>
</cp:coreProperties>
</file>