
<file path=[Content_Types].xml><?xml version="1.0" encoding="utf-8"?>
<Types xmlns="http://schemas.openxmlformats.org/package/2006/content-types">
  <Default Extension="png" ContentType="image/png"/>
  <Default Extension="bin" ContentType="image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6"/>
  </p:notesMasterIdLst>
  <p:handoutMasterIdLst>
    <p:handoutMasterId r:id="rId27"/>
  </p:handoutMasterIdLst>
  <p:sldIdLst>
    <p:sldId id="272" r:id="rId2"/>
    <p:sldId id="287" r:id="rId3"/>
    <p:sldId id="288" r:id="rId4"/>
    <p:sldId id="256" r:id="rId5"/>
    <p:sldId id="257" r:id="rId6"/>
    <p:sldId id="273" r:id="rId7"/>
    <p:sldId id="274" r:id="rId8"/>
    <p:sldId id="275" r:id="rId9"/>
    <p:sldId id="276" r:id="rId10"/>
    <p:sldId id="277" r:id="rId11"/>
    <p:sldId id="278" r:id="rId12"/>
    <p:sldId id="263" r:id="rId13"/>
    <p:sldId id="279" r:id="rId14"/>
    <p:sldId id="283" r:id="rId15"/>
    <p:sldId id="280" r:id="rId16"/>
    <p:sldId id="285" r:id="rId17"/>
    <p:sldId id="281" r:id="rId18"/>
    <p:sldId id="282" r:id="rId19"/>
    <p:sldId id="265" r:id="rId20"/>
    <p:sldId id="267" r:id="rId21"/>
    <p:sldId id="266" r:id="rId22"/>
    <p:sldId id="264" r:id="rId23"/>
    <p:sldId id="286" r:id="rId24"/>
    <p:sldId id="261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2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0"/>
    <a:srgbClr val="1303E1"/>
    <a:srgbClr val="127FC0"/>
    <a:srgbClr val="8A481F"/>
    <a:srgbClr val="00508A"/>
    <a:srgbClr val="117E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9" autoAdjust="0"/>
    <p:restoredTop sz="94604" autoAdjust="0"/>
  </p:normalViewPr>
  <p:slideViewPr>
    <p:cSldViewPr snapToGrid="0" showGuides="1">
      <p:cViewPr varScale="1">
        <p:scale>
          <a:sx n="67" d="100"/>
          <a:sy n="67" d="100"/>
        </p:scale>
        <p:origin x="-1362" y="-96"/>
      </p:cViewPr>
      <p:guideLst>
        <p:guide orient="horz" pos="2160"/>
        <p:guide pos="2880"/>
        <p:guide pos="295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10"/>
    </p:cViewPr>
  </p:sorterViewPr>
  <p:notesViewPr>
    <p:cSldViewPr snapToGrid="0"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36B89-0032-45C3-BDFE-C71C47F79E41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D06A6-07D8-4B45-AA9A-A47A7C542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877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6C8F1-6B19-4F54-8F22-4AEE7F177AF9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52AEC-6377-4522-873D-EA09C33FA0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180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52AEC-6377-4522-873D-EA09C33FA05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3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52AEC-6377-4522-873D-EA09C33FA05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46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0DE-99D1-4412-B616-22922823BDAF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4BE7-FE93-4255-92FD-F166CA3E9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68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0DE-99D1-4412-B616-22922823BDAF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4BE7-FE93-4255-92FD-F166CA3E9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217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0DE-99D1-4412-B616-22922823BDAF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4BE7-FE93-4255-92FD-F166CA3E9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151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0DE-99D1-4412-B616-22922823BDAF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4BE7-FE93-4255-92FD-F166CA3E9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7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0DE-99D1-4412-B616-22922823BDAF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4BE7-FE93-4255-92FD-F166CA3E9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50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0DE-99D1-4412-B616-22922823BDAF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4BE7-FE93-4255-92FD-F166CA3E9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69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0DE-99D1-4412-B616-22922823BDAF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4BE7-FE93-4255-92FD-F166CA3E9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12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0DE-99D1-4412-B616-22922823BDAF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4BE7-FE93-4255-92FD-F166CA3E9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0DE-99D1-4412-B616-22922823BDAF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4BE7-FE93-4255-92FD-F166CA3E9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512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0DE-99D1-4412-B616-22922823BDAF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4BE7-FE93-4255-92FD-F166CA3E9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87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0DE-99D1-4412-B616-22922823BDAF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4BE7-FE93-4255-92FD-F166CA3E9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BA0DE-99D1-4412-B616-22922823BDAF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04BE7-FE93-4255-92FD-F166CA3E9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27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bin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file:///C:\Users\Administrator\Documents\Tencent%20Files\535715017\Image\C2C\C901FE3A64C15AEF2C12002BB6255BC8.jpg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57260" y="2463536"/>
            <a:ext cx="7643813" cy="965464"/>
            <a:chOff x="2182740" y="2947977"/>
            <a:chExt cx="8673483" cy="965464"/>
          </a:xfrm>
        </p:grpSpPr>
        <p:sp>
          <p:nvSpPr>
            <p:cNvPr id="5" name="任意多边形 4"/>
            <p:cNvSpPr/>
            <p:nvPr/>
          </p:nvSpPr>
          <p:spPr>
            <a:xfrm>
              <a:off x="2454768" y="2947977"/>
              <a:ext cx="8024858" cy="965464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117EBF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182740" y="3138321"/>
              <a:ext cx="86734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智能车联网移动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应用系统设计</a:t>
              </a:r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与开发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200401" y="5014619"/>
            <a:ext cx="560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王成 陈果 孙宸 周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志 文杰</a:t>
            </a: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指导老师：蒋良卫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7096" y="464379"/>
            <a:ext cx="1908546" cy="716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7" name="Picture 2" descr="C:\Users\admin\Desktop\12345.png123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28" y="489433"/>
            <a:ext cx="1749973" cy="667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00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13107" y="130627"/>
            <a:ext cx="2644107" cy="583096"/>
            <a:chOff x="2753150" y="2876110"/>
            <a:chExt cx="6685701" cy="1105781"/>
          </a:xfrm>
        </p:grpSpPr>
        <p:grpSp>
          <p:nvGrpSpPr>
            <p:cNvPr id="3" name="组合 2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6" name="六边形 5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415790" y="1745579"/>
                <a:ext cx="576943" cy="54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任意多边形 3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212477" y="3075057"/>
              <a:ext cx="5226374" cy="758768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582650" y="1951040"/>
            <a:ext cx="1862027" cy="2955923"/>
            <a:chOff x="1827008" y="2120901"/>
            <a:chExt cx="2298700" cy="2736849"/>
          </a:xfrm>
        </p:grpSpPr>
        <p:sp>
          <p:nvSpPr>
            <p:cNvPr id="8" name="矩形 7"/>
            <p:cNvSpPr/>
            <p:nvPr/>
          </p:nvSpPr>
          <p:spPr>
            <a:xfrm>
              <a:off x="1827008" y="2120901"/>
              <a:ext cx="2298700" cy="44450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827008" y="2565400"/>
              <a:ext cx="2298700" cy="2292350"/>
            </a:xfrm>
            <a:prstGeom prst="rect">
              <a:avLst/>
            </a:pr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699324" y="1951040"/>
            <a:ext cx="1862027" cy="2955923"/>
            <a:chOff x="1827008" y="2120901"/>
            <a:chExt cx="2298700" cy="2736849"/>
          </a:xfrm>
        </p:grpSpPr>
        <p:sp>
          <p:nvSpPr>
            <p:cNvPr id="20" name="矩形 19"/>
            <p:cNvSpPr/>
            <p:nvPr/>
          </p:nvSpPr>
          <p:spPr>
            <a:xfrm>
              <a:off x="1827008" y="2120901"/>
              <a:ext cx="2298700" cy="44450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827008" y="2565400"/>
              <a:ext cx="2298700" cy="2292350"/>
            </a:xfrm>
            <a:prstGeom prst="rect">
              <a:avLst/>
            </a:pr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815997" y="1951040"/>
            <a:ext cx="1862027" cy="2955923"/>
            <a:chOff x="1827008" y="2120901"/>
            <a:chExt cx="2298700" cy="2736849"/>
          </a:xfrm>
        </p:grpSpPr>
        <p:sp>
          <p:nvSpPr>
            <p:cNvPr id="23" name="矩形 22"/>
            <p:cNvSpPr/>
            <p:nvPr/>
          </p:nvSpPr>
          <p:spPr>
            <a:xfrm>
              <a:off x="1827008" y="2120901"/>
              <a:ext cx="2298700" cy="44450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827008" y="2565400"/>
              <a:ext cx="2298700" cy="2292350"/>
            </a:xfrm>
            <a:prstGeom prst="rect">
              <a:avLst/>
            </a:pr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65977" y="1951040"/>
            <a:ext cx="1862027" cy="2955923"/>
            <a:chOff x="1827008" y="2120901"/>
            <a:chExt cx="2298700" cy="2736849"/>
          </a:xfrm>
        </p:grpSpPr>
        <p:sp>
          <p:nvSpPr>
            <p:cNvPr id="27" name="矩形 26"/>
            <p:cNvSpPr/>
            <p:nvPr/>
          </p:nvSpPr>
          <p:spPr>
            <a:xfrm>
              <a:off x="1827008" y="2120901"/>
              <a:ext cx="2298700" cy="44450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827008" y="2565400"/>
              <a:ext cx="2298700" cy="2292350"/>
            </a:xfrm>
            <a:prstGeom prst="rect">
              <a:avLst/>
            </a:pr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664548" y="1978718"/>
            <a:ext cx="1464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我想加油又快又安全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51865" y="1992804"/>
            <a:ext cx="1556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如何随时随地查询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违章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66110" y="1985761"/>
            <a:ext cx="1495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谁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能给我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加油站推荐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121082" y="1978718"/>
            <a:ext cx="125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通知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71061" y="2958737"/>
            <a:ext cx="12518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在这里添加你的文字，图片也可以，记得加满哦。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892642" y="2958737"/>
            <a:ext cx="12518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在这里添加你的文字，图片也可以，记得加满哦。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014222" y="2958737"/>
            <a:ext cx="12518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在这里添加你的文字，图片也可以，记得加满哦。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135802" y="2958737"/>
            <a:ext cx="12518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在这里添加你的文字，图片也可以，记得加满哦。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37" y="2861550"/>
            <a:ext cx="1677906" cy="204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298" y="2849458"/>
            <a:ext cx="1728543" cy="204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100" y="2898051"/>
            <a:ext cx="1678472" cy="1948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800" y="2912494"/>
            <a:ext cx="1780420" cy="1994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图片 7" descr="office6\wpsassist\cache\A000220150318G54PPIC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301" y="411937"/>
            <a:ext cx="2697080" cy="541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49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/>
          <p:cNvGrpSpPr/>
          <p:nvPr/>
        </p:nvGrpSpPr>
        <p:grpSpPr>
          <a:xfrm>
            <a:off x="-113107" y="130627"/>
            <a:ext cx="2644107" cy="583096"/>
            <a:chOff x="2753150" y="2876110"/>
            <a:chExt cx="6685701" cy="1105781"/>
          </a:xfrm>
        </p:grpSpPr>
        <p:grpSp>
          <p:nvGrpSpPr>
            <p:cNvPr id="68" name="组合 67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71" name="六边形 70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3415790" y="1745579"/>
                <a:ext cx="576943" cy="54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任意多边形 68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212477" y="3075057"/>
              <a:ext cx="5226374" cy="758768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项目背景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矩形 58"/>
          <p:cNvSpPr>
            <a:spLocks noChangeArrowheads="1"/>
          </p:cNvSpPr>
          <p:nvPr/>
        </p:nvSpPr>
        <p:spPr bwMode="auto">
          <a:xfrm>
            <a:off x="1094286" y="6106663"/>
            <a:ext cx="6858000" cy="144462"/>
          </a:xfrm>
          <a:prstGeom prst="rect">
            <a:avLst/>
          </a:prstGeom>
          <a:solidFill>
            <a:srgbClr val="05AFC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宋体" pitchFamily="2" charset="-122"/>
                <a:sym typeface="宋体" pitchFamily="2" charset="-122"/>
              </a:rPr>
              <a:t>   </a:t>
            </a:r>
            <a:endParaRPr lang="zh-CN" altLang="zh-CN" dirty="0">
              <a:solidFill>
                <a:schemeClr val="bg1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" name="TextBox 15"/>
          <p:cNvSpPr>
            <a:spLocks noChangeArrowheads="1"/>
          </p:cNvSpPr>
          <p:nvPr/>
        </p:nvSpPr>
        <p:spPr bwMode="auto">
          <a:xfrm>
            <a:off x="3944188" y="3677789"/>
            <a:ext cx="9382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600" b="1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CSWADI</a:t>
            </a:r>
            <a:endParaRPr lang="zh-CN" altLang="en-US" sz="16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18" name="直接连接符 53"/>
          <p:cNvSpPr>
            <a:spLocks noChangeShapeType="1"/>
          </p:cNvSpPr>
          <p:nvPr/>
        </p:nvSpPr>
        <p:spPr bwMode="auto">
          <a:xfrm flipH="1" flipV="1">
            <a:off x="3595335" y="2896738"/>
            <a:ext cx="302419" cy="620712"/>
          </a:xfrm>
          <a:prstGeom prst="line">
            <a:avLst/>
          </a:prstGeom>
          <a:noFill/>
          <a:ln w="6350">
            <a:solidFill>
              <a:schemeClr val="bg1"/>
            </a:solidFill>
            <a:prstDash val="sysDot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直接连接符 54"/>
          <p:cNvSpPr>
            <a:spLocks noChangeShapeType="1"/>
          </p:cNvSpPr>
          <p:nvPr/>
        </p:nvSpPr>
        <p:spPr bwMode="auto">
          <a:xfrm flipH="1">
            <a:off x="3165520" y="2896738"/>
            <a:ext cx="429815" cy="0"/>
          </a:xfrm>
          <a:prstGeom prst="line">
            <a:avLst/>
          </a:prstGeom>
          <a:noFill/>
          <a:ln w="6350">
            <a:solidFill>
              <a:schemeClr val="bg1"/>
            </a:solidFill>
            <a:prstDash val="sysDot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直接连接符 61"/>
          <p:cNvSpPr>
            <a:spLocks noChangeShapeType="1"/>
          </p:cNvSpPr>
          <p:nvPr/>
        </p:nvSpPr>
        <p:spPr bwMode="auto">
          <a:xfrm flipH="1">
            <a:off x="3165520" y="4820789"/>
            <a:ext cx="429815" cy="1587"/>
          </a:xfrm>
          <a:prstGeom prst="line">
            <a:avLst/>
          </a:prstGeom>
          <a:noFill/>
          <a:ln w="6350">
            <a:solidFill>
              <a:schemeClr val="bg1"/>
            </a:solidFill>
            <a:prstDash val="sysDot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直接连接符 62"/>
          <p:cNvSpPr>
            <a:spLocks noChangeShapeType="1"/>
          </p:cNvSpPr>
          <p:nvPr/>
        </p:nvSpPr>
        <p:spPr bwMode="auto">
          <a:xfrm flipH="1">
            <a:off x="3595334" y="4152450"/>
            <a:ext cx="348854" cy="668338"/>
          </a:xfrm>
          <a:prstGeom prst="line">
            <a:avLst/>
          </a:prstGeom>
          <a:noFill/>
          <a:ln w="6350">
            <a:solidFill>
              <a:schemeClr val="bg1"/>
            </a:solidFill>
            <a:prstDash val="sysDot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直接连接符 65"/>
          <p:cNvSpPr>
            <a:spLocks noChangeShapeType="1"/>
          </p:cNvSpPr>
          <p:nvPr/>
        </p:nvSpPr>
        <p:spPr bwMode="auto">
          <a:xfrm flipH="1">
            <a:off x="5127670" y="2896738"/>
            <a:ext cx="431006" cy="0"/>
          </a:xfrm>
          <a:prstGeom prst="line">
            <a:avLst/>
          </a:prstGeom>
          <a:noFill/>
          <a:ln w="6350">
            <a:solidFill>
              <a:schemeClr val="bg1"/>
            </a:solidFill>
            <a:prstDash val="sysDot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直接连接符 66"/>
          <p:cNvSpPr>
            <a:spLocks noChangeShapeType="1"/>
          </p:cNvSpPr>
          <p:nvPr/>
        </p:nvSpPr>
        <p:spPr bwMode="auto">
          <a:xfrm flipH="1">
            <a:off x="4912165" y="2896738"/>
            <a:ext cx="215504" cy="590550"/>
          </a:xfrm>
          <a:prstGeom prst="line">
            <a:avLst/>
          </a:prstGeom>
          <a:noFill/>
          <a:ln w="6350">
            <a:solidFill>
              <a:schemeClr val="bg1"/>
            </a:solidFill>
            <a:prstDash val="sysDot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直接连接符 69"/>
          <p:cNvSpPr>
            <a:spLocks noChangeShapeType="1"/>
          </p:cNvSpPr>
          <p:nvPr/>
        </p:nvSpPr>
        <p:spPr bwMode="auto">
          <a:xfrm flipH="1">
            <a:off x="5290785" y="4863650"/>
            <a:ext cx="431006" cy="1588"/>
          </a:xfrm>
          <a:prstGeom prst="line">
            <a:avLst/>
          </a:prstGeom>
          <a:noFill/>
          <a:ln w="6350">
            <a:solidFill>
              <a:schemeClr val="bg1"/>
            </a:solidFill>
            <a:prstDash val="sysDot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直接连接符 70"/>
          <p:cNvSpPr>
            <a:spLocks noChangeShapeType="1"/>
          </p:cNvSpPr>
          <p:nvPr/>
        </p:nvSpPr>
        <p:spPr bwMode="auto">
          <a:xfrm flipH="1" flipV="1">
            <a:off x="4912166" y="4120700"/>
            <a:ext cx="378619" cy="742950"/>
          </a:xfrm>
          <a:prstGeom prst="line">
            <a:avLst/>
          </a:prstGeom>
          <a:noFill/>
          <a:ln w="6350">
            <a:solidFill>
              <a:schemeClr val="bg1"/>
            </a:solidFill>
            <a:prstDash val="sysDot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直接连接符 75"/>
          <p:cNvSpPr>
            <a:spLocks noChangeShapeType="1"/>
          </p:cNvSpPr>
          <p:nvPr/>
        </p:nvSpPr>
        <p:spPr bwMode="auto">
          <a:xfrm flipV="1">
            <a:off x="4412103" y="2599876"/>
            <a:ext cx="0" cy="506413"/>
          </a:xfrm>
          <a:prstGeom prst="line">
            <a:avLst/>
          </a:prstGeom>
          <a:noFill/>
          <a:ln w="12700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" name="流程图: 联系 21"/>
          <p:cNvSpPr>
            <a:spLocks noChangeArrowheads="1"/>
          </p:cNvSpPr>
          <p:nvPr/>
        </p:nvSpPr>
        <p:spPr bwMode="auto">
          <a:xfrm>
            <a:off x="2679744" y="2545901"/>
            <a:ext cx="484584" cy="633413"/>
          </a:xfrm>
          <a:prstGeom prst="flowChartConnector">
            <a:avLst/>
          </a:prstGeom>
          <a:solidFill>
            <a:srgbClr val="7F7F7F"/>
          </a:solidFill>
          <a:ln w="57150">
            <a:solidFill>
              <a:srgbClr val="F2F2F2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8" name="流程图: 摘录 22"/>
          <p:cNvSpPr>
            <a:spLocks noChangeArrowheads="1"/>
          </p:cNvSpPr>
          <p:nvPr/>
        </p:nvSpPr>
        <p:spPr bwMode="auto">
          <a:xfrm rot="5400000" flipH="1" flipV="1">
            <a:off x="2650971" y="2727471"/>
            <a:ext cx="439737" cy="270272"/>
          </a:xfrm>
          <a:prstGeom prst="flowChartExtract">
            <a:avLst/>
          </a:prstGeom>
          <a:noFill/>
          <a:ln w="1270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9" name="流程图: 联系 24"/>
          <p:cNvSpPr>
            <a:spLocks noChangeArrowheads="1"/>
          </p:cNvSpPr>
          <p:nvPr/>
        </p:nvSpPr>
        <p:spPr bwMode="auto">
          <a:xfrm>
            <a:off x="2679744" y="4493763"/>
            <a:ext cx="484584" cy="633412"/>
          </a:xfrm>
          <a:prstGeom prst="flowChartConnector">
            <a:avLst/>
          </a:prstGeom>
          <a:solidFill>
            <a:srgbClr val="7F7F7F"/>
          </a:solidFill>
          <a:ln w="57150">
            <a:solidFill>
              <a:srgbClr val="F2F2F2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" name="流程图: 摘录 25"/>
          <p:cNvSpPr>
            <a:spLocks noChangeArrowheads="1"/>
          </p:cNvSpPr>
          <p:nvPr/>
        </p:nvSpPr>
        <p:spPr bwMode="auto">
          <a:xfrm rot="5400000" flipH="1" flipV="1">
            <a:off x="2650971" y="4675333"/>
            <a:ext cx="439738" cy="270272"/>
          </a:xfrm>
          <a:prstGeom prst="flowChartExtract">
            <a:avLst/>
          </a:prstGeom>
          <a:noFill/>
          <a:ln w="1270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1" name="流程图: 联系 36"/>
          <p:cNvSpPr>
            <a:spLocks noChangeArrowheads="1"/>
          </p:cNvSpPr>
          <p:nvPr/>
        </p:nvSpPr>
        <p:spPr bwMode="auto">
          <a:xfrm>
            <a:off x="5583678" y="2545901"/>
            <a:ext cx="484585" cy="633413"/>
          </a:xfrm>
          <a:prstGeom prst="flowChartConnector">
            <a:avLst/>
          </a:prstGeom>
          <a:solidFill>
            <a:srgbClr val="7F7F7F"/>
          </a:solidFill>
          <a:ln w="57150">
            <a:solidFill>
              <a:srgbClr val="F2F2F2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2" name="流程图: 摘录 37"/>
          <p:cNvSpPr>
            <a:spLocks noChangeArrowheads="1"/>
          </p:cNvSpPr>
          <p:nvPr/>
        </p:nvSpPr>
        <p:spPr bwMode="auto">
          <a:xfrm rot="5400000" flipH="1" flipV="1">
            <a:off x="5553715" y="2727471"/>
            <a:ext cx="439737" cy="270272"/>
          </a:xfrm>
          <a:prstGeom prst="flowChartExtract">
            <a:avLst/>
          </a:prstGeom>
          <a:noFill/>
          <a:ln w="1270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3" name="流程图: 联系 48"/>
          <p:cNvSpPr>
            <a:spLocks noChangeArrowheads="1"/>
          </p:cNvSpPr>
          <p:nvPr/>
        </p:nvSpPr>
        <p:spPr bwMode="auto">
          <a:xfrm>
            <a:off x="5586060" y="4523926"/>
            <a:ext cx="484585" cy="633413"/>
          </a:xfrm>
          <a:prstGeom prst="flowChartConnector">
            <a:avLst/>
          </a:prstGeom>
          <a:solidFill>
            <a:srgbClr val="7F7F7F"/>
          </a:solidFill>
          <a:ln w="57150">
            <a:solidFill>
              <a:srgbClr val="F2F2F2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4" name="流程图: 摘录 49"/>
          <p:cNvSpPr>
            <a:spLocks noChangeArrowheads="1"/>
          </p:cNvSpPr>
          <p:nvPr/>
        </p:nvSpPr>
        <p:spPr bwMode="auto">
          <a:xfrm rot="5400000" flipH="1" flipV="1">
            <a:off x="5691827" y="4729308"/>
            <a:ext cx="439738" cy="270272"/>
          </a:xfrm>
          <a:prstGeom prst="flowChartExtract">
            <a:avLst/>
          </a:prstGeom>
          <a:noFill/>
          <a:ln w="1270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35" name="组合 32"/>
          <p:cNvGrpSpPr>
            <a:grpSpLocks/>
          </p:cNvGrpSpPr>
          <p:nvPr/>
        </p:nvGrpSpPr>
        <p:grpSpPr bwMode="auto">
          <a:xfrm>
            <a:off x="2679744" y="4493763"/>
            <a:ext cx="484584" cy="633412"/>
            <a:chOff x="0" y="0"/>
            <a:chExt cx="646595" cy="633602"/>
          </a:xfrm>
        </p:grpSpPr>
        <p:sp>
          <p:nvSpPr>
            <p:cNvPr id="36" name="流程图: 联系 33"/>
            <p:cNvSpPr>
              <a:spLocks noChangeArrowheads="1"/>
            </p:cNvSpPr>
            <p:nvPr/>
          </p:nvSpPr>
          <p:spPr bwMode="auto">
            <a:xfrm>
              <a:off x="0" y="0"/>
              <a:ext cx="646595" cy="633602"/>
            </a:xfrm>
            <a:prstGeom prst="flowChartConnector">
              <a:avLst/>
            </a:prstGeom>
            <a:solidFill>
              <a:srgbClr val="05AFC8"/>
            </a:solidFill>
            <a:ln w="57150">
              <a:solidFill>
                <a:srgbClr val="F2F2F2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7" name="流程图: 摘录 34"/>
            <p:cNvSpPr>
              <a:spLocks noChangeArrowheads="1"/>
            </p:cNvSpPr>
            <p:nvPr/>
          </p:nvSpPr>
          <p:spPr bwMode="auto">
            <a:xfrm rot="-5653469" flipH="1" flipV="1">
              <a:off x="155235" y="136456"/>
              <a:ext cx="440234" cy="360690"/>
            </a:xfrm>
            <a:prstGeom prst="flowChartExtract">
              <a:avLst/>
            </a:prstGeom>
            <a:solidFill>
              <a:srgbClr val="05AFC8"/>
            </a:solidFill>
            <a:ln w="12700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38" name="组合 38"/>
          <p:cNvGrpSpPr>
            <a:grpSpLocks/>
          </p:cNvGrpSpPr>
          <p:nvPr/>
        </p:nvGrpSpPr>
        <p:grpSpPr bwMode="auto">
          <a:xfrm>
            <a:off x="5589632" y="2545901"/>
            <a:ext cx="484584" cy="633413"/>
            <a:chOff x="0" y="0"/>
            <a:chExt cx="646595" cy="633602"/>
          </a:xfrm>
        </p:grpSpPr>
        <p:sp>
          <p:nvSpPr>
            <p:cNvPr id="39" name="流程图: 联系 39"/>
            <p:cNvSpPr>
              <a:spLocks noChangeArrowheads="1"/>
            </p:cNvSpPr>
            <p:nvPr/>
          </p:nvSpPr>
          <p:spPr bwMode="auto">
            <a:xfrm>
              <a:off x="0" y="0"/>
              <a:ext cx="646595" cy="633602"/>
            </a:xfrm>
            <a:prstGeom prst="flowChartConnector">
              <a:avLst/>
            </a:prstGeom>
            <a:solidFill>
              <a:srgbClr val="05AFC8"/>
            </a:solidFill>
            <a:ln w="57150">
              <a:solidFill>
                <a:srgbClr val="F2F2F2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0" name="流程图: 摘录 40"/>
            <p:cNvSpPr>
              <a:spLocks noChangeArrowheads="1"/>
            </p:cNvSpPr>
            <p:nvPr/>
          </p:nvSpPr>
          <p:spPr bwMode="auto">
            <a:xfrm rot="5400000" flipH="1" flipV="1">
              <a:off x="33714" y="136456"/>
              <a:ext cx="440234" cy="360690"/>
            </a:xfrm>
            <a:prstGeom prst="flowChartExtract">
              <a:avLst/>
            </a:prstGeom>
            <a:solidFill>
              <a:srgbClr val="05AFC8"/>
            </a:solidFill>
            <a:ln w="12700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42" name="组合 50"/>
          <p:cNvGrpSpPr>
            <a:grpSpLocks/>
          </p:cNvGrpSpPr>
          <p:nvPr/>
        </p:nvGrpSpPr>
        <p:grpSpPr bwMode="auto">
          <a:xfrm>
            <a:off x="5589632" y="4523926"/>
            <a:ext cx="484584" cy="633413"/>
            <a:chOff x="0" y="0"/>
            <a:chExt cx="646595" cy="633602"/>
          </a:xfrm>
        </p:grpSpPr>
        <p:sp>
          <p:nvSpPr>
            <p:cNvPr id="43" name="流程图: 联系 51"/>
            <p:cNvSpPr>
              <a:spLocks noChangeArrowheads="1"/>
            </p:cNvSpPr>
            <p:nvPr/>
          </p:nvSpPr>
          <p:spPr bwMode="auto">
            <a:xfrm>
              <a:off x="0" y="0"/>
              <a:ext cx="646595" cy="633602"/>
            </a:xfrm>
            <a:prstGeom prst="flowChartConnector">
              <a:avLst/>
            </a:prstGeom>
            <a:solidFill>
              <a:srgbClr val="05AFC8"/>
            </a:solidFill>
            <a:ln w="57150">
              <a:solidFill>
                <a:srgbClr val="F2F2F2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4" name="流程图: 摘录 52"/>
            <p:cNvSpPr>
              <a:spLocks noChangeArrowheads="1"/>
            </p:cNvSpPr>
            <p:nvPr/>
          </p:nvSpPr>
          <p:spPr bwMode="auto">
            <a:xfrm rot="5400000" flipH="1" flipV="1">
              <a:off x="33714" y="136456"/>
              <a:ext cx="440234" cy="360690"/>
            </a:xfrm>
            <a:prstGeom prst="flowChartExtract">
              <a:avLst/>
            </a:prstGeom>
            <a:solidFill>
              <a:srgbClr val="05AFC8"/>
            </a:solidFill>
            <a:ln w="12700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45" name="组合 6"/>
          <p:cNvGrpSpPr>
            <a:grpSpLocks/>
          </p:cNvGrpSpPr>
          <p:nvPr/>
        </p:nvGrpSpPr>
        <p:grpSpPr bwMode="auto">
          <a:xfrm>
            <a:off x="3797740" y="3126926"/>
            <a:ext cx="1252538" cy="1439863"/>
            <a:chOff x="0" y="0"/>
            <a:chExt cx="1670586" cy="1440160"/>
          </a:xfrm>
        </p:grpSpPr>
        <p:sp>
          <p:nvSpPr>
            <p:cNvPr id="46" name="六边形 8"/>
            <p:cNvSpPr>
              <a:spLocks noChangeArrowheads="1"/>
            </p:cNvSpPr>
            <p:nvPr/>
          </p:nvSpPr>
          <p:spPr bwMode="auto">
            <a:xfrm>
              <a:off x="0" y="0"/>
              <a:ext cx="1670586" cy="1440160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7" name="六边形 16"/>
            <p:cNvSpPr>
              <a:spLocks noChangeArrowheads="1"/>
            </p:cNvSpPr>
            <p:nvPr/>
          </p:nvSpPr>
          <p:spPr bwMode="auto">
            <a:xfrm>
              <a:off x="70076" y="52570"/>
              <a:ext cx="1524799" cy="1314482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395E8A"/>
                  </a:solidFill>
                  <a:prstDash val="sysDot"/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48" name="组合 26"/>
          <p:cNvGrpSpPr>
            <a:grpSpLocks/>
          </p:cNvGrpSpPr>
          <p:nvPr/>
        </p:nvGrpSpPr>
        <p:grpSpPr bwMode="auto">
          <a:xfrm>
            <a:off x="2670219" y="2545901"/>
            <a:ext cx="484584" cy="633413"/>
            <a:chOff x="0" y="0"/>
            <a:chExt cx="646595" cy="633602"/>
          </a:xfrm>
        </p:grpSpPr>
        <p:sp>
          <p:nvSpPr>
            <p:cNvPr id="49" name="流程图: 联系 27"/>
            <p:cNvSpPr>
              <a:spLocks noChangeArrowheads="1"/>
            </p:cNvSpPr>
            <p:nvPr/>
          </p:nvSpPr>
          <p:spPr bwMode="auto">
            <a:xfrm>
              <a:off x="0" y="0"/>
              <a:ext cx="646595" cy="633602"/>
            </a:xfrm>
            <a:prstGeom prst="flowChartConnector">
              <a:avLst/>
            </a:prstGeom>
            <a:solidFill>
              <a:srgbClr val="05AFC8"/>
            </a:solidFill>
            <a:ln w="57150">
              <a:solidFill>
                <a:srgbClr val="F2F2F2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50" name="流程图: 摘录 28"/>
            <p:cNvSpPr>
              <a:spLocks noChangeArrowheads="1"/>
            </p:cNvSpPr>
            <p:nvPr/>
          </p:nvSpPr>
          <p:spPr bwMode="auto">
            <a:xfrm rot="-5653469" flipH="1" flipV="1">
              <a:off x="155235" y="136456"/>
              <a:ext cx="440234" cy="360690"/>
            </a:xfrm>
            <a:prstGeom prst="flowChartExtract">
              <a:avLst/>
            </a:prstGeom>
            <a:solidFill>
              <a:srgbClr val="05AFC8"/>
            </a:solidFill>
            <a:ln w="12700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51" name="流程图: 联系 79"/>
          <p:cNvSpPr>
            <a:spLocks noChangeArrowheads="1"/>
          </p:cNvSpPr>
          <p:nvPr/>
        </p:nvSpPr>
        <p:spPr bwMode="auto">
          <a:xfrm rot="16200000">
            <a:off x="4089047" y="2397469"/>
            <a:ext cx="646112" cy="476250"/>
          </a:xfrm>
          <a:prstGeom prst="flowChartConnector">
            <a:avLst/>
          </a:prstGeom>
          <a:solidFill>
            <a:srgbClr val="7F7F7F"/>
          </a:solidFill>
          <a:ln w="57150">
            <a:solidFill>
              <a:srgbClr val="F2F2F2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2" name="流程图: 联系 83"/>
          <p:cNvSpPr>
            <a:spLocks noChangeArrowheads="1"/>
          </p:cNvSpPr>
          <p:nvPr/>
        </p:nvSpPr>
        <p:spPr bwMode="auto">
          <a:xfrm rot="16024959">
            <a:off x="4081309" y="2391714"/>
            <a:ext cx="646112" cy="475060"/>
          </a:xfrm>
          <a:prstGeom prst="flowChartConnector">
            <a:avLst/>
          </a:prstGeom>
          <a:solidFill>
            <a:srgbClr val="05AFC8"/>
          </a:solidFill>
          <a:ln w="57150">
            <a:solidFill>
              <a:srgbClr val="F2F2F2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3" name="流程图: 摘录 84"/>
          <p:cNvSpPr>
            <a:spLocks noChangeArrowheads="1"/>
          </p:cNvSpPr>
          <p:nvPr/>
        </p:nvSpPr>
        <p:spPr bwMode="auto">
          <a:xfrm flipH="1" flipV="1">
            <a:off x="4247797" y="2493513"/>
            <a:ext cx="329804" cy="360362"/>
          </a:xfrm>
          <a:prstGeom prst="flowChartExtract">
            <a:avLst/>
          </a:prstGeom>
          <a:noFill/>
          <a:ln w="1270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4" name="TextBox 90"/>
          <p:cNvSpPr>
            <a:spLocks noChangeArrowheads="1"/>
          </p:cNvSpPr>
          <p:nvPr/>
        </p:nvSpPr>
        <p:spPr bwMode="auto">
          <a:xfrm>
            <a:off x="3935854" y="3047739"/>
            <a:ext cx="93702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智能</a:t>
            </a:r>
            <a:endParaRPr lang="en-US" altLang="zh-CN" sz="2400" b="1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/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车联网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APP</a:t>
            </a:r>
          </a:p>
        </p:txBody>
      </p:sp>
      <p:sp>
        <p:nvSpPr>
          <p:cNvPr id="55" name="TextBox 91"/>
          <p:cNvSpPr>
            <a:spLocks noChangeArrowheads="1"/>
          </p:cNvSpPr>
          <p:nvPr/>
        </p:nvSpPr>
        <p:spPr bwMode="auto">
          <a:xfrm>
            <a:off x="2453525" y="2709414"/>
            <a:ext cx="93702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02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6" name="TextBox 93"/>
          <p:cNvSpPr>
            <a:spLocks noChangeArrowheads="1"/>
          </p:cNvSpPr>
          <p:nvPr/>
        </p:nvSpPr>
        <p:spPr bwMode="auto">
          <a:xfrm>
            <a:off x="2453525" y="4657276"/>
            <a:ext cx="93702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03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7" name="TextBox 94"/>
          <p:cNvSpPr>
            <a:spLocks noChangeArrowheads="1"/>
          </p:cNvSpPr>
          <p:nvPr/>
        </p:nvSpPr>
        <p:spPr bwMode="auto">
          <a:xfrm>
            <a:off x="3947759" y="2480814"/>
            <a:ext cx="938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01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8" name="TextBox 95"/>
          <p:cNvSpPr>
            <a:spLocks noChangeArrowheads="1"/>
          </p:cNvSpPr>
          <p:nvPr/>
        </p:nvSpPr>
        <p:spPr bwMode="auto">
          <a:xfrm>
            <a:off x="5350315" y="2709414"/>
            <a:ext cx="938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04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9" name="TextBox 97"/>
          <p:cNvSpPr>
            <a:spLocks noChangeArrowheads="1"/>
          </p:cNvSpPr>
          <p:nvPr/>
        </p:nvSpPr>
        <p:spPr bwMode="auto">
          <a:xfrm>
            <a:off x="5361031" y="4709664"/>
            <a:ext cx="93702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05</a:t>
            </a:r>
            <a:endParaRPr lang="zh-CN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0" name="TextBox 98"/>
          <p:cNvSpPr>
            <a:spLocks noChangeArrowheads="1"/>
          </p:cNvSpPr>
          <p:nvPr/>
        </p:nvSpPr>
        <p:spPr bwMode="auto">
          <a:xfrm>
            <a:off x="3390547" y="1612039"/>
            <a:ext cx="18307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加油站推荐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sp>
        <p:nvSpPr>
          <p:cNvPr id="61" name="TextBox 101"/>
          <p:cNvSpPr>
            <a:spLocks noChangeArrowheads="1"/>
          </p:cNvSpPr>
          <p:nvPr/>
        </p:nvSpPr>
        <p:spPr bwMode="auto">
          <a:xfrm>
            <a:off x="5919430" y="4553953"/>
            <a:ext cx="15120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违章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查询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sp>
        <p:nvSpPr>
          <p:cNvPr id="62" name="TextBox 102"/>
          <p:cNvSpPr>
            <a:spLocks noChangeArrowheads="1"/>
          </p:cNvSpPr>
          <p:nvPr/>
        </p:nvSpPr>
        <p:spPr bwMode="auto">
          <a:xfrm>
            <a:off x="623221" y="2629244"/>
            <a:ext cx="20469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车辆信息维护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sp>
        <p:nvSpPr>
          <p:cNvPr id="63" name="TextBox 104"/>
          <p:cNvSpPr>
            <a:spLocks noChangeArrowheads="1"/>
          </p:cNvSpPr>
          <p:nvPr/>
        </p:nvSpPr>
        <p:spPr bwMode="auto">
          <a:xfrm>
            <a:off x="6090885" y="2577961"/>
            <a:ext cx="15120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语音识别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sp>
        <p:nvSpPr>
          <p:cNvPr id="64" name="TextBox 120"/>
          <p:cNvSpPr>
            <a:spLocks noChangeArrowheads="1"/>
          </p:cNvSpPr>
          <p:nvPr/>
        </p:nvSpPr>
        <p:spPr bwMode="auto">
          <a:xfrm>
            <a:off x="1107014" y="4620581"/>
            <a:ext cx="1572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预约加油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699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437369" y="2958257"/>
            <a:ext cx="4269263" cy="941486"/>
            <a:chOff x="2753150" y="2876110"/>
            <a:chExt cx="6685701" cy="1105781"/>
          </a:xfrm>
        </p:grpSpPr>
        <p:grpSp>
          <p:nvGrpSpPr>
            <p:cNvPr id="2" name="组合 1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3" name="六边形 2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3415791" y="1777322"/>
                <a:ext cx="576943" cy="471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任意多边形 4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12476" y="3075058"/>
              <a:ext cx="5226375" cy="68682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521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464037" y="913310"/>
            <a:ext cx="4579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基于机器学习算法的加油站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-113107" y="130627"/>
            <a:ext cx="2644107" cy="583096"/>
            <a:chOff x="2753150" y="2876110"/>
            <a:chExt cx="6685701" cy="1105781"/>
          </a:xfrm>
        </p:grpSpPr>
        <p:grpSp>
          <p:nvGrpSpPr>
            <p:cNvPr id="68" name="组合 67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71" name="六边形 70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3415790" y="1745579"/>
                <a:ext cx="576943" cy="54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任意多边形 68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212477" y="3075057"/>
              <a:ext cx="5226374" cy="758768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464038" y="3705192"/>
            <a:ext cx="586187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用户信息：所在位置、设定的目的地、当前油量、常去的加油站、偏好的品牌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，汽车品牌、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型号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其他相似用户信息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加油站信息：所在位置、品牌、可以提供的油标号、用户评分、已预约人数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0" y="1702971"/>
            <a:ext cx="1805168" cy="157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4" y="1701383"/>
            <a:ext cx="1771650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5201575" y="1608374"/>
            <a:ext cx="288613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分析用户信息、加油站信息，通过机器学习算法为用户提供个性化加油站推荐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120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/>
          <p:cNvGrpSpPr/>
          <p:nvPr/>
        </p:nvGrpSpPr>
        <p:grpSpPr>
          <a:xfrm>
            <a:off x="-113107" y="130627"/>
            <a:ext cx="2644107" cy="583096"/>
            <a:chOff x="2753150" y="2876110"/>
            <a:chExt cx="6685701" cy="1105781"/>
          </a:xfrm>
        </p:grpSpPr>
        <p:grpSp>
          <p:nvGrpSpPr>
            <p:cNvPr id="68" name="组合 67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71" name="六边形 70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3415790" y="1745579"/>
                <a:ext cx="576943" cy="54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任意多边形 68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212477" y="3075057"/>
              <a:ext cx="5226374" cy="758768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文本框 40"/>
          <p:cNvSpPr txBox="1"/>
          <p:nvPr/>
        </p:nvSpPr>
        <p:spPr>
          <a:xfrm>
            <a:off x="464038" y="913310"/>
            <a:ext cx="2905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车辆信息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1"/>
          <p:cNvSpPr txBox="1">
            <a:spLocks noChangeArrowheads="1"/>
          </p:cNvSpPr>
          <p:nvPr/>
        </p:nvSpPr>
        <p:spPr bwMode="auto">
          <a:xfrm>
            <a:off x="4211799" y="2419642"/>
            <a:ext cx="289401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信息维护是基于假设车辆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中硬件设备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为本系统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提供数据，当油量不足，公里数超过限额，或者设备故障，系统给用户推送维护车辆的通知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23" descr="439D16673AF3DE98C90CBEF330438C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873" y="1731676"/>
            <a:ext cx="2307890" cy="4422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282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13107" y="130627"/>
            <a:ext cx="2644107" cy="583096"/>
            <a:chOff x="2753150" y="2876110"/>
            <a:chExt cx="6685701" cy="1105781"/>
          </a:xfrm>
        </p:grpSpPr>
        <p:grpSp>
          <p:nvGrpSpPr>
            <p:cNvPr id="3" name="组合 2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6" name="六边形 5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415790" y="1745578"/>
                <a:ext cx="576943" cy="54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任意多边形 3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212477" y="3075057"/>
              <a:ext cx="5226374" cy="758768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六边形 41"/>
          <p:cNvSpPr/>
          <p:nvPr/>
        </p:nvSpPr>
        <p:spPr>
          <a:xfrm>
            <a:off x="2871235" y="1909400"/>
            <a:ext cx="1322054" cy="1519600"/>
          </a:xfrm>
          <a:prstGeom prst="hexagon">
            <a:avLst/>
          </a:prstGeom>
          <a:solidFill>
            <a:srgbClr val="0070C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4" name="六边形 43"/>
          <p:cNvSpPr/>
          <p:nvPr/>
        </p:nvSpPr>
        <p:spPr>
          <a:xfrm>
            <a:off x="4950711" y="1909400"/>
            <a:ext cx="1322054" cy="1519600"/>
          </a:xfrm>
          <a:prstGeom prst="hexagon">
            <a:avLst/>
          </a:prstGeom>
          <a:solidFill>
            <a:srgbClr val="0070C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5" name="六边形 44"/>
          <p:cNvSpPr/>
          <p:nvPr/>
        </p:nvSpPr>
        <p:spPr>
          <a:xfrm>
            <a:off x="3910973" y="2662023"/>
            <a:ext cx="1322054" cy="1519600"/>
          </a:xfrm>
          <a:prstGeom prst="hexagon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6" name="六边形 45"/>
          <p:cNvSpPr/>
          <p:nvPr/>
        </p:nvSpPr>
        <p:spPr>
          <a:xfrm>
            <a:off x="3910973" y="4184004"/>
            <a:ext cx="1322054" cy="1519600"/>
          </a:xfrm>
          <a:prstGeom prst="hexagon">
            <a:avLst/>
          </a:prstGeom>
          <a:solidFill>
            <a:srgbClr val="0070C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下弧形箭头 47"/>
          <p:cNvSpPr/>
          <p:nvPr/>
        </p:nvSpPr>
        <p:spPr>
          <a:xfrm rot="3600000">
            <a:off x="1730798" y="4269036"/>
            <a:ext cx="2984500" cy="494294"/>
          </a:xfrm>
          <a:prstGeom prst="curvedUpArrow">
            <a:avLst/>
          </a:prstGeom>
          <a:solidFill>
            <a:srgbClr val="8A481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49" name="下弧形箭头 48"/>
          <p:cNvSpPr/>
          <p:nvPr/>
        </p:nvSpPr>
        <p:spPr>
          <a:xfrm rot="18000000">
            <a:off x="4479149" y="4154734"/>
            <a:ext cx="2984500" cy="494294"/>
          </a:xfrm>
          <a:prstGeom prst="curvedUpArrow">
            <a:avLst/>
          </a:prstGeom>
          <a:solidFill>
            <a:srgbClr val="8A481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023731" y="2278095"/>
            <a:ext cx="1110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查看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加油站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131093" y="2278095"/>
            <a:ext cx="1141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生成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102214" y="4618550"/>
            <a:ext cx="936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预约加   油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六边形 23"/>
          <p:cNvSpPr/>
          <p:nvPr/>
        </p:nvSpPr>
        <p:spPr>
          <a:xfrm>
            <a:off x="4163372" y="2514083"/>
            <a:ext cx="131816" cy="151512"/>
          </a:xfrm>
          <a:prstGeom prst="hexagon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8" name="六边形 27"/>
          <p:cNvSpPr/>
          <p:nvPr/>
        </p:nvSpPr>
        <p:spPr>
          <a:xfrm>
            <a:off x="4068457" y="4107536"/>
            <a:ext cx="131816" cy="151512"/>
          </a:xfrm>
          <a:prstGeom prst="hexagon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9" name="六边形 28"/>
          <p:cNvSpPr/>
          <p:nvPr/>
        </p:nvSpPr>
        <p:spPr>
          <a:xfrm>
            <a:off x="5197769" y="3429945"/>
            <a:ext cx="131816" cy="151512"/>
          </a:xfrm>
          <a:prstGeom prst="hexagon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TextBox 29"/>
          <p:cNvSpPr>
            <a:spLocks noChangeArrowheads="1"/>
          </p:cNvSpPr>
          <p:nvPr/>
        </p:nvSpPr>
        <p:spPr bwMode="auto">
          <a:xfrm>
            <a:off x="6621998" y="1909400"/>
            <a:ext cx="217909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预约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之后生成的二维码可以保存在相册，不需要再连接数据，规避使用数据引起不必要的风险</a:t>
            </a:r>
            <a:endParaRPr lang="zh-CN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9"/>
          <p:cNvSpPr>
            <a:spLocks noChangeArrowheads="1"/>
          </p:cNvSpPr>
          <p:nvPr/>
        </p:nvSpPr>
        <p:spPr bwMode="auto">
          <a:xfrm>
            <a:off x="324336" y="1909400"/>
            <a:ext cx="234435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用户设置加油量有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种方式：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按升加油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按金额加油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按百分比加油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464038" y="916554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预约实现快捷、安全加油</a:t>
            </a:r>
          </a:p>
        </p:txBody>
      </p:sp>
    </p:spTree>
    <p:extLst>
      <p:ext uri="{BB962C8B-B14F-4D97-AF65-F5344CB8AC3E}">
        <p14:creationId xmlns:p14="http://schemas.microsoft.com/office/powerpoint/2010/main" val="344934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13107" y="130627"/>
            <a:ext cx="2644107" cy="583096"/>
            <a:chOff x="2753150" y="2876110"/>
            <a:chExt cx="6685701" cy="1105781"/>
          </a:xfrm>
        </p:grpSpPr>
        <p:grpSp>
          <p:nvGrpSpPr>
            <p:cNvPr id="3" name="组合 2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6" name="六边形 5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415790" y="1745578"/>
                <a:ext cx="576943" cy="54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任意多边形 3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212477" y="3075057"/>
              <a:ext cx="5226374" cy="758768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六边形 41"/>
          <p:cNvSpPr/>
          <p:nvPr/>
        </p:nvSpPr>
        <p:spPr>
          <a:xfrm>
            <a:off x="2871235" y="1909400"/>
            <a:ext cx="1322054" cy="1519600"/>
          </a:xfrm>
          <a:prstGeom prst="hexagon">
            <a:avLst/>
          </a:prstGeom>
          <a:solidFill>
            <a:srgbClr val="0070C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4" name="六边形 43"/>
          <p:cNvSpPr/>
          <p:nvPr/>
        </p:nvSpPr>
        <p:spPr>
          <a:xfrm>
            <a:off x="4950711" y="1909400"/>
            <a:ext cx="1322054" cy="1519600"/>
          </a:xfrm>
          <a:prstGeom prst="hexagon">
            <a:avLst/>
          </a:prstGeom>
          <a:solidFill>
            <a:srgbClr val="0070C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5" name="六边形 44"/>
          <p:cNvSpPr/>
          <p:nvPr/>
        </p:nvSpPr>
        <p:spPr>
          <a:xfrm>
            <a:off x="3910973" y="2662023"/>
            <a:ext cx="1322054" cy="1519600"/>
          </a:xfrm>
          <a:prstGeom prst="hexagon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6" name="六边形 45"/>
          <p:cNvSpPr/>
          <p:nvPr/>
        </p:nvSpPr>
        <p:spPr>
          <a:xfrm>
            <a:off x="3910973" y="4184004"/>
            <a:ext cx="1322054" cy="1519600"/>
          </a:xfrm>
          <a:prstGeom prst="hexagon">
            <a:avLst/>
          </a:prstGeom>
          <a:solidFill>
            <a:srgbClr val="0070C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下弧形箭头 47"/>
          <p:cNvSpPr/>
          <p:nvPr/>
        </p:nvSpPr>
        <p:spPr>
          <a:xfrm rot="3600000">
            <a:off x="1730798" y="4269036"/>
            <a:ext cx="2984500" cy="494294"/>
          </a:xfrm>
          <a:prstGeom prst="curvedUpArrow">
            <a:avLst/>
          </a:prstGeom>
          <a:solidFill>
            <a:srgbClr val="8A481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49" name="下弧形箭头 48"/>
          <p:cNvSpPr/>
          <p:nvPr/>
        </p:nvSpPr>
        <p:spPr>
          <a:xfrm rot="18000000">
            <a:off x="4479149" y="4154734"/>
            <a:ext cx="2984500" cy="494294"/>
          </a:xfrm>
          <a:prstGeom prst="curvedUpArrow">
            <a:avLst/>
          </a:prstGeom>
          <a:solidFill>
            <a:srgbClr val="8A481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023731" y="2278095"/>
            <a:ext cx="1110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查看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加油站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131093" y="2278095"/>
            <a:ext cx="1141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生成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102214" y="4618550"/>
            <a:ext cx="936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预约加   油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六边形 23"/>
          <p:cNvSpPr/>
          <p:nvPr/>
        </p:nvSpPr>
        <p:spPr>
          <a:xfrm>
            <a:off x="4163372" y="2514083"/>
            <a:ext cx="131816" cy="151512"/>
          </a:xfrm>
          <a:prstGeom prst="hexagon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8" name="六边形 27"/>
          <p:cNvSpPr/>
          <p:nvPr/>
        </p:nvSpPr>
        <p:spPr>
          <a:xfrm>
            <a:off x="4068457" y="4107536"/>
            <a:ext cx="131816" cy="151512"/>
          </a:xfrm>
          <a:prstGeom prst="hexagon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9" name="六边形 28"/>
          <p:cNvSpPr/>
          <p:nvPr/>
        </p:nvSpPr>
        <p:spPr>
          <a:xfrm>
            <a:off x="5197769" y="3429945"/>
            <a:ext cx="131816" cy="151512"/>
          </a:xfrm>
          <a:prstGeom prst="hexagon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4038" y="916554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预约实现快捷、安全加油</a:t>
            </a:r>
          </a:p>
        </p:txBody>
      </p:sp>
      <p:pic>
        <p:nvPicPr>
          <p:cNvPr id="31" name="图片 26" descr="8D9A46865F5EAE2A23A9393ECBF70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56" y="1729595"/>
            <a:ext cx="2495077" cy="434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16" descr="IMG_256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73" y="1748069"/>
            <a:ext cx="2500255" cy="4324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765" y="1766547"/>
            <a:ext cx="2405659" cy="430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29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464038" y="913310"/>
            <a:ext cx="445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基于语音识别技术的系统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-113107" y="130627"/>
            <a:ext cx="2644107" cy="583096"/>
            <a:chOff x="2753150" y="2876110"/>
            <a:chExt cx="6685701" cy="1105781"/>
          </a:xfrm>
        </p:grpSpPr>
        <p:grpSp>
          <p:nvGrpSpPr>
            <p:cNvPr id="68" name="组合 67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71" name="六边形 70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3415790" y="1745579"/>
                <a:ext cx="576943" cy="54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任意多边形 68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212477" y="3075057"/>
              <a:ext cx="5226374" cy="758768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3371328" y="1628144"/>
            <a:ext cx="550715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车主不需要频繁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触摸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可以直接通过语音控制系统，提高系统交互的友好性，使车主能够专心开车，以此达到安全驾驶的目的。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55" y="1608374"/>
            <a:ext cx="2551118" cy="1868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570456" y="3931754"/>
            <a:ext cx="48445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需要解决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个问题：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用户语音如何与系统指令对应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如何播报简单易懂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40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/>
          <p:cNvGrpSpPr/>
          <p:nvPr/>
        </p:nvGrpSpPr>
        <p:grpSpPr>
          <a:xfrm>
            <a:off x="-113107" y="130627"/>
            <a:ext cx="2644107" cy="583096"/>
            <a:chOff x="2753150" y="2876110"/>
            <a:chExt cx="6685701" cy="1105781"/>
          </a:xfrm>
        </p:grpSpPr>
        <p:grpSp>
          <p:nvGrpSpPr>
            <p:cNvPr id="68" name="组合 67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71" name="六边形 70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3415790" y="1745579"/>
                <a:ext cx="576943" cy="54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任意多边形 68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212477" y="3075057"/>
              <a:ext cx="5226374" cy="758768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文本框 40"/>
          <p:cNvSpPr txBox="1"/>
          <p:nvPr/>
        </p:nvSpPr>
        <p:spPr>
          <a:xfrm>
            <a:off x="464038" y="913310"/>
            <a:ext cx="367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交通违章查询</a:t>
            </a:r>
          </a:p>
        </p:txBody>
      </p:sp>
      <p:pic>
        <p:nvPicPr>
          <p:cNvPr id="55" name="图片 39" descr="Screenshot_2016-06-05-19-34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02" y="1488492"/>
            <a:ext cx="2498323" cy="4469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6" name="TextBox 1"/>
          <p:cNvSpPr txBox="1">
            <a:spLocks noChangeArrowheads="1"/>
          </p:cNvSpPr>
          <p:nvPr/>
        </p:nvSpPr>
        <p:spPr bwMode="auto">
          <a:xfrm>
            <a:off x="3632907" y="3198248"/>
            <a:ext cx="460851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提供违章信息查询，车主担心是否交通违章时，可以方便地查询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993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437369" y="2958257"/>
            <a:ext cx="4269263" cy="941486"/>
            <a:chOff x="2753150" y="2876110"/>
            <a:chExt cx="6685701" cy="1105781"/>
          </a:xfrm>
        </p:grpSpPr>
        <p:grpSp>
          <p:nvGrpSpPr>
            <p:cNvPr id="2" name="组合 1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3" name="六边形 2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3415791" y="1787903"/>
                <a:ext cx="576943" cy="471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任意多边形 4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12476" y="3075058"/>
              <a:ext cx="5226375" cy="68682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意义</a:t>
              </a:r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作用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07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/>
          <p:cNvGrpSpPr/>
          <p:nvPr/>
        </p:nvGrpSpPr>
        <p:grpSpPr>
          <a:xfrm>
            <a:off x="464037" y="130627"/>
            <a:ext cx="2066962" cy="583096"/>
            <a:chOff x="4212477" y="2876110"/>
            <a:chExt cx="5226374" cy="1105781"/>
          </a:xfrm>
        </p:grpSpPr>
        <p:sp>
          <p:nvSpPr>
            <p:cNvPr id="69" name="任意多边形 68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212477" y="3075057"/>
              <a:ext cx="5226374" cy="758768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学生科研情况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40"/>
          <p:cNvSpPr txBox="1"/>
          <p:nvPr/>
        </p:nvSpPr>
        <p:spPr>
          <a:xfrm>
            <a:off x="621199" y="881858"/>
            <a:ext cx="76778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王成，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华大学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集训队成员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，获得过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国家级三等奖，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国家励志奖学金，校级二等奖学金，校级三好学生，参加过南华大学“挑战杯”大学生课外学术科技作品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竞赛，开发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南华大学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Online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Judge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陈果，南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华大学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集训队队长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，软件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协会副部长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。获得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国家级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二等奖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三等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奖，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省级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一等奖，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获得过校级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一等奖，学校单项奖学金。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参加过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人脸识别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大数据技术的商品推荐系统研究与开发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项目的设计与开发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，开发南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华大学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Online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Judge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孙宸，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华大学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集训队成员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获得过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国家级二等奖，三等奖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省级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一等奖，三等奖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一等奖，学校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单项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奖学金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开发南华大学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Online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Judge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652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13107" y="130627"/>
            <a:ext cx="2644107" cy="583096"/>
            <a:chOff x="2753150" y="2876110"/>
            <a:chExt cx="6685701" cy="1105781"/>
          </a:xfrm>
        </p:grpSpPr>
        <p:grpSp>
          <p:nvGrpSpPr>
            <p:cNvPr id="7" name="组合 6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10" name="六边形 9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3415790" y="1745579"/>
                <a:ext cx="576943" cy="54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" name="任意多边形 7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212477" y="3075057"/>
              <a:ext cx="5226374" cy="758768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意义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作用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1217041" y="3007094"/>
            <a:ext cx="1500511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想车主所想，做车主所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需，提供个性化加油站推荐服务，尽量满足车主加油需求，营造良好的加油体验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71261" y="2471610"/>
            <a:ext cx="1392074" cy="457347"/>
            <a:chOff x="1695012" y="2517842"/>
            <a:chExt cx="1856098" cy="457347"/>
          </a:xfrm>
        </p:grpSpPr>
        <p:sp>
          <p:nvSpPr>
            <p:cNvPr id="28" name="矩形 27"/>
            <p:cNvSpPr/>
            <p:nvPr/>
          </p:nvSpPr>
          <p:spPr>
            <a:xfrm>
              <a:off x="1695012" y="2517842"/>
              <a:ext cx="1856095" cy="457347"/>
            </a:xfrm>
            <a:prstGeom prst="rect">
              <a:avLst/>
            </a:prstGeom>
            <a:solidFill>
              <a:srgbClr val="003C7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695015" y="2549732"/>
              <a:ext cx="1856095" cy="30777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加油站推荐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3095691" y="3025166"/>
            <a:ext cx="148600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通过系统推送的维护通知，即使车主自己没有注意到爱车需要维护，或者爱车不在身边，也能够即使了解车况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4783138" y="3042768"/>
            <a:ext cx="153294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节省线下加油时间，减少加油站排队压力。同时，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规避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使用手机数据带来安全隐患，让加油更快捷、更安全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 Box 11"/>
          <p:cNvSpPr txBox="1">
            <a:spLocks noChangeArrowheads="1"/>
          </p:cNvSpPr>
          <p:nvPr/>
        </p:nvSpPr>
        <p:spPr bwMode="auto">
          <a:xfrm>
            <a:off x="6653233" y="3072083"/>
            <a:ext cx="1537578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随时随地查询违章信息。方便车主的日常的驾驶需求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087493" y="2489268"/>
            <a:ext cx="1422766" cy="457347"/>
            <a:chOff x="4059498" y="2489268"/>
            <a:chExt cx="1897020" cy="457347"/>
          </a:xfrm>
        </p:grpSpPr>
        <p:sp>
          <p:nvSpPr>
            <p:cNvPr id="29" name="矩形 28"/>
            <p:cNvSpPr/>
            <p:nvPr/>
          </p:nvSpPr>
          <p:spPr>
            <a:xfrm>
              <a:off x="4059498" y="2489268"/>
              <a:ext cx="1856095" cy="457347"/>
            </a:xfrm>
            <a:prstGeom prst="rect">
              <a:avLst/>
            </a:prstGeom>
            <a:solidFill>
              <a:srgbClr val="003C7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100423" y="2549764"/>
              <a:ext cx="1856095" cy="30777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维护车辆信息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826419" y="2489268"/>
            <a:ext cx="1419225" cy="457347"/>
            <a:chOff x="6435223" y="2517844"/>
            <a:chExt cx="1892300" cy="457347"/>
          </a:xfrm>
        </p:grpSpPr>
        <p:sp>
          <p:nvSpPr>
            <p:cNvPr id="30" name="矩形 29"/>
            <p:cNvSpPr/>
            <p:nvPr/>
          </p:nvSpPr>
          <p:spPr>
            <a:xfrm>
              <a:off x="6435223" y="2517844"/>
              <a:ext cx="1856095" cy="457347"/>
            </a:xfrm>
            <a:prstGeom prst="rect">
              <a:avLst/>
            </a:prstGeom>
            <a:solidFill>
              <a:srgbClr val="003C7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471428" y="2630342"/>
              <a:ext cx="1856095" cy="30777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预约加油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725987" y="2469830"/>
            <a:ext cx="1400970" cy="457347"/>
            <a:chOff x="8967980" y="2555558"/>
            <a:chExt cx="1867960" cy="457347"/>
          </a:xfrm>
        </p:grpSpPr>
        <p:sp>
          <p:nvSpPr>
            <p:cNvPr id="31" name="矩形 30"/>
            <p:cNvSpPr/>
            <p:nvPr/>
          </p:nvSpPr>
          <p:spPr>
            <a:xfrm>
              <a:off x="8967980" y="2555558"/>
              <a:ext cx="1856095" cy="457347"/>
            </a:xfrm>
            <a:prstGeom prst="rect">
              <a:avLst/>
            </a:prstGeom>
            <a:solidFill>
              <a:srgbClr val="003C7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8979845" y="2630342"/>
              <a:ext cx="1856095" cy="30777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违章查询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261" y="918828"/>
            <a:ext cx="1392072" cy="153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91" y="918828"/>
            <a:ext cx="1392071" cy="153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622" y="918828"/>
            <a:ext cx="1409866" cy="153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089" y="918828"/>
            <a:ext cx="1409866" cy="153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5330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7" grpId="0"/>
      <p:bldP spid="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437369" y="2958257"/>
            <a:ext cx="4269263" cy="941486"/>
            <a:chOff x="2753150" y="2876110"/>
            <a:chExt cx="6685701" cy="1105781"/>
          </a:xfrm>
        </p:grpSpPr>
        <p:grpSp>
          <p:nvGrpSpPr>
            <p:cNvPr id="2" name="组合 1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3" name="六边形 2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3415791" y="1777322"/>
                <a:ext cx="576943" cy="471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任意多边形 4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12476" y="3075058"/>
              <a:ext cx="5226375" cy="68682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项目管理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043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13107" y="130627"/>
            <a:ext cx="2644107" cy="583096"/>
            <a:chOff x="2753150" y="2876110"/>
            <a:chExt cx="6685701" cy="1105781"/>
          </a:xfrm>
        </p:grpSpPr>
        <p:grpSp>
          <p:nvGrpSpPr>
            <p:cNvPr id="3" name="组合 2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6" name="六边形 5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415790" y="1745578"/>
                <a:ext cx="576943" cy="54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任意多边形 3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212477" y="3075057"/>
              <a:ext cx="5226374" cy="758768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项目管理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923239"/>
              </p:ext>
            </p:extLst>
          </p:nvPr>
        </p:nvGraphicFramePr>
        <p:xfrm>
          <a:off x="523300" y="1514475"/>
          <a:ext cx="8205304" cy="38181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04987"/>
                <a:gridCol w="5228715"/>
                <a:gridCol w="1371602"/>
              </a:tblGrid>
              <a:tr h="60448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工作任务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人员安排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负责人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  <a:tr h="4605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需求分析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王成、陈果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王成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  <a:tr h="4605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设计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王成、陈果、孙宸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王成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  <a:tr h="1831967">
                <a:tc>
                  <a:txBody>
                    <a:bodyPr/>
                    <a:lstStyle/>
                    <a:p>
                      <a:pPr algn="ctr"/>
                      <a:endParaRPr lang="en-US" altLang="zh-CN" sz="2400" b="1" kern="12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ctr"/>
                      <a:endParaRPr lang="en-US" altLang="zh-CN" sz="2400" b="1" kern="12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实现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王成（预约加油模块）</a:t>
                      </a:r>
                      <a:endParaRPr lang="en-US" altLang="zh-CN" sz="2400" b="1" kern="12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/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孙宸（语音识别模块）</a:t>
                      </a:r>
                      <a:endParaRPr lang="en-US" altLang="zh-CN" sz="2400" b="1" kern="12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/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王成、陈果、孙宸（加油站推荐模块）</a:t>
                      </a:r>
                      <a:endParaRPr lang="en-US" altLang="zh-CN" sz="2400" b="1" kern="12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/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周文志、文杰（其他模块）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400" b="1" kern="12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ctr"/>
                      <a:endParaRPr lang="en-US" altLang="zh-CN" sz="2400" b="1" kern="12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陈果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  <a:tr h="4605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测试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孙宸、周文志、文杰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孙宸</a:t>
                      </a:r>
                      <a:endParaRPr lang="en-US" altLang="zh-CN" sz="2400" b="1" kern="12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8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13107" y="130627"/>
            <a:ext cx="2644107" cy="583096"/>
            <a:chOff x="2753150" y="2876110"/>
            <a:chExt cx="6685701" cy="1105781"/>
          </a:xfrm>
        </p:grpSpPr>
        <p:grpSp>
          <p:nvGrpSpPr>
            <p:cNvPr id="3" name="组合 2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6" name="六边形 5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415790" y="1745578"/>
                <a:ext cx="576943" cy="54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任意多边形 3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212477" y="3075057"/>
              <a:ext cx="5226374" cy="758768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项目管理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10"/>
          <p:cNvGrpSpPr>
            <a:grpSpLocks/>
          </p:cNvGrpSpPr>
          <p:nvPr/>
        </p:nvGrpSpPr>
        <p:grpSpPr bwMode="auto">
          <a:xfrm>
            <a:off x="575031" y="839994"/>
            <a:ext cx="1606955" cy="737314"/>
            <a:chOff x="0" y="0"/>
            <a:chExt cx="1943968" cy="1020886"/>
          </a:xfrm>
        </p:grpSpPr>
        <p:sp>
          <p:nvSpPr>
            <p:cNvPr id="31" name="矩形 9"/>
            <p:cNvSpPr>
              <a:spLocks noChangeArrowheads="1"/>
            </p:cNvSpPr>
            <p:nvPr/>
          </p:nvSpPr>
          <p:spPr bwMode="auto">
            <a:xfrm>
              <a:off x="0" y="0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2" name="矩形 7"/>
            <p:cNvSpPr>
              <a:spLocks noChangeArrowheads="1"/>
            </p:cNvSpPr>
            <p:nvPr/>
          </p:nvSpPr>
          <p:spPr bwMode="auto">
            <a:xfrm>
              <a:off x="93583" y="72008"/>
              <a:ext cx="1728192" cy="876869"/>
            </a:xfrm>
            <a:prstGeom prst="rect">
              <a:avLst/>
            </a:prstGeom>
            <a:solidFill>
              <a:srgbClr val="05A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33" name="组合 17"/>
          <p:cNvGrpSpPr>
            <a:grpSpLocks/>
          </p:cNvGrpSpPr>
          <p:nvPr/>
        </p:nvGrpSpPr>
        <p:grpSpPr bwMode="auto">
          <a:xfrm>
            <a:off x="6238343" y="5115818"/>
            <a:ext cx="1891925" cy="727156"/>
            <a:chOff x="0" y="0"/>
            <a:chExt cx="1943968" cy="1020886"/>
          </a:xfrm>
        </p:grpSpPr>
        <p:sp>
          <p:nvSpPr>
            <p:cNvPr id="34" name="矩形 18"/>
            <p:cNvSpPr>
              <a:spLocks noChangeArrowheads="1"/>
            </p:cNvSpPr>
            <p:nvPr/>
          </p:nvSpPr>
          <p:spPr bwMode="auto">
            <a:xfrm>
              <a:off x="0" y="0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5" name="矩形 19"/>
            <p:cNvSpPr>
              <a:spLocks noChangeArrowheads="1"/>
            </p:cNvSpPr>
            <p:nvPr/>
          </p:nvSpPr>
          <p:spPr bwMode="auto">
            <a:xfrm>
              <a:off x="107888" y="100787"/>
              <a:ext cx="1728192" cy="81930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36" name="组合 25"/>
          <p:cNvGrpSpPr>
            <a:grpSpLocks/>
          </p:cNvGrpSpPr>
          <p:nvPr/>
        </p:nvGrpSpPr>
        <p:grpSpPr bwMode="auto">
          <a:xfrm>
            <a:off x="1363780" y="1245401"/>
            <a:ext cx="6571374" cy="4026689"/>
            <a:chOff x="418" y="0"/>
            <a:chExt cx="6156312" cy="2602315"/>
          </a:xfrm>
        </p:grpSpPr>
        <p:sp>
          <p:nvSpPr>
            <p:cNvPr id="37" name="矩形 26"/>
            <p:cNvSpPr>
              <a:spLocks noChangeArrowheads="1"/>
            </p:cNvSpPr>
            <p:nvPr/>
          </p:nvSpPr>
          <p:spPr bwMode="auto">
            <a:xfrm>
              <a:off x="418" y="254126"/>
              <a:ext cx="6156312" cy="22124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8" name="矩形 27"/>
            <p:cNvSpPr>
              <a:spLocks noChangeArrowheads="1"/>
            </p:cNvSpPr>
            <p:nvPr/>
          </p:nvSpPr>
          <p:spPr bwMode="auto">
            <a:xfrm>
              <a:off x="827720" y="0"/>
              <a:ext cx="5328592" cy="5082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9" name="矩形 28"/>
            <p:cNvSpPr>
              <a:spLocks noChangeArrowheads="1"/>
            </p:cNvSpPr>
            <p:nvPr/>
          </p:nvSpPr>
          <p:spPr bwMode="auto">
            <a:xfrm>
              <a:off x="831" y="2094064"/>
              <a:ext cx="4499297" cy="5082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40" name="TextBox 33"/>
          <p:cNvSpPr>
            <a:spLocks noChangeArrowheads="1"/>
          </p:cNvSpPr>
          <p:nvPr/>
        </p:nvSpPr>
        <p:spPr bwMode="auto">
          <a:xfrm>
            <a:off x="6560719" y="5253723"/>
            <a:ext cx="12596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2019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</a:t>
            </a:r>
          </a:p>
        </p:txBody>
      </p:sp>
      <p:sp>
        <p:nvSpPr>
          <p:cNvPr id="41" name="TextBox 35"/>
          <p:cNvSpPr>
            <a:spLocks noChangeArrowheads="1"/>
          </p:cNvSpPr>
          <p:nvPr/>
        </p:nvSpPr>
        <p:spPr bwMode="auto">
          <a:xfrm>
            <a:off x="718693" y="970889"/>
            <a:ext cx="13205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2018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</a:t>
            </a:r>
          </a:p>
        </p:txBody>
      </p:sp>
      <p:sp>
        <p:nvSpPr>
          <p:cNvPr id="43" name="TextBox 37"/>
          <p:cNvSpPr>
            <a:spLocks noChangeArrowheads="1"/>
          </p:cNvSpPr>
          <p:nvPr/>
        </p:nvSpPr>
        <p:spPr bwMode="auto">
          <a:xfrm>
            <a:off x="1519618" y="1690514"/>
            <a:ext cx="629564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2018.04 - 2018.07</a:t>
            </a:r>
            <a:r>
              <a:rPr lang="zh-CN" altLang="en-US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调研、收集资料，学习相关技术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2018.07 - </a:t>
            </a:r>
            <a:r>
              <a:rPr lang="en-US" altLang="zh-CN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2018.08</a:t>
            </a:r>
            <a:r>
              <a:rPr lang="zh-CN" altLang="en-US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需求分析</a:t>
            </a:r>
            <a:r>
              <a:rPr lang="zh-CN" altLang="en-US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、搭建框架、熟悉开发环境</a:t>
            </a:r>
            <a:endParaRPr lang="en-US" altLang="zh-CN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2018.08 - 2018.09</a:t>
            </a:r>
            <a:r>
              <a:rPr lang="zh-CN" altLang="en-US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预约加油模块开发</a:t>
            </a:r>
            <a:endParaRPr lang="en-US" altLang="zh-CN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2018.09 - 2018.10</a:t>
            </a:r>
            <a:r>
              <a:rPr lang="zh-CN" altLang="en-US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语音识别模块开发</a:t>
            </a:r>
            <a:endParaRPr lang="en-US" altLang="zh-CN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2018.10 - 2018.12</a:t>
            </a:r>
            <a:r>
              <a:rPr lang="zh-CN" altLang="en-US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油站推荐模块开发</a:t>
            </a:r>
            <a:endParaRPr lang="en-US" altLang="zh-CN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2018.12 - 2019.03</a:t>
            </a:r>
            <a:r>
              <a:rPr lang="zh-CN" altLang="en-US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其他功能模块完善</a:t>
            </a:r>
            <a:endParaRPr lang="en-US" altLang="zh-CN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2019.03 - 2019.04</a:t>
            </a:r>
            <a:r>
              <a:rPr lang="zh-CN" altLang="en-US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系统测试评估，撰写论文</a:t>
            </a:r>
            <a:endParaRPr lang="en-US" altLang="zh-CN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2019.04 - 2019.05</a:t>
            </a:r>
            <a:r>
              <a:rPr lang="zh-CN" altLang="en-US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撰写技术报告及论文，完成项目总结</a:t>
            </a:r>
            <a:endParaRPr lang="en-US" altLang="zh-CN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529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015248" y="2502393"/>
            <a:ext cx="7113505" cy="1853214"/>
            <a:chOff x="1403229" y="2503503"/>
            <a:chExt cx="9484673" cy="1853214"/>
          </a:xfrm>
        </p:grpSpPr>
        <p:grpSp>
          <p:nvGrpSpPr>
            <p:cNvPr id="23" name="组合 22"/>
            <p:cNvGrpSpPr/>
            <p:nvPr/>
          </p:nvGrpSpPr>
          <p:grpSpPr>
            <a:xfrm>
              <a:off x="1403229" y="2968472"/>
              <a:ext cx="923277" cy="923277"/>
              <a:chOff x="2433962" y="2967362"/>
              <a:chExt cx="923277" cy="923277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2433962" y="2967362"/>
                <a:ext cx="923277" cy="923277"/>
              </a:xfrm>
              <a:prstGeom prst="rect">
                <a:avLst/>
              </a:prstGeom>
              <a:solidFill>
                <a:srgbClr val="003C70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727665" y="3044280"/>
                <a:ext cx="33587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endParaRPr lang="zh-CN" altLang="en-US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2578640" y="2750968"/>
              <a:ext cx="1358284" cy="1358284"/>
              <a:chOff x="2578640" y="2750968"/>
              <a:chExt cx="1358284" cy="1358284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578640" y="2750968"/>
                <a:ext cx="1358284" cy="1358284"/>
              </a:xfrm>
              <a:prstGeom prst="rect">
                <a:avLst/>
              </a:prstGeom>
              <a:solidFill>
                <a:srgbClr val="003C70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2760633" y="2876112"/>
                <a:ext cx="99429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endParaRPr lang="zh-CN" altLang="en-US" sz="6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4189058" y="2503503"/>
              <a:ext cx="1853214" cy="1853214"/>
              <a:chOff x="4189058" y="2503503"/>
              <a:chExt cx="1853214" cy="185321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4189058" y="2503503"/>
                <a:ext cx="1853214" cy="1853214"/>
              </a:xfrm>
              <a:prstGeom prst="rect">
                <a:avLst/>
              </a:prstGeom>
              <a:solidFill>
                <a:srgbClr val="003C70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4618516" y="2645280"/>
                <a:ext cx="99429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9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6294406" y="2503503"/>
              <a:ext cx="1853214" cy="1853214"/>
              <a:chOff x="6294406" y="2503503"/>
              <a:chExt cx="1853214" cy="1853214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6294406" y="2503503"/>
                <a:ext cx="1853214" cy="1853214"/>
              </a:xfrm>
              <a:prstGeom prst="rect">
                <a:avLst/>
              </a:prstGeom>
              <a:solidFill>
                <a:srgbClr val="003C70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723863" y="2645280"/>
                <a:ext cx="99429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endParaRPr lang="zh-CN" altLang="en-US" sz="9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399756" y="2750968"/>
              <a:ext cx="1358284" cy="1358284"/>
              <a:chOff x="8399756" y="2750968"/>
              <a:chExt cx="1358284" cy="1358284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8399756" y="2750968"/>
                <a:ext cx="1358284" cy="1358284"/>
              </a:xfrm>
              <a:prstGeom prst="rect">
                <a:avLst/>
              </a:prstGeom>
              <a:solidFill>
                <a:srgbClr val="003C70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8581749" y="2876112"/>
                <a:ext cx="99429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endParaRPr lang="zh-CN" altLang="en-US" sz="6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9964625" y="3044279"/>
              <a:ext cx="923277" cy="923277"/>
              <a:chOff x="9964625" y="3044279"/>
              <a:chExt cx="923277" cy="923277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9964625" y="3044279"/>
                <a:ext cx="923277" cy="923277"/>
              </a:xfrm>
              <a:prstGeom prst="rect">
                <a:avLst/>
              </a:prstGeom>
              <a:solidFill>
                <a:srgbClr val="003C70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10258328" y="3121197"/>
                <a:ext cx="33587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endParaRPr lang="zh-CN" altLang="en-US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015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365965" y="1317229"/>
            <a:ext cx="82922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湖南省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自然科学基金青年项目：基于外观模型融合的目标跟踪技术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湖南省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教育厅优秀青年项目：基于模型融合的遮挡多目标跟踪技术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衡阳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市科技局项目：基于随机厥的尺度自适应目标跟踪技术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华大学学位与研究生教育教学改革研究项目：全日制专业学位硕士研究生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实践能力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培养机制探索与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华大学启动基金项目：基于随机厥的尺度自适应目标跟踪技术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年南华大学校级教改课题：项目驱动的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程序设计课程教学模式探索与实践</a:t>
            </a:r>
          </a:p>
          <a:p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64037" y="130627"/>
            <a:ext cx="2322026" cy="583096"/>
            <a:chOff x="4212477" y="2876110"/>
            <a:chExt cx="5226374" cy="1105781"/>
          </a:xfrm>
        </p:grpSpPr>
        <p:sp>
          <p:nvSpPr>
            <p:cNvPr id="69" name="任意多边形 68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212477" y="3075057"/>
              <a:ext cx="5226374" cy="75876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指导老师科研情况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17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2479619" y="1663997"/>
            <a:ext cx="597155" cy="686384"/>
            <a:chOff x="3306159" y="1663997"/>
            <a:chExt cx="796206" cy="686384"/>
          </a:xfrm>
        </p:grpSpPr>
        <p:sp>
          <p:nvSpPr>
            <p:cNvPr id="6" name="六边形 5"/>
            <p:cNvSpPr/>
            <p:nvPr/>
          </p:nvSpPr>
          <p:spPr>
            <a:xfrm>
              <a:off x="3306159" y="1663997"/>
              <a:ext cx="796206" cy="686384"/>
            </a:xfrm>
            <a:prstGeom prst="hexagon">
              <a:avLst/>
            </a:prstGeom>
            <a:solidFill>
              <a:srgbClr val="117EB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415791" y="1745579"/>
              <a:ext cx="5769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任意多边形 13"/>
          <p:cNvSpPr/>
          <p:nvPr/>
        </p:nvSpPr>
        <p:spPr>
          <a:xfrm>
            <a:off x="3158998" y="1663997"/>
            <a:ext cx="2433098" cy="686384"/>
          </a:xfrm>
          <a:custGeom>
            <a:avLst/>
            <a:gdLst>
              <a:gd name="connsiteX0" fmla="*/ 171596 w 3244131"/>
              <a:gd name="connsiteY0" fmla="*/ 0 h 686384"/>
              <a:gd name="connsiteX1" fmla="*/ 398103 w 3244131"/>
              <a:gd name="connsiteY1" fmla="*/ 0 h 686384"/>
              <a:gd name="connsiteX2" fmla="*/ 624610 w 3244131"/>
              <a:gd name="connsiteY2" fmla="*/ 0 h 686384"/>
              <a:gd name="connsiteX3" fmla="*/ 2619521 w 3244131"/>
              <a:gd name="connsiteY3" fmla="*/ 0 h 686384"/>
              <a:gd name="connsiteX4" fmla="*/ 2846028 w 3244131"/>
              <a:gd name="connsiteY4" fmla="*/ 0 h 686384"/>
              <a:gd name="connsiteX5" fmla="*/ 3072535 w 3244131"/>
              <a:gd name="connsiteY5" fmla="*/ 0 h 686384"/>
              <a:gd name="connsiteX6" fmla="*/ 3244131 w 3244131"/>
              <a:gd name="connsiteY6" fmla="*/ 343192 h 686384"/>
              <a:gd name="connsiteX7" fmla="*/ 3072535 w 3244131"/>
              <a:gd name="connsiteY7" fmla="*/ 686384 h 686384"/>
              <a:gd name="connsiteX8" fmla="*/ 2846028 w 3244131"/>
              <a:gd name="connsiteY8" fmla="*/ 686384 h 686384"/>
              <a:gd name="connsiteX9" fmla="*/ 2619521 w 3244131"/>
              <a:gd name="connsiteY9" fmla="*/ 686384 h 686384"/>
              <a:gd name="connsiteX10" fmla="*/ 624610 w 3244131"/>
              <a:gd name="connsiteY10" fmla="*/ 686384 h 686384"/>
              <a:gd name="connsiteX11" fmla="*/ 398103 w 3244131"/>
              <a:gd name="connsiteY11" fmla="*/ 686384 h 686384"/>
              <a:gd name="connsiteX12" fmla="*/ 171596 w 3244131"/>
              <a:gd name="connsiteY12" fmla="*/ 686384 h 686384"/>
              <a:gd name="connsiteX13" fmla="*/ 0 w 3244131"/>
              <a:gd name="connsiteY13" fmla="*/ 343192 h 6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44131" h="686384">
                <a:moveTo>
                  <a:pt x="171596" y="0"/>
                </a:moveTo>
                <a:lnTo>
                  <a:pt x="398103" y="0"/>
                </a:lnTo>
                <a:lnTo>
                  <a:pt x="624610" y="0"/>
                </a:lnTo>
                <a:lnTo>
                  <a:pt x="2619521" y="0"/>
                </a:lnTo>
                <a:lnTo>
                  <a:pt x="2846028" y="0"/>
                </a:lnTo>
                <a:lnTo>
                  <a:pt x="3072535" y="0"/>
                </a:lnTo>
                <a:lnTo>
                  <a:pt x="3244131" y="343192"/>
                </a:lnTo>
                <a:lnTo>
                  <a:pt x="3072535" y="686384"/>
                </a:lnTo>
                <a:lnTo>
                  <a:pt x="2846028" y="686384"/>
                </a:lnTo>
                <a:lnTo>
                  <a:pt x="2619521" y="686384"/>
                </a:lnTo>
                <a:lnTo>
                  <a:pt x="624610" y="686384"/>
                </a:lnTo>
                <a:lnTo>
                  <a:pt x="398103" y="686384"/>
                </a:lnTo>
                <a:lnTo>
                  <a:pt x="171596" y="686384"/>
                </a:lnTo>
                <a:lnTo>
                  <a:pt x="0" y="343192"/>
                </a:lnTo>
                <a:close/>
              </a:path>
            </a:pathLst>
          </a:custGeom>
          <a:solidFill>
            <a:srgbClr val="117EB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58998" y="1776357"/>
            <a:ext cx="2433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项目</a:t>
            </a:r>
            <a:r>
              <a:rPr lang="zh-CN" altLang="en-US" dirty="0">
                <a:solidFill>
                  <a:schemeClr val="bg1"/>
                </a:solidFill>
              </a:rPr>
              <a:t>背景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2837047" y="2611871"/>
            <a:ext cx="597155" cy="686384"/>
            <a:chOff x="3782730" y="2611871"/>
            <a:chExt cx="796206" cy="686384"/>
          </a:xfrm>
        </p:grpSpPr>
        <p:sp>
          <p:nvSpPr>
            <p:cNvPr id="23" name="六边形 22"/>
            <p:cNvSpPr/>
            <p:nvPr/>
          </p:nvSpPr>
          <p:spPr>
            <a:xfrm>
              <a:off x="3782730" y="2611871"/>
              <a:ext cx="796206" cy="686384"/>
            </a:xfrm>
            <a:prstGeom prst="hexagon">
              <a:avLst/>
            </a:prstGeom>
            <a:solidFill>
              <a:srgbClr val="117EB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892362" y="2693453"/>
              <a:ext cx="5769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>
          <a:xfrm>
            <a:off x="3516427" y="2611871"/>
            <a:ext cx="2433098" cy="686384"/>
          </a:xfrm>
          <a:custGeom>
            <a:avLst/>
            <a:gdLst>
              <a:gd name="connsiteX0" fmla="*/ 171596 w 3244131"/>
              <a:gd name="connsiteY0" fmla="*/ 0 h 686384"/>
              <a:gd name="connsiteX1" fmla="*/ 398103 w 3244131"/>
              <a:gd name="connsiteY1" fmla="*/ 0 h 686384"/>
              <a:gd name="connsiteX2" fmla="*/ 624610 w 3244131"/>
              <a:gd name="connsiteY2" fmla="*/ 0 h 686384"/>
              <a:gd name="connsiteX3" fmla="*/ 2619521 w 3244131"/>
              <a:gd name="connsiteY3" fmla="*/ 0 h 686384"/>
              <a:gd name="connsiteX4" fmla="*/ 2846028 w 3244131"/>
              <a:gd name="connsiteY4" fmla="*/ 0 h 686384"/>
              <a:gd name="connsiteX5" fmla="*/ 3072535 w 3244131"/>
              <a:gd name="connsiteY5" fmla="*/ 0 h 686384"/>
              <a:gd name="connsiteX6" fmla="*/ 3244131 w 3244131"/>
              <a:gd name="connsiteY6" fmla="*/ 343192 h 686384"/>
              <a:gd name="connsiteX7" fmla="*/ 3072535 w 3244131"/>
              <a:gd name="connsiteY7" fmla="*/ 686384 h 686384"/>
              <a:gd name="connsiteX8" fmla="*/ 2846028 w 3244131"/>
              <a:gd name="connsiteY8" fmla="*/ 686384 h 686384"/>
              <a:gd name="connsiteX9" fmla="*/ 2619521 w 3244131"/>
              <a:gd name="connsiteY9" fmla="*/ 686384 h 686384"/>
              <a:gd name="connsiteX10" fmla="*/ 624610 w 3244131"/>
              <a:gd name="connsiteY10" fmla="*/ 686384 h 686384"/>
              <a:gd name="connsiteX11" fmla="*/ 398103 w 3244131"/>
              <a:gd name="connsiteY11" fmla="*/ 686384 h 686384"/>
              <a:gd name="connsiteX12" fmla="*/ 171596 w 3244131"/>
              <a:gd name="connsiteY12" fmla="*/ 686384 h 686384"/>
              <a:gd name="connsiteX13" fmla="*/ 0 w 3244131"/>
              <a:gd name="connsiteY13" fmla="*/ 343192 h 6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44131" h="686384">
                <a:moveTo>
                  <a:pt x="171596" y="0"/>
                </a:moveTo>
                <a:lnTo>
                  <a:pt x="398103" y="0"/>
                </a:lnTo>
                <a:lnTo>
                  <a:pt x="624610" y="0"/>
                </a:lnTo>
                <a:lnTo>
                  <a:pt x="2619521" y="0"/>
                </a:lnTo>
                <a:lnTo>
                  <a:pt x="2846028" y="0"/>
                </a:lnTo>
                <a:lnTo>
                  <a:pt x="3072535" y="0"/>
                </a:lnTo>
                <a:lnTo>
                  <a:pt x="3244131" y="343192"/>
                </a:lnTo>
                <a:lnTo>
                  <a:pt x="3072535" y="686384"/>
                </a:lnTo>
                <a:lnTo>
                  <a:pt x="2846028" y="686384"/>
                </a:lnTo>
                <a:lnTo>
                  <a:pt x="2619521" y="686384"/>
                </a:lnTo>
                <a:lnTo>
                  <a:pt x="624610" y="686384"/>
                </a:lnTo>
                <a:lnTo>
                  <a:pt x="398103" y="686384"/>
                </a:lnTo>
                <a:lnTo>
                  <a:pt x="171596" y="686384"/>
                </a:lnTo>
                <a:lnTo>
                  <a:pt x="0" y="343192"/>
                </a:lnTo>
                <a:close/>
              </a:path>
            </a:pathLst>
          </a:custGeom>
          <a:solidFill>
            <a:srgbClr val="117EB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16426" y="2724232"/>
            <a:ext cx="2433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94476" y="3559745"/>
            <a:ext cx="597155" cy="686384"/>
            <a:chOff x="4259301" y="3559745"/>
            <a:chExt cx="796206" cy="686384"/>
          </a:xfrm>
        </p:grpSpPr>
        <p:sp>
          <p:nvSpPr>
            <p:cNvPr id="30" name="六边形 29"/>
            <p:cNvSpPr/>
            <p:nvPr/>
          </p:nvSpPr>
          <p:spPr>
            <a:xfrm>
              <a:off x="4259301" y="3559745"/>
              <a:ext cx="796206" cy="686384"/>
            </a:xfrm>
            <a:prstGeom prst="hexagon">
              <a:avLst/>
            </a:prstGeom>
            <a:solidFill>
              <a:srgbClr val="117EB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368933" y="3641327"/>
              <a:ext cx="5769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任意多边形 27"/>
          <p:cNvSpPr/>
          <p:nvPr/>
        </p:nvSpPr>
        <p:spPr>
          <a:xfrm>
            <a:off x="3873855" y="3559745"/>
            <a:ext cx="2433098" cy="686384"/>
          </a:xfrm>
          <a:custGeom>
            <a:avLst/>
            <a:gdLst>
              <a:gd name="connsiteX0" fmla="*/ 171596 w 3244131"/>
              <a:gd name="connsiteY0" fmla="*/ 0 h 686384"/>
              <a:gd name="connsiteX1" fmla="*/ 398103 w 3244131"/>
              <a:gd name="connsiteY1" fmla="*/ 0 h 686384"/>
              <a:gd name="connsiteX2" fmla="*/ 624610 w 3244131"/>
              <a:gd name="connsiteY2" fmla="*/ 0 h 686384"/>
              <a:gd name="connsiteX3" fmla="*/ 2619521 w 3244131"/>
              <a:gd name="connsiteY3" fmla="*/ 0 h 686384"/>
              <a:gd name="connsiteX4" fmla="*/ 2846028 w 3244131"/>
              <a:gd name="connsiteY4" fmla="*/ 0 h 686384"/>
              <a:gd name="connsiteX5" fmla="*/ 3072535 w 3244131"/>
              <a:gd name="connsiteY5" fmla="*/ 0 h 686384"/>
              <a:gd name="connsiteX6" fmla="*/ 3244131 w 3244131"/>
              <a:gd name="connsiteY6" fmla="*/ 343192 h 686384"/>
              <a:gd name="connsiteX7" fmla="*/ 3072535 w 3244131"/>
              <a:gd name="connsiteY7" fmla="*/ 686384 h 686384"/>
              <a:gd name="connsiteX8" fmla="*/ 2846028 w 3244131"/>
              <a:gd name="connsiteY8" fmla="*/ 686384 h 686384"/>
              <a:gd name="connsiteX9" fmla="*/ 2619521 w 3244131"/>
              <a:gd name="connsiteY9" fmla="*/ 686384 h 686384"/>
              <a:gd name="connsiteX10" fmla="*/ 624610 w 3244131"/>
              <a:gd name="connsiteY10" fmla="*/ 686384 h 686384"/>
              <a:gd name="connsiteX11" fmla="*/ 398103 w 3244131"/>
              <a:gd name="connsiteY11" fmla="*/ 686384 h 686384"/>
              <a:gd name="connsiteX12" fmla="*/ 171596 w 3244131"/>
              <a:gd name="connsiteY12" fmla="*/ 686384 h 686384"/>
              <a:gd name="connsiteX13" fmla="*/ 0 w 3244131"/>
              <a:gd name="connsiteY13" fmla="*/ 343192 h 6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44131" h="686384">
                <a:moveTo>
                  <a:pt x="171596" y="0"/>
                </a:moveTo>
                <a:lnTo>
                  <a:pt x="398103" y="0"/>
                </a:lnTo>
                <a:lnTo>
                  <a:pt x="624610" y="0"/>
                </a:lnTo>
                <a:lnTo>
                  <a:pt x="2619521" y="0"/>
                </a:lnTo>
                <a:lnTo>
                  <a:pt x="2846028" y="0"/>
                </a:lnTo>
                <a:lnTo>
                  <a:pt x="3072535" y="0"/>
                </a:lnTo>
                <a:lnTo>
                  <a:pt x="3244131" y="343192"/>
                </a:lnTo>
                <a:lnTo>
                  <a:pt x="3072535" y="686384"/>
                </a:lnTo>
                <a:lnTo>
                  <a:pt x="2846028" y="686384"/>
                </a:lnTo>
                <a:lnTo>
                  <a:pt x="2619521" y="686384"/>
                </a:lnTo>
                <a:lnTo>
                  <a:pt x="624610" y="686384"/>
                </a:lnTo>
                <a:lnTo>
                  <a:pt x="398103" y="686384"/>
                </a:lnTo>
                <a:lnTo>
                  <a:pt x="171596" y="686384"/>
                </a:lnTo>
                <a:lnTo>
                  <a:pt x="0" y="343192"/>
                </a:lnTo>
                <a:close/>
              </a:path>
            </a:pathLst>
          </a:custGeom>
          <a:solidFill>
            <a:srgbClr val="117EB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873854" y="3672106"/>
            <a:ext cx="2433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551904" y="4507619"/>
            <a:ext cx="597155" cy="686384"/>
            <a:chOff x="4735872" y="4507619"/>
            <a:chExt cx="796206" cy="686384"/>
          </a:xfrm>
        </p:grpSpPr>
        <p:sp>
          <p:nvSpPr>
            <p:cNvPr id="37" name="六边形 36"/>
            <p:cNvSpPr/>
            <p:nvPr/>
          </p:nvSpPr>
          <p:spPr>
            <a:xfrm>
              <a:off x="4735872" y="4507619"/>
              <a:ext cx="796206" cy="686384"/>
            </a:xfrm>
            <a:prstGeom prst="hexagon">
              <a:avLst/>
            </a:prstGeom>
            <a:solidFill>
              <a:srgbClr val="117EB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845504" y="4589201"/>
              <a:ext cx="5769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任意多边形 34"/>
          <p:cNvSpPr/>
          <p:nvPr/>
        </p:nvSpPr>
        <p:spPr>
          <a:xfrm>
            <a:off x="4231283" y="4507619"/>
            <a:ext cx="2433098" cy="686384"/>
          </a:xfrm>
          <a:custGeom>
            <a:avLst/>
            <a:gdLst>
              <a:gd name="connsiteX0" fmla="*/ 171596 w 3244131"/>
              <a:gd name="connsiteY0" fmla="*/ 0 h 686384"/>
              <a:gd name="connsiteX1" fmla="*/ 398103 w 3244131"/>
              <a:gd name="connsiteY1" fmla="*/ 0 h 686384"/>
              <a:gd name="connsiteX2" fmla="*/ 624610 w 3244131"/>
              <a:gd name="connsiteY2" fmla="*/ 0 h 686384"/>
              <a:gd name="connsiteX3" fmla="*/ 2619521 w 3244131"/>
              <a:gd name="connsiteY3" fmla="*/ 0 h 686384"/>
              <a:gd name="connsiteX4" fmla="*/ 2846028 w 3244131"/>
              <a:gd name="connsiteY4" fmla="*/ 0 h 686384"/>
              <a:gd name="connsiteX5" fmla="*/ 3072535 w 3244131"/>
              <a:gd name="connsiteY5" fmla="*/ 0 h 686384"/>
              <a:gd name="connsiteX6" fmla="*/ 3244131 w 3244131"/>
              <a:gd name="connsiteY6" fmla="*/ 343192 h 686384"/>
              <a:gd name="connsiteX7" fmla="*/ 3072535 w 3244131"/>
              <a:gd name="connsiteY7" fmla="*/ 686384 h 686384"/>
              <a:gd name="connsiteX8" fmla="*/ 2846028 w 3244131"/>
              <a:gd name="connsiteY8" fmla="*/ 686384 h 686384"/>
              <a:gd name="connsiteX9" fmla="*/ 2619521 w 3244131"/>
              <a:gd name="connsiteY9" fmla="*/ 686384 h 686384"/>
              <a:gd name="connsiteX10" fmla="*/ 624610 w 3244131"/>
              <a:gd name="connsiteY10" fmla="*/ 686384 h 686384"/>
              <a:gd name="connsiteX11" fmla="*/ 398103 w 3244131"/>
              <a:gd name="connsiteY11" fmla="*/ 686384 h 686384"/>
              <a:gd name="connsiteX12" fmla="*/ 171596 w 3244131"/>
              <a:gd name="connsiteY12" fmla="*/ 686384 h 686384"/>
              <a:gd name="connsiteX13" fmla="*/ 0 w 3244131"/>
              <a:gd name="connsiteY13" fmla="*/ 343192 h 6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44131" h="686384">
                <a:moveTo>
                  <a:pt x="171596" y="0"/>
                </a:moveTo>
                <a:lnTo>
                  <a:pt x="398103" y="0"/>
                </a:lnTo>
                <a:lnTo>
                  <a:pt x="624610" y="0"/>
                </a:lnTo>
                <a:lnTo>
                  <a:pt x="2619521" y="0"/>
                </a:lnTo>
                <a:lnTo>
                  <a:pt x="2846028" y="0"/>
                </a:lnTo>
                <a:lnTo>
                  <a:pt x="3072535" y="0"/>
                </a:lnTo>
                <a:lnTo>
                  <a:pt x="3244131" y="343192"/>
                </a:lnTo>
                <a:lnTo>
                  <a:pt x="3072535" y="686384"/>
                </a:lnTo>
                <a:lnTo>
                  <a:pt x="2846028" y="686384"/>
                </a:lnTo>
                <a:lnTo>
                  <a:pt x="2619521" y="686384"/>
                </a:lnTo>
                <a:lnTo>
                  <a:pt x="624610" y="686384"/>
                </a:lnTo>
                <a:lnTo>
                  <a:pt x="398103" y="686384"/>
                </a:lnTo>
                <a:lnTo>
                  <a:pt x="171596" y="686384"/>
                </a:lnTo>
                <a:lnTo>
                  <a:pt x="0" y="343192"/>
                </a:lnTo>
                <a:close/>
              </a:path>
            </a:pathLst>
          </a:custGeom>
          <a:solidFill>
            <a:srgbClr val="117EB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231283" y="4619980"/>
            <a:ext cx="2433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90291" y="2136340"/>
            <a:ext cx="8262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chemeClr val="bg1"/>
                </a:solidFill>
              </a:rPr>
              <a:t>目</a:t>
            </a:r>
            <a:endParaRPr lang="en-US" altLang="zh-CN" sz="5400" dirty="0" smtClean="0">
              <a:solidFill>
                <a:schemeClr val="bg1"/>
              </a:solidFill>
            </a:endParaRPr>
          </a:p>
          <a:p>
            <a:endParaRPr lang="en-US" altLang="zh-CN" sz="5400" dirty="0">
              <a:solidFill>
                <a:schemeClr val="bg1"/>
              </a:solidFill>
            </a:endParaRPr>
          </a:p>
          <a:p>
            <a:r>
              <a:rPr lang="zh-CN" altLang="en-US" sz="5400" dirty="0" smtClean="0">
                <a:solidFill>
                  <a:schemeClr val="bg1"/>
                </a:solidFill>
              </a:rPr>
              <a:t>录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06264" y="394715"/>
            <a:ext cx="1194310" cy="1617333"/>
            <a:chOff x="675018" y="483494"/>
            <a:chExt cx="1592413" cy="1617333"/>
          </a:xfrm>
        </p:grpSpPr>
        <p:sp>
          <p:nvSpPr>
            <p:cNvPr id="33" name="六边形 32"/>
            <p:cNvSpPr/>
            <p:nvPr/>
          </p:nvSpPr>
          <p:spPr>
            <a:xfrm>
              <a:off x="1073122" y="1414443"/>
              <a:ext cx="796206" cy="686384"/>
            </a:xfrm>
            <a:prstGeom prst="hexagon">
              <a:avLst/>
            </a:prstGeom>
            <a:solidFill>
              <a:srgbClr val="117EB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六边形 33"/>
            <p:cNvSpPr/>
            <p:nvPr/>
          </p:nvSpPr>
          <p:spPr>
            <a:xfrm>
              <a:off x="1073122" y="483494"/>
              <a:ext cx="796206" cy="686384"/>
            </a:xfrm>
            <a:prstGeom prst="hexagon">
              <a:avLst/>
            </a:prstGeom>
            <a:solidFill>
              <a:srgbClr val="117EB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六边形 38"/>
            <p:cNvSpPr/>
            <p:nvPr/>
          </p:nvSpPr>
          <p:spPr>
            <a:xfrm>
              <a:off x="1471225" y="933221"/>
              <a:ext cx="796206" cy="686384"/>
            </a:xfrm>
            <a:prstGeom prst="hexagon">
              <a:avLst/>
            </a:prstGeom>
            <a:solidFill>
              <a:srgbClr val="117EB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六边形 39"/>
            <p:cNvSpPr/>
            <p:nvPr/>
          </p:nvSpPr>
          <p:spPr>
            <a:xfrm>
              <a:off x="675018" y="933221"/>
              <a:ext cx="796206" cy="686384"/>
            </a:xfrm>
            <a:prstGeom prst="hexagon">
              <a:avLst/>
            </a:prstGeom>
            <a:solidFill>
              <a:srgbClr val="117EB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734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437369" y="2958257"/>
            <a:ext cx="4269263" cy="941486"/>
            <a:chOff x="2753150" y="2876110"/>
            <a:chExt cx="6685701" cy="1105781"/>
          </a:xfrm>
        </p:grpSpPr>
        <p:grpSp>
          <p:nvGrpSpPr>
            <p:cNvPr id="2" name="组合 1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3" name="六边形 2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3415791" y="1777322"/>
                <a:ext cx="576943" cy="471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任意多边形 4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12476" y="3075058"/>
              <a:ext cx="5226375" cy="68682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16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365965" y="1317229"/>
            <a:ext cx="3370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截至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月底，全国机动车保有量达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3.04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亿辆，</a:t>
            </a:r>
          </a:p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年底相比，增加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938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辆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增长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3.18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-113107" y="130627"/>
            <a:ext cx="2644107" cy="583096"/>
            <a:chOff x="2753150" y="2876110"/>
            <a:chExt cx="6685701" cy="1105781"/>
          </a:xfrm>
        </p:grpSpPr>
        <p:grpSp>
          <p:nvGrpSpPr>
            <p:cNvPr id="68" name="组合 67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71" name="六边形 70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3415790" y="1745579"/>
                <a:ext cx="576943" cy="54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任意多边形 68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212477" y="3075057"/>
              <a:ext cx="5226374" cy="758768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</a:p>
          </p:txBody>
        </p:sp>
      </p:grpSp>
      <p:pic>
        <p:nvPicPr>
          <p:cNvPr id="5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38" y="3988688"/>
            <a:ext cx="2066962" cy="2392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0" descr="http://p1.ifengimg.com/cmpp/2017/04/18/10/fa26616f-de69-42e9-8ae9-df025cafe28e_size51_w594_h3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668" y="1414670"/>
            <a:ext cx="5069972" cy="343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36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413263" y="860016"/>
            <a:ext cx="4573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随着汽车保有量的增长</a:t>
            </a:r>
          </a:p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车主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不得不面临一些问题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-113107" y="130627"/>
            <a:ext cx="2644107" cy="583096"/>
            <a:chOff x="2753150" y="2876110"/>
            <a:chExt cx="6685701" cy="1105781"/>
          </a:xfrm>
        </p:grpSpPr>
        <p:grpSp>
          <p:nvGrpSpPr>
            <p:cNvPr id="68" name="组合 67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71" name="六边形 70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3415790" y="1745579"/>
                <a:ext cx="576943" cy="54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任意多边形 68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212477" y="3075057"/>
              <a:ext cx="5226374" cy="75876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12" y="2038783"/>
            <a:ext cx="1949053" cy="266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23"/>
          <p:cNvSpPr txBox="1">
            <a:spLocks noChangeArrowheads="1"/>
          </p:cNvSpPr>
          <p:nvPr/>
        </p:nvSpPr>
        <p:spPr bwMode="auto">
          <a:xfrm>
            <a:off x="413263" y="5063307"/>
            <a:ext cx="173236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加油时间长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601" y="2038783"/>
            <a:ext cx="2628117" cy="203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2530999" y="5063307"/>
            <a:ext cx="341683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手机扫码支付存在安全</a:t>
            </a:r>
            <a:r>
              <a:rPr lang="zh-CN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隐患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866" y="2038783"/>
            <a:ext cx="2907449" cy="3476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7165426" y="4219248"/>
            <a:ext cx="1572611" cy="157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012866" y="4628427"/>
            <a:ext cx="2465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86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464038" y="994064"/>
            <a:ext cx="337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如何选择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加油站 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-113107" y="130627"/>
            <a:ext cx="2644107" cy="583096"/>
            <a:chOff x="2753150" y="2876110"/>
            <a:chExt cx="6685701" cy="1105781"/>
          </a:xfrm>
        </p:grpSpPr>
        <p:grpSp>
          <p:nvGrpSpPr>
            <p:cNvPr id="68" name="组合 67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71" name="六边形 70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3415790" y="1745579"/>
                <a:ext cx="576943" cy="54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任意多边形 68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212477" y="3075057"/>
              <a:ext cx="5226374" cy="758768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</a:p>
          </p:txBody>
        </p:sp>
      </p:grp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38" y="2075631"/>
            <a:ext cx="2830447" cy="3564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4450157" y="4685791"/>
            <a:ext cx="357899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石油品牌、油质、油站位置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、设施、服务、优惠政策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157" y="1317228"/>
            <a:ext cx="3081253" cy="3041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626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801163" y="4870455"/>
            <a:ext cx="1685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交通违章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-113107" y="130627"/>
            <a:ext cx="2644107" cy="583096"/>
            <a:chOff x="2753150" y="2876110"/>
            <a:chExt cx="6685701" cy="1105781"/>
          </a:xfrm>
        </p:grpSpPr>
        <p:grpSp>
          <p:nvGrpSpPr>
            <p:cNvPr id="68" name="组合 67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71" name="六边形 70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3415790" y="1745579"/>
                <a:ext cx="576943" cy="54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任意多边形 68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212477" y="3075057"/>
              <a:ext cx="5226374" cy="758768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</a:p>
          </p:txBody>
        </p:sp>
      </p:grp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6602149" y="1702971"/>
            <a:ext cx="200582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车辆维护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胎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油量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水量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63" y="1702970"/>
            <a:ext cx="2501254" cy="290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014" y="1718903"/>
            <a:ext cx="2593181" cy="290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089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</TotalTime>
  <Words>1072</Words>
  <Application>Microsoft Office PowerPoint</Application>
  <PresentationFormat>全屏显示(4:3)</PresentationFormat>
  <Paragraphs>187</Paragraphs>
  <Slides>24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杨光</dc:creator>
  <cp:lastModifiedBy>Adminstrator</cp:lastModifiedBy>
  <cp:revision>208</cp:revision>
  <dcterms:created xsi:type="dcterms:W3CDTF">2014-12-07T06:39:41Z</dcterms:created>
  <dcterms:modified xsi:type="dcterms:W3CDTF">2018-04-23T11:21:50Z</dcterms:modified>
</cp:coreProperties>
</file>