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6"/>
  </p:handoutMasterIdLst>
  <p:sldIdLst>
    <p:sldId id="3223" r:id="rId3"/>
    <p:sldId id="3294" r:id="rId5"/>
    <p:sldId id="3224" r:id="rId6"/>
    <p:sldId id="3177" r:id="rId7"/>
    <p:sldId id="3312" r:id="rId8"/>
    <p:sldId id="3168" r:id="rId9"/>
    <p:sldId id="3269" r:id="rId10"/>
    <p:sldId id="3173" r:id="rId11"/>
    <p:sldId id="3169" r:id="rId12"/>
    <p:sldId id="3172" r:id="rId13"/>
    <p:sldId id="3170" r:id="rId14"/>
    <p:sldId id="3246" r:id="rId15"/>
    <p:sldId id="3176" r:id="rId16"/>
    <p:sldId id="3247" r:id="rId17"/>
    <p:sldId id="3327" r:id="rId18"/>
    <p:sldId id="3330" r:id="rId19"/>
    <p:sldId id="3331" r:id="rId20"/>
    <p:sldId id="3272" r:id="rId21"/>
    <p:sldId id="3273" r:id="rId22"/>
    <p:sldId id="3278" r:id="rId23"/>
    <p:sldId id="3277" r:id="rId24"/>
    <p:sldId id="3229" r:id="rId25"/>
  </p:sldIdLst>
  <p:sldSz cx="12858750" cy="7232650"/>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E7EDF1"/>
    <a:srgbClr val="C5E657"/>
    <a:srgbClr val="79C7DE"/>
    <a:srgbClr val="889EB6"/>
    <a:srgbClr val="004236"/>
    <a:srgbClr val="169274"/>
    <a:srgbClr val="60AEA9"/>
    <a:srgbClr val="84004C"/>
    <a:srgbClr val="8B2FC3"/>
    <a:srgbClr val="C92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031" autoAdjust="0"/>
  </p:normalViewPr>
  <p:slideViewPr>
    <p:cSldViewPr>
      <p:cViewPr>
        <p:scale>
          <a:sx n="50" d="100"/>
          <a:sy n="50" d="100"/>
        </p:scale>
        <p:origin x="-408" y="-1500"/>
      </p:cViewPr>
      <p:guideLst>
        <p:guide orient="horz" pos="359"/>
        <p:guide orient="horz" pos="4165"/>
        <p:guide pos="4050"/>
        <p:guide pos="7565"/>
        <p:guide pos="387"/>
        <p:guide pos="1362"/>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0.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8325228" y="6352629"/>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image" Target="../media/image28.GIF"/><Relationship Id="rId4" Type="http://schemas.openxmlformats.org/officeDocument/2006/relationships/image" Target="../media/image27.png"/><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11.GIF"/><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GIF"/><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3.GIF"/><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16.GIF"/><Relationship Id="rId5" Type="http://schemas.openxmlformats.org/officeDocument/2006/relationships/image" Target="../media/image1.svg"/><Relationship Id="rId4" Type="http://schemas.openxmlformats.org/officeDocument/2006/relationships/image" Target="../media/image15.png"/><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0"/>
            <a:ext cx="1287780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405039" y="0"/>
            <a:ext cx="9453711" cy="7259413"/>
          </a:xfrm>
          <a:custGeom>
            <a:avLst/>
            <a:gdLst>
              <a:gd name="connsiteX0" fmla="*/ 3171161 w 9418858"/>
              <a:gd name="connsiteY0" fmla="*/ 0 h 7232650"/>
              <a:gd name="connsiteX1" fmla="*/ 9418858 w 9418858"/>
              <a:gd name="connsiteY1" fmla="*/ 0 h 7232650"/>
              <a:gd name="connsiteX2" fmla="*/ 9418858 w 9418858"/>
              <a:gd name="connsiteY2" fmla="*/ 7232650 h 7232650"/>
              <a:gd name="connsiteX3" fmla="*/ 4498986 w 9418858"/>
              <a:gd name="connsiteY3" fmla="*/ 7232650 h 7232650"/>
              <a:gd name="connsiteX4" fmla="*/ 4488508 w 9418858"/>
              <a:gd name="connsiteY4" fmla="*/ 7223814 h 7232650"/>
              <a:gd name="connsiteX5" fmla="*/ 4258581 w 9418858"/>
              <a:gd name="connsiteY5" fmla="*/ 7223814 h 7232650"/>
              <a:gd name="connsiteX6" fmla="*/ 0 w 9418858"/>
              <a:gd name="connsiteY6" fmla="*/ 354907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8858" h="7232650">
                <a:moveTo>
                  <a:pt x="3171161" y="0"/>
                </a:moveTo>
                <a:lnTo>
                  <a:pt x="9418858" y="0"/>
                </a:lnTo>
                <a:lnTo>
                  <a:pt x="9418858" y="7232650"/>
                </a:lnTo>
                <a:lnTo>
                  <a:pt x="4498986" y="7232650"/>
                </a:lnTo>
                <a:lnTo>
                  <a:pt x="4488508" y="7223814"/>
                </a:lnTo>
                <a:lnTo>
                  <a:pt x="4258581" y="7223814"/>
                </a:lnTo>
                <a:lnTo>
                  <a:pt x="0" y="3549070"/>
                </a:lnTo>
                <a:close/>
              </a:path>
            </a:pathLst>
          </a:custGeom>
          <a:solidFill>
            <a:schemeClr val="accent3">
              <a:alpha val="69804"/>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8671844" y="0"/>
            <a:ext cx="4186907" cy="5390824"/>
          </a:xfrm>
          <a:custGeom>
            <a:avLst/>
            <a:gdLst>
              <a:gd name="connsiteX0" fmla="*/ 1588612 w 4186907"/>
              <a:gd name="connsiteY0" fmla="*/ 0 h 5390824"/>
              <a:gd name="connsiteX1" fmla="*/ 4186907 w 4186907"/>
              <a:gd name="connsiteY1" fmla="*/ 0 h 5390824"/>
              <a:gd name="connsiteX2" fmla="*/ 4186907 w 4186907"/>
              <a:gd name="connsiteY2" fmla="*/ 5390824 h 5390824"/>
              <a:gd name="connsiteX3" fmla="*/ 0 w 4186907"/>
              <a:gd name="connsiteY3" fmla="*/ 1777928 h 5390824"/>
            </a:gdLst>
            <a:ahLst/>
            <a:cxnLst>
              <a:cxn ang="0">
                <a:pos x="connsiteX0" y="connsiteY0"/>
              </a:cxn>
              <a:cxn ang="0">
                <a:pos x="connsiteX1" y="connsiteY1"/>
              </a:cxn>
              <a:cxn ang="0">
                <a:pos x="connsiteX2" y="connsiteY2"/>
              </a:cxn>
              <a:cxn ang="0">
                <a:pos x="connsiteX3" y="connsiteY3"/>
              </a:cxn>
            </a:cxnLst>
            <a:rect l="l" t="t" r="r" b="b"/>
            <a:pathLst>
              <a:path w="4186907" h="5390824">
                <a:moveTo>
                  <a:pt x="1588612" y="0"/>
                </a:moveTo>
                <a:lnTo>
                  <a:pt x="4186907" y="0"/>
                </a:lnTo>
                <a:lnTo>
                  <a:pt x="4186907" y="5390824"/>
                </a:lnTo>
                <a:lnTo>
                  <a:pt x="0" y="1777928"/>
                </a:lnTo>
                <a:close/>
              </a:path>
            </a:pathLst>
          </a:custGeom>
          <a:solidFill>
            <a:schemeClr val="accent2">
              <a:alpha val="80000"/>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2817495" y="1640205"/>
            <a:ext cx="10041255" cy="516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8800" b="1" cap="all" dirty="0" smtClean="0">
                <a:solidFill>
                  <a:schemeClr val="bg1"/>
                </a:solidFill>
                <a:cs typeface="Arial" panose="020B0604020202020204" pitchFamily="34" charset="0"/>
              </a:rPr>
              <a:t>201</a:t>
            </a:r>
            <a:r>
              <a:rPr lang="en-US" sz="8800" b="1" cap="all" dirty="0" smtClean="0">
                <a:solidFill>
                  <a:schemeClr val="bg1"/>
                </a:solidFill>
                <a:cs typeface="Arial" panose="020B0604020202020204" pitchFamily="34" charset="0"/>
              </a:rPr>
              <a:t>8</a:t>
            </a:r>
            <a:r>
              <a:rPr lang="zh-CN" altLang="en-US" sz="8800" b="1" cap="all" dirty="0" smtClean="0">
                <a:solidFill>
                  <a:schemeClr val="bg1"/>
                </a:solidFill>
                <a:cs typeface="Arial" panose="020B0604020202020204" pitchFamily="34" charset="0"/>
              </a:rPr>
              <a:t>网络零售平台商品分类</a:t>
            </a:r>
            <a:endParaRPr lang="zh-CN" altLang="en-US" sz="8800" b="1" cap="all" dirty="0" smtClean="0">
              <a:solidFill>
                <a:schemeClr val="bg1"/>
              </a:solidFill>
              <a:cs typeface="Arial" panose="020B0604020202020204" pitchFamily="34" charset="0"/>
            </a:endParaRPr>
          </a:p>
          <a:p>
            <a:pPr algn="r">
              <a:buNone/>
            </a:pPr>
            <a:endParaRPr lang="en-US" altLang="zh-CN" sz="8800" b="1" cap="all" dirty="0" smtClean="0">
              <a:solidFill>
                <a:schemeClr val="bg1"/>
              </a:solidFill>
              <a:cs typeface="Arial" panose="020B0604020202020204" pitchFamily="34" charset="0"/>
            </a:endParaRPr>
          </a:p>
          <a:p>
            <a:pPr algn="r">
              <a:buNone/>
            </a:pPr>
            <a:endParaRPr lang="zh-CN" altLang="en-US" sz="4000" b="1" cap="all" dirty="0" smtClean="0">
              <a:solidFill>
                <a:schemeClr val="bg1"/>
              </a:solidFill>
              <a:cs typeface="Arial" panose="020B0604020202020204" pitchFamily="34" charset="0"/>
            </a:endParaRPr>
          </a:p>
        </p:txBody>
      </p:sp>
      <p:sp>
        <p:nvSpPr>
          <p:cNvPr id="3" name="文本框 2"/>
          <p:cNvSpPr txBox="1"/>
          <p:nvPr/>
        </p:nvSpPr>
        <p:spPr>
          <a:xfrm>
            <a:off x="6967855" y="5665470"/>
            <a:ext cx="5388610" cy="768350"/>
          </a:xfrm>
          <a:prstGeom prst="rect">
            <a:avLst/>
          </a:prstGeom>
          <a:noFill/>
        </p:spPr>
        <p:txBody>
          <a:bodyPr wrap="square" rtlCol="0" anchor="t">
            <a:spAutoFit/>
          </a:bodyPr>
          <a:p>
            <a:r>
              <a:rPr 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rPr>
              <a:t>   TempName</a:t>
            </a:r>
            <a:r>
              <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rPr>
              <a:t>小组</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childTnLst>
                          </p:cTn>
                        </p:par>
                        <p:par>
                          <p:cTn id="37" fill="hold">
                            <p:stCondLst>
                              <p:cond delay="11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7" grpId="0" animBg="1"/>
      <p:bldP spid="22" grpId="0" bldLvl="0" animBg="1"/>
      <p:bldP spid="12" grpId="0"/>
      <p:bldP spid="12"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70957" y="5086757"/>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Rounded Rectangle 59"/>
          <p:cNvSpPr/>
          <p:nvPr/>
        </p:nvSpPr>
        <p:spPr>
          <a:xfrm>
            <a:off x="970957" y="4787365"/>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Rounded Rectangle 60"/>
          <p:cNvSpPr/>
          <p:nvPr/>
        </p:nvSpPr>
        <p:spPr>
          <a:xfrm>
            <a:off x="970957" y="4495205"/>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Rounded Rectangle 61"/>
          <p:cNvSpPr/>
          <p:nvPr/>
        </p:nvSpPr>
        <p:spPr>
          <a:xfrm>
            <a:off x="970957" y="4195814"/>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ounded Rectangle 62"/>
          <p:cNvSpPr/>
          <p:nvPr/>
        </p:nvSpPr>
        <p:spPr>
          <a:xfrm>
            <a:off x="970957" y="3895913"/>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ounded Rectangle 78"/>
          <p:cNvSpPr/>
          <p:nvPr/>
        </p:nvSpPr>
        <p:spPr>
          <a:xfrm>
            <a:off x="970957" y="359652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Rounded Rectangle 79"/>
          <p:cNvSpPr/>
          <p:nvPr/>
        </p:nvSpPr>
        <p:spPr>
          <a:xfrm>
            <a:off x="970957" y="330436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Rounded Rectangle 80"/>
          <p:cNvSpPr/>
          <p:nvPr/>
        </p:nvSpPr>
        <p:spPr>
          <a:xfrm>
            <a:off x="970957" y="300497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Rounded Rectangle 81"/>
          <p:cNvSpPr/>
          <p:nvPr/>
        </p:nvSpPr>
        <p:spPr>
          <a:xfrm>
            <a:off x="2499426" y="5086757"/>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2499426" y="4787365"/>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2499426" y="4495205"/>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2499426" y="4195814"/>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2499426" y="3895913"/>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ounded Rectangle 86"/>
          <p:cNvSpPr/>
          <p:nvPr/>
        </p:nvSpPr>
        <p:spPr>
          <a:xfrm>
            <a:off x="2499426" y="3596522"/>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Rounded Rectangle 87"/>
          <p:cNvSpPr/>
          <p:nvPr/>
        </p:nvSpPr>
        <p:spPr>
          <a:xfrm>
            <a:off x="2499426" y="3304362"/>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Rounded Rectangle 88"/>
          <p:cNvSpPr/>
          <p:nvPr/>
        </p:nvSpPr>
        <p:spPr>
          <a:xfrm>
            <a:off x="2499426" y="3004971"/>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Rounded Rectangle 89"/>
          <p:cNvSpPr/>
          <p:nvPr/>
        </p:nvSpPr>
        <p:spPr>
          <a:xfrm>
            <a:off x="4075166" y="5086757"/>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Rounded Rectangle 90"/>
          <p:cNvSpPr/>
          <p:nvPr/>
        </p:nvSpPr>
        <p:spPr>
          <a:xfrm>
            <a:off x="4075166" y="4787365"/>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Rounded Rectangle 91"/>
          <p:cNvSpPr/>
          <p:nvPr/>
        </p:nvSpPr>
        <p:spPr>
          <a:xfrm>
            <a:off x="4075166" y="4495205"/>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Rounded Rectangle 92"/>
          <p:cNvSpPr/>
          <p:nvPr/>
        </p:nvSpPr>
        <p:spPr>
          <a:xfrm>
            <a:off x="4075166" y="4195814"/>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Rounded Rectangle 93"/>
          <p:cNvSpPr/>
          <p:nvPr/>
        </p:nvSpPr>
        <p:spPr>
          <a:xfrm>
            <a:off x="4075166" y="3895913"/>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Rounded Rectangle 94"/>
          <p:cNvSpPr/>
          <p:nvPr/>
        </p:nvSpPr>
        <p:spPr>
          <a:xfrm>
            <a:off x="4075166" y="3596522"/>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Rounded Rectangle 95"/>
          <p:cNvSpPr/>
          <p:nvPr/>
        </p:nvSpPr>
        <p:spPr>
          <a:xfrm>
            <a:off x="4075166" y="330436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ounded Rectangle 96"/>
          <p:cNvSpPr/>
          <p:nvPr/>
        </p:nvSpPr>
        <p:spPr>
          <a:xfrm>
            <a:off x="4075166" y="300497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Rounded Rectangle 97"/>
          <p:cNvSpPr/>
          <p:nvPr/>
        </p:nvSpPr>
        <p:spPr>
          <a:xfrm>
            <a:off x="970957"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Rounded Rectangle 98"/>
          <p:cNvSpPr/>
          <p:nvPr/>
        </p:nvSpPr>
        <p:spPr>
          <a:xfrm>
            <a:off x="2499426"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Rounded Rectangle 99"/>
          <p:cNvSpPr/>
          <p:nvPr/>
        </p:nvSpPr>
        <p:spPr>
          <a:xfrm>
            <a:off x="4075166"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Rounded Rectangle 102"/>
          <p:cNvSpPr/>
          <p:nvPr/>
        </p:nvSpPr>
        <p:spPr>
          <a:xfrm>
            <a:off x="970957"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ounded Rectangle 103"/>
          <p:cNvSpPr/>
          <p:nvPr/>
        </p:nvSpPr>
        <p:spPr>
          <a:xfrm>
            <a:off x="2499426"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Rounded Rectangle 104"/>
          <p:cNvSpPr/>
          <p:nvPr/>
        </p:nvSpPr>
        <p:spPr>
          <a:xfrm>
            <a:off x="4075166"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文本占位符 13"/>
          <p:cNvSpPr txBox="1"/>
          <p:nvPr/>
        </p:nvSpPr>
        <p:spPr>
          <a:xfrm>
            <a:off x="380703" y="214850"/>
            <a:ext cx="2160240" cy="355063"/>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词汇表</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84015" y="789305"/>
            <a:ext cx="2941320" cy="64516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将结巴分词之后的词汇整理</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      存入</a:t>
            </a:r>
            <a:r>
              <a:rPr lang="zh-CN" altLang="en-US" b="1" dirty="0">
                <a:latin typeface="幼圆" panose="02010509060101010101" charset="-122"/>
                <a:ea typeface="幼圆" panose="02010509060101010101" charset="-122"/>
                <a:sym typeface="+mn-ea"/>
              </a:rPr>
              <a:t>词汇表</a:t>
            </a:r>
            <a:endParaRPr lang="zh-CN" altLang="en-US" b="1" dirty="0">
              <a:latin typeface="幼圆" panose="02010509060101010101" charset="-122"/>
              <a:ea typeface="幼圆" panose="02010509060101010101" charset="-122"/>
              <a:sym typeface="+mn-ea"/>
            </a:endParaRPr>
          </a:p>
        </p:txBody>
      </p:sp>
      <p:graphicFrame>
        <p:nvGraphicFramePr>
          <p:cNvPr id="6" name="表格 5"/>
          <p:cNvGraphicFramePr/>
          <p:nvPr/>
        </p:nvGraphicFramePr>
        <p:xfrm>
          <a:off x="6877050" y="1847850"/>
          <a:ext cx="4747260" cy="3871595"/>
        </p:xfrm>
        <a:graphic>
          <a:graphicData uri="http://schemas.openxmlformats.org/drawingml/2006/table">
            <a:tbl>
              <a:tblPr firstRow="1" bandRow="1">
                <a:tableStyleId>{5C22544A-7EE6-4342-B048-85BDC9FD1C3A}</a:tableStyleId>
              </a:tblPr>
              <a:tblGrid>
                <a:gridCol w="2373630"/>
                <a:gridCol w="2373630"/>
              </a:tblGrid>
              <a:tr h="442595">
                <a:tc>
                  <a:txBody>
                    <a:bodyPr/>
                    <a:p>
                      <a:pPr algn="l">
                        <a:buClrTx/>
                        <a:buSzTx/>
                        <a:buFontTx/>
                        <a:buNone/>
                      </a:pPr>
                      <a:r>
                        <a:rPr lang="en-US" altLang="zh-CN" b="0">
                          <a:solidFill>
                            <a:schemeClr val="dk1"/>
                          </a:solidFill>
                        </a:rPr>
                        <a:t>                 </a:t>
                      </a:r>
                      <a:r>
                        <a:rPr lang="zh-CN" altLang="en-US" b="0">
                          <a:solidFill>
                            <a:schemeClr val="dk1"/>
                          </a:solidFill>
                        </a:rPr>
                        <a:t>自动</a:t>
                      </a:r>
                      <a:endParaRPr lang="zh-CN" altLang="en-US" b="0">
                        <a:solidFill>
                          <a:schemeClr val="dk1"/>
                        </a:solidFill>
                      </a:endParaRPr>
                    </a:p>
                  </a:txBody>
                  <a:tcPr anchor="ctr" anchorCtr="0">
                    <a:solidFill>
                      <a:srgbClr val="E7EDF1"/>
                    </a:solidFill>
                  </a:tcPr>
                </a:tc>
                <a:tc>
                  <a:txBody>
                    <a:bodyPr/>
                    <a:p>
                      <a:pPr algn="l">
                        <a:buClrTx/>
                        <a:buSzTx/>
                        <a:buFontTx/>
                        <a:buNone/>
                      </a:pPr>
                      <a:r>
                        <a:rPr lang="en-US" altLang="zh-CN" b="0">
                          <a:solidFill>
                            <a:schemeClr val="dk1"/>
                          </a:solidFill>
                        </a:rPr>
                        <a:t>                 </a:t>
                      </a:r>
                      <a:r>
                        <a:rPr lang="zh-CN" altLang="en-US" b="0">
                          <a:solidFill>
                            <a:schemeClr val="dk1"/>
                          </a:solidFill>
                        </a:rPr>
                        <a:t>充值</a:t>
                      </a:r>
                      <a:endParaRPr lang="zh-CN" altLang="en-US" b="0">
                        <a:solidFill>
                          <a:schemeClr val="dk1"/>
                        </a:solidFill>
                      </a:endParaRPr>
                    </a:p>
                  </a:txBody>
                  <a:tcPr anchor="ctr" anchorCtr="0">
                    <a:solidFill>
                      <a:srgbClr val="E7EDF1"/>
                    </a:solidFill>
                  </a:tcPr>
                </a:tc>
              </a:tr>
              <a:tr h="381000">
                <a:tc>
                  <a:txBody>
                    <a:bodyPr/>
                    <a:p>
                      <a:pPr>
                        <a:buNone/>
                      </a:pPr>
                      <a:r>
                        <a:rPr lang="en-US" altLang="zh-CN"/>
                        <a:t>                   </a:t>
                      </a:r>
                      <a:r>
                        <a:rPr lang="zh-CN" altLang="en-US"/>
                        <a:t>被</a:t>
                      </a:r>
                      <a:endParaRPr lang="zh-CN" altLang="en-US"/>
                    </a:p>
                  </a:txBody>
                  <a:tcPr anchor="ctr" anchorCtr="0"/>
                </a:tc>
                <a:tc>
                  <a:txBody>
                    <a:bodyPr/>
                    <a:p>
                      <a:pPr>
                        <a:buNone/>
                      </a:pPr>
                      <a:r>
                        <a:rPr lang="en-US" altLang="zh-CN" sz="1800">
                          <a:sym typeface="+mn-ea"/>
                        </a:rPr>
                        <a:t>                 </a:t>
                      </a:r>
                      <a:r>
                        <a:rPr lang="zh-CN" altLang="en-US" sz="1800">
                          <a:sym typeface="+mn-ea"/>
                        </a:rPr>
                        <a:t>京东</a:t>
                      </a:r>
                      <a:endParaRPr lang="zh-CN" altLang="en-US"/>
                    </a:p>
                  </a:txBody>
                  <a:tcPr anchor="ctr" anchorCtr="0"/>
                </a:tc>
              </a:tr>
              <a:tr h="381000">
                <a:tc>
                  <a:txBody>
                    <a:bodyPr/>
                    <a:p>
                      <a:pPr>
                        <a:buNone/>
                      </a:pPr>
                      <a:r>
                        <a:rPr lang="en-US" altLang="zh-CN" sz="1800">
                          <a:sym typeface="+mn-ea"/>
                        </a:rPr>
                        <a:t>                   </a:t>
                      </a:r>
                      <a:r>
                        <a:rPr lang="zh-CN" altLang="en-US" sz="1800">
                          <a:sym typeface="+mn-ea"/>
                        </a:rPr>
                        <a:t>味</a:t>
                      </a:r>
                      <a:endParaRPr lang="zh-CN" altLang="en-US"/>
                    </a:p>
                  </a:txBody>
                  <a:tcPr anchor="ctr" anchorCtr="0"/>
                </a:tc>
                <a:tc>
                  <a:txBody>
                    <a:bodyPr/>
                    <a:p>
                      <a:pPr>
                        <a:buNone/>
                      </a:pPr>
                      <a:r>
                        <a:rPr lang="en-US" altLang="zh-CN" sz="1800">
                          <a:sym typeface="+mn-ea"/>
                        </a:rPr>
                        <a:t>                 </a:t>
                      </a:r>
                      <a:r>
                        <a:rPr lang="zh-CN" altLang="en-US" sz="1800">
                          <a:sym typeface="+mn-ea"/>
                        </a:rPr>
                        <a:t>配送</a:t>
                      </a:r>
                      <a:endParaRPr lang="zh-CN" altLang="en-US"/>
                    </a:p>
                  </a:txBody>
                  <a:tcPr anchor="ctr" anchorCtr="0"/>
                </a:tc>
              </a:tr>
              <a:tr h="381000">
                <a:tc>
                  <a:txBody>
                    <a:bodyPr/>
                    <a:p>
                      <a:pPr>
                        <a:buNone/>
                      </a:pPr>
                      <a:r>
                        <a:rPr lang="en-US" altLang="zh-CN" sz="1800">
                          <a:sym typeface="+mn-ea"/>
                        </a:rPr>
                        <a:t>                   </a:t>
                      </a:r>
                      <a:r>
                        <a:rPr lang="zh-CN" altLang="en-US" sz="1800">
                          <a:sym typeface="+mn-ea"/>
                        </a:rPr>
                        <a:t>Q</a:t>
                      </a:r>
                      <a:endParaRPr lang="zh-CN" altLang="en-US"/>
                    </a:p>
                  </a:txBody>
                  <a:tcPr anchor="ctr" anchorCtr="0"/>
                </a:tc>
                <a:tc>
                  <a:txBody>
                    <a:bodyPr/>
                    <a:p>
                      <a:pPr>
                        <a:buNone/>
                      </a:pPr>
                      <a:r>
                        <a:rPr lang="en-US" altLang="zh-CN" sz="1800">
                          <a:sym typeface="+mn-ea"/>
                        </a:rPr>
                        <a:t>                 </a:t>
                      </a:r>
                      <a:r>
                        <a:rPr lang="zh-CN" altLang="en-US" sz="1800">
                          <a:sym typeface="+mn-ea"/>
                        </a:rPr>
                        <a:t>儿童</a:t>
                      </a:r>
                      <a:endParaRPr lang="zh-CN" altLang="en-US"/>
                    </a:p>
                  </a:txBody>
                  <a:tcPr anchor="ctr" anchorCtr="0"/>
                </a:tc>
              </a:tr>
              <a:tr h="381000">
                <a:tc>
                  <a:txBody>
                    <a:bodyPr/>
                    <a:p>
                      <a:pPr>
                        <a:buNone/>
                      </a:pPr>
                      <a:r>
                        <a:rPr lang="en-US" altLang="zh-CN" sz="1800">
                          <a:sym typeface="+mn-ea"/>
                        </a:rPr>
                        <a:t>                 </a:t>
                      </a:r>
                      <a:r>
                        <a:rPr lang="zh-CN" altLang="en-US" sz="1800">
                          <a:sym typeface="+mn-ea"/>
                        </a:rPr>
                        <a:t>零食</a:t>
                      </a:r>
                      <a:endParaRPr lang="zh-CN" altLang="en-US"/>
                    </a:p>
                  </a:txBody>
                  <a:tcPr anchor="ctr" anchorCtr="0"/>
                </a:tc>
                <a:tc>
                  <a:txBody>
                    <a:bodyPr/>
                    <a:p>
                      <a:pPr>
                        <a:buNone/>
                      </a:pPr>
                      <a:r>
                        <a:rPr lang="en-US" altLang="zh-CN" sz="1800">
                          <a:sym typeface="+mn-ea"/>
                        </a:rPr>
                        <a:t>                 </a:t>
                      </a:r>
                      <a:r>
                        <a:rPr lang="zh-CN" altLang="en-US" sz="1800">
                          <a:sym typeface="+mn-ea"/>
                        </a:rPr>
                        <a:t>插座</a:t>
                      </a:r>
                      <a:endParaRPr lang="zh-CN" altLang="en-US"/>
                    </a:p>
                  </a:txBody>
                  <a:tcPr anchor="ctr" anchorCtr="0"/>
                </a:tc>
              </a:tr>
              <a:tr h="381000">
                <a:tc>
                  <a:txBody>
                    <a:bodyPr/>
                    <a:p>
                      <a:pPr>
                        <a:buNone/>
                      </a:pPr>
                      <a:r>
                        <a:rPr lang="en-US" altLang="zh-CN" sz="1800">
                          <a:sym typeface="+mn-ea"/>
                        </a:rPr>
                        <a:t>                  </a:t>
                      </a:r>
                      <a:r>
                        <a:rPr lang="zh-CN" altLang="en-US" sz="1800">
                          <a:sym typeface="+mn-ea"/>
                        </a:rPr>
                        <a:t>QQ</a:t>
                      </a:r>
                      <a:endParaRPr lang="zh-CN" altLang="en-US"/>
                    </a:p>
                  </a:txBody>
                  <a:tcPr anchor="ctr" anchorCtr="0"/>
                </a:tc>
                <a:tc>
                  <a:txBody>
                    <a:bodyPr/>
                    <a:p>
                      <a:pPr>
                        <a:buNone/>
                      </a:pPr>
                      <a:r>
                        <a:rPr lang="en-US" altLang="zh-CN" sz="1800">
                          <a:sym typeface="+mn-ea"/>
                        </a:rPr>
                        <a:t>                   </a:t>
                      </a:r>
                      <a:r>
                        <a:rPr lang="zh-CN" altLang="en-US" sz="1800">
                          <a:sym typeface="+mn-ea"/>
                        </a:rPr>
                        <a:t>送</a:t>
                      </a:r>
                      <a:endParaRPr lang="zh-CN" altLang="en-US"/>
                    </a:p>
                  </a:txBody>
                  <a:tcPr anchor="ctr" anchorCtr="0"/>
                </a:tc>
              </a:tr>
              <a:tr h="381000">
                <a:tc>
                  <a:txBody>
                    <a:bodyPr/>
                    <a:p>
                      <a:pPr>
                        <a:buNone/>
                      </a:pPr>
                      <a:r>
                        <a:rPr lang="en-US" altLang="zh-CN" sz="1800">
                          <a:sym typeface="+mn-ea"/>
                        </a:rPr>
                        <a:t>                   </a:t>
                      </a:r>
                      <a:r>
                        <a:rPr lang="zh-CN" altLang="en-US" sz="1800">
                          <a:sym typeface="+mn-ea"/>
                        </a:rPr>
                        <a:t>个</a:t>
                      </a:r>
                      <a:endParaRPr lang="zh-CN" altLang="en-US"/>
                    </a:p>
                  </a:txBody>
                  <a:tcPr anchor="ctr" anchorCtr="0"/>
                </a:tc>
                <a:tc>
                  <a:txBody>
                    <a:bodyPr/>
                    <a:p>
                      <a:pPr>
                        <a:buNone/>
                      </a:pPr>
                      <a:r>
                        <a:rPr lang="en-US" altLang="zh-CN"/>
                        <a:t>                 </a:t>
                      </a:r>
                      <a:r>
                        <a:rPr lang="zh-CN" altLang="en-US"/>
                        <a:t>脚垫</a:t>
                      </a:r>
                      <a:endParaRPr lang="zh-CN" altLang="en-US"/>
                    </a:p>
                  </a:txBody>
                  <a:tcPr anchor="ctr" anchorCtr="0"/>
                </a:tc>
              </a:tr>
              <a:tr h="381000">
                <a:tc>
                  <a:txBody>
                    <a:bodyPr/>
                    <a:p>
                      <a:pPr>
                        <a:buNone/>
                      </a:pPr>
                      <a:r>
                        <a:rPr lang="en-US" altLang="zh-CN" sz="1800">
                          <a:sym typeface="+mn-ea"/>
                        </a:rPr>
                        <a:t>                   </a:t>
                      </a:r>
                      <a:r>
                        <a:rPr lang="zh-CN" altLang="en-US" sz="1800">
                          <a:sym typeface="+mn-ea"/>
                        </a:rPr>
                        <a:t>猫</a:t>
                      </a:r>
                      <a:endParaRPr lang="zh-CN" altLang="en-US"/>
                    </a:p>
                  </a:txBody>
                  <a:tcPr anchor="ctr" anchorCtr="0"/>
                </a:tc>
                <a:tc>
                  <a:txBody>
                    <a:bodyPr/>
                    <a:p>
                      <a:pPr>
                        <a:buNone/>
                      </a:pPr>
                      <a:r>
                        <a:rPr lang="en-US" altLang="zh-CN" sz="1800">
                          <a:sym typeface="+mn-ea"/>
                        </a:rPr>
                        <a:t>                 </a:t>
                      </a:r>
                      <a:r>
                        <a:rPr lang="zh-CN" altLang="en-US" sz="1800">
                          <a:sym typeface="+mn-ea"/>
                        </a:rPr>
                        <a:t>时尚</a:t>
                      </a:r>
                      <a:endParaRPr lang="zh-CN" altLang="en-US"/>
                    </a:p>
                  </a:txBody>
                  <a:tcPr anchor="ctr" anchorCtr="0"/>
                </a:tc>
              </a:tr>
              <a:tr h="381000">
                <a:tc>
                  <a:txBody>
                    <a:bodyPr/>
                    <a:p>
                      <a:pPr>
                        <a:buNone/>
                      </a:pPr>
                      <a:r>
                        <a:rPr lang="en-US" altLang="zh-CN" sz="1800">
                          <a:sym typeface="+mn-ea"/>
                        </a:rPr>
                        <a:t>                 </a:t>
                      </a:r>
                      <a:r>
                        <a:rPr lang="zh-CN" altLang="en-US" sz="1800">
                          <a:sym typeface="+mn-ea"/>
                        </a:rPr>
                        <a:t>套装</a:t>
                      </a:r>
                      <a:endParaRPr lang="zh-CN" altLang="en-US"/>
                    </a:p>
                  </a:txBody>
                  <a:tcPr anchor="ctr" anchorCtr="0"/>
                </a:tc>
                <a:tc>
                  <a:txBody>
                    <a:bodyPr/>
                    <a:p>
                      <a:pPr>
                        <a:buNone/>
                      </a:pPr>
                      <a:r>
                        <a:rPr lang="en-US" altLang="zh-CN" sz="1800">
                          <a:sym typeface="+mn-ea"/>
                        </a:rPr>
                        <a:t>                  </a:t>
                      </a:r>
                      <a:r>
                        <a:rPr lang="zh-CN" altLang="en-US" sz="1800">
                          <a:sym typeface="+mn-ea"/>
                        </a:rPr>
                        <a:t>包</a:t>
                      </a:r>
                      <a:endParaRPr lang="zh-CN" altLang="en-US"/>
                    </a:p>
                  </a:txBody>
                  <a:tcPr anchor="ctr" anchorCtr="0"/>
                </a:tc>
              </a:tr>
              <a:tr h="381000">
                <a:tc>
                  <a:txBody>
                    <a:bodyPr/>
                    <a:p>
                      <a:pPr>
                        <a:buNone/>
                      </a:pPr>
                      <a:r>
                        <a:rPr lang="en-US" altLang="zh-CN" sz="1800">
                          <a:sym typeface="+mn-ea"/>
                        </a:rPr>
                        <a:t>                   </a:t>
                      </a:r>
                      <a:r>
                        <a:rPr lang="zh-CN" altLang="en-US" sz="1800">
                          <a:sym typeface="+mn-ea"/>
                        </a:rPr>
                        <a:t>棒</a:t>
                      </a:r>
                      <a:endParaRPr lang="zh-CN" altLang="en-US"/>
                    </a:p>
                  </a:txBody>
                  <a:tcPr anchor="ctr" anchorCtr="0"/>
                </a:tc>
                <a:tc>
                  <a:txBody>
                    <a:bodyPr/>
                    <a:p>
                      <a:pPr>
                        <a:buNone/>
                      </a:pPr>
                      <a:r>
                        <a:rPr lang="en-US" altLang="zh-CN" sz="1800">
                          <a:sym typeface="+mn-ea"/>
                        </a:rPr>
                        <a:t>                 </a:t>
                      </a:r>
                      <a:r>
                        <a:rPr lang="zh-CN" altLang="en-US" sz="1800">
                          <a:sym typeface="+mn-ea"/>
                        </a:rPr>
                        <a:t>扶手</a:t>
                      </a:r>
                      <a:endParaRPr lang="zh-CN" altLang="en-US"/>
                    </a:p>
                  </a:txBody>
                  <a:tcPr anchor="ctr" anchorCtr="0"/>
                </a:tc>
              </a:tr>
            </a:tbl>
          </a:graphicData>
        </a:graphic>
      </p:graphicFrame>
      <p:pic>
        <p:nvPicPr>
          <p:cNvPr id="3" name="图片 2"/>
          <p:cNvPicPr>
            <a:picLocks noChangeAspect="1"/>
          </p:cNvPicPr>
          <p:nvPr/>
        </p:nvPicPr>
        <p:blipFill>
          <a:blip r:embed="rId1"/>
          <a:stretch>
            <a:fillRect/>
          </a:stretch>
        </p:blipFill>
        <p:spPr>
          <a:xfrm>
            <a:off x="11168380" y="100330"/>
            <a:ext cx="1467485" cy="1467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fade">
                                      <p:cBhvr>
                                        <p:cTn id="53" dur="500"/>
                                        <p:tgtEl>
                                          <p:spTgt spid="8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fade">
                                      <p:cBhvr>
                                        <p:cTn id="68" dur="500"/>
                                        <p:tgtEl>
                                          <p:spTgt spid="8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fade">
                                      <p:cBhvr>
                                        <p:cTn id="71" dur="500"/>
                                        <p:tgtEl>
                                          <p:spTgt spid="9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fade">
                                      <p:cBhvr>
                                        <p:cTn id="74" dur="500"/>
                                        <p:tgtEl>
                                          <p:spTgt spid="104"/>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500"/>
                                        <p:tgtEl>
                                          <p:spTgt spid="9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500"/>
                                        <p:tgtEl>
                                          <p:spTgt spid="9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fade">
                                      <p:cBhvr>
                                        <p:cTn id="84" dur="500"/>
                                        <p:tgtEl>
                                          <p:spTgt spid="9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500"/>
                                        <p:tgtEl>
                                          <p:spTgt spid="9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6"/>
                                        </p:tgtEl>
                                        <p:attrNameLst>
                                          <p:attrName>style.visibility</p:attrName>
                                        </p:attrNameLst>
                                      </p:cBhvr>
                                      <p:to>
                                        <p:strVal val="visible"/>
                                      </p:to>
                                    </p:set>
                                    <p:animEffect transition="in" filter="fade">
                                      <p:cBhvr>
                                        <p:cTn id="96" dur="500"/>
                                        <p:tgtEl>
                                          <p:spTgt spid="9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fade">
                                      <p:cBhvr>
                                        <p:cTn id="102" dur="500"/>
                                        <p:tgtEl>
                                          <p:spTgt spid="10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fade">
                                      <p:cBhvr>
                                        <p:cTn id="105" dur="500"/>
                                        <p:tgtEl>
                                          <p:spTgt spid="105"/>
                                        </p:tgtEl>
                                      </p:cBhvr>
                                    </p:animEffect>
                                  </p:childTnLst>
                                </p:cTn>
                              </p:par>
                            </p:childTnLst>
                          </p:cTn>
                        </p:par>
                        <p:par>
                          <p:cTn id="106" fill="hold">
                            <p:stCondLst>
                              <p:cond delay="1500"/>
                            </p:stCondLst>
                            <p:childTnLst>
                              <p:par>
                                <p:cTn id="107" presetID="3" presetClass="entr" presetSubtype="10" fill="hold" nodeType="after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blinds(horizontal)">
                                      <p:cBhvr>
                                        <p:cTn id="10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0" grpId="0" bldLvl="0" animBg="1"/>
      <p:bldP spid="61" grpId="0" bldLvl="0" animBg="1"/>
      <p:bldP spid="62" grpId="0" bldLvl="0" animBg="1"/>
      <p:bldP spid="63"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89" grpId="0" bldLvl="0" animBg="1"/>
      <p:bldP spid="90" grpId="0" bldLvl="0" animBg="1"/>
      <p:bldP spid="91" grpId="0" bldLvl="0" animBg="1"/>
      <p:bldP spid="92" grpId="0" bldLvl="0" animBg="1"/>
      <p:bldP spid="93" grpId="0" bldLvl="0" animBg="1"/>
      <p:bldP spid="94" grpId="0" bldLvl="0" animBg="1"/>
      <p:bldP spid="95" grpId="0" bldLvl="0" animBg="1"/>
      <p:bldP spid="96" grpId="0" bldLvl="0" animBg="1"/>
      <p:bldP spid="97" grpId="0" bldLvl="0" animBg="1"/>
      <p:bldP spid="98" grpId="0" bldLvl="0" animBg="1"/>
      <p:bldP spid="99" grpId="0" bldLvl="0" animBg="1"/>
      <p:bldP spid="100" grpId="0" bldLvl="0" animBg="1"/>
      <p:bldP spid="103" grpId="0" bldLvl="0" animBg="1"/>
      <p:bldP spid="104" grpId="0" bldLvl="0" animBg="1"/>
      <p:bldP spid="105"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13"/>
          <p:cNvSpPr txBox="1"/>
          <p:nvPr/>
        </p:nvSpPr>
        <p:spPr>
          <a:xfrm>
            <a:off x="381000" y="214630"/>
            <a:ext cx="286448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--one-hot</a:t>
            </a:r>
            <a:endParaRPr kumimoji="1" lang="en-US" altLang="zh-CN" sz="1800" dirty="0" smtClean="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48480" y="685800"/>
            <a:ext cx="3869690" cy="829945"/>
          </a:xfrm>
          <a:prstGeom prst="rect">
            <a:avLst/>
          </a:prstGeom>
          <a:noFill/>
        </p:spPr>
        <p:txBody>
          <a:bodyPr wrap="square" rtlCol="0" anchor="t">
            <a:spAutoFit/>
          </a:bodyPr>
          <a:p>
            <a:r>
              <a:rPr lang="zh-CN" altLang="en-US" sz="2400" b="1" dirty="0">
                <a:latin typeface="幼圆" panose="02010509060101010101" charset="-122"/>
                <a:ea typeface="幼圆" panose="02010509060101010101" charset="-122"/>
                <a:sym typeface="+mn-ea"/>
              </a:rPr>
              <a:t>one-hot表示数据与标签</a:t>
            </a:r>
            <a:endParaRPr lang="zh-CN" altLang="en-US" sz="2400" b="1" dirty="0">
              <a:latin typeface="幼圆" panose="02010509060101010101" charset="-122"/>
              <a:ea typeface="幼圆" panose="02010509060101010101" charset="-122"/>
              <a:sym typeface="+mn-ea"/>
            </a:endParaRPr>
          </a:p>
          <a:p>
            <a:r>
              <a:rPr lang="zh-CN" altLang="en-US" sz="2400" b="1" dirty="0">
                <a:latin typeface="幼圆" panose="02010509060101010101" charset="-122"/>
                <a:ea typeface="幼圆" panose="02010509060101010101" charset="-122"/>
                <a:sym typeface="+mn-ea"/>
              </a:rPr>
              <a:t>    计算机可识别</a:t>
            </a:r>
            <a:endParaRPr lang="zh-CN" altLang="en-US" sz="2400" b="1" dirty="0">
              <a:latin typeface="幼圆" panose="02010509060101010101" charset="-122"/>
              <a:ea typeface="幼圆" panose="02010509060101010101" charset="-122"/>
              <a:sym typeface="+mn-ea"/>
            </a:endParaRPr>
          </a:p>
        </p:txBody>
      </p:sp>
      <p:pic>
        <p:nvPicPr>
          <p:cNvPr id="2" name="图片 -2147482606" descr="P349B2165RRPH2LU4PGFSSL"/>
          <p:cNvPicPr>
            <a:picLocks noChangeAspect="1"/>
          </p:cNvPicPr>
          <p:nvPr/>
        </p:nvPicPr>
        <p:blipFill>
          <a:blip r:embed="rId1"/>
          <a:srcRect r="12967"/>
          <a:stretch>
            <a:fillRect/>
          </a:stretch>
        </p:blipFill>
        <p:spPr>
          <a:xfrm>
            <a:off x="1232535" y="1750695"/>
            <a:ext cx="3898900" cy="3802380"/>
          </a:xfrm>
          <a:prstGeom prst="rect">
            <a:avLst/>
          </a:prstGeom>
          <a:noFill/>
          <a:ln w="9525">
            <a:noFill/>
          </a:ln>
        </p:spPr>
      </p:pic>
      <p:sp>
        <p:nvSpPr>
          <p:cNvPr id="3" name="文本框 2"/>
          <p:cNvSpPr txBox="1"/>
          <p:nvPr/>
        </p:nvSpPr>
        <p:spPr>
          <a:xfrm>
            <a:off x="1911985" y="6172200"/>
            <a:ext cx="2540000"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One-hot标签示例图</a:t>
            </a:r>
            <a:endParaRPr lang="zh-CN" altLang="en-US" b="1" dirty="0">
              <a:latin typeface="幼圆" panose="02010509060101010101" charset="-122"/>
              <a:ea typeface="幼圆" panose="02010509060101010101" charset="-122"/>
              <a:sym typeface="+mn-ea"/>
            </a:endParaRPr>
          </a:p>
        </p:txBody>
      </p:sp>
      <p:pic>
        <p:nvPicPr>
          <p:cNvPr id="5" name="图片 -2147482614" descr="4E2FE3E39E4315B9EA6B804F6E150801"/>
          <p:cNvPicPr>
            <a:picLocks noChangeAspect="1"/>
          </p:cNvPicPr>
          <p:nvPr/>
        </p:nvPicPr>
        <p:blipFill>
          <a:blip r:embed="rId2"/>
          <a:srcRect r="8919" b="44803"/>
          <a:stretch>
            <a:fillRect/>
          </a:stretch>
        </p:blipFill>
        <p:spPr>
          <a:xfrm>
            <a:off x="7301865" y="1750695"/>
            <a:ext cx="4491355" cy="3726815"/>
          </a:xfrm>
          <a:prstGeom prst="rect">
            <a:avLst/>
          </a:prstGeom>
          <a:noFill/>
          <a:ln w="9525">
            <a:noFill/>
          </a:ln>
        </p:spPr>
      </p:pic>
      <p:sp>
        <p:nvSpPr>
          <p:cNvPr id="6" name="文本框 5"/>
          <p:cNvSpPr txBox="1"/>
          <p:nvPr/>
        </p:nvSpPr>
        <p:spPr>
          <a:xfrm>
            <a:off x="8362315" y="6172200"/>
            <a:ext cx="2818765"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One-hot表示数据示例图</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5288915" y="953770"/>
            <a:ext cx="6869430" cy="5770245"/>
          </a:xfrm>
          <a:prstGeom prst="rect">
            <a:avLst/>
          </a:prstGeom>
        </p:spPr>
      </p:pic>
      <p:sp>
        <p:nvSpPr>
          <p:cNvPr id="11" name="文本框 10"/>
          <p:cNvSpPr txBox="1"/>
          <p:nvPr/>
        </p:nvSpPr>
        <p:spPr>
          <a:xfrm>
            <a:off x="381000" y="3023870"/>
            <a:ext cx="4765675" cy="1476375"/>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训练集和验证集的比例为19:1。</a:t>
            </a:r>
            <a:endParaRPr lang="zh-CN" altLang="en-US" b="1" dirty="0">
              <a:latin typeface="幼圆" panose="02010509060101010101" charset="-122"/>
              <a:ea typeface="幼圆" panose="02010509060101010101" charset="-122"/>
              <a:sym typeface="+mn-ea"/>
            </a:endParaRPr>
          </a:p>
          <a:p>
            <a:endParaRPr lang="zh-CN" altLang="en-US" b="1" dirty="0">
              <a:latin typeface="幼圆" panose="02010509060101010101" charset="-122"/>
              <a:ea typeface="幼圆" panose="02010509060101010101" charset="-122"/>
              <a:sym typeface="+mn-ea"/>
            </a:endParaRPr>
          </a:p>
          <a:p>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其中47.5万数据作为训练集，2.5万数据</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作为验证集。</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3" name="图片 22" descr="timg (4)"/>
          <p:cNvPicPr>
            <a:picLocks noChangeAspect="1"/>
          </p:cNvPicPr>
          <p:nvPr/>
        </p:nvPicPr>
        <p:blipFill>
          <a:blip r:embed="rId1"/>
          <a:stretch>
            <a:fillRect/>
          </a:stretch>
        </p:blipFill>
        <p:spPr>
          <a:xfrm>
            <a:off x="10031095" y="3175"/>
            <a:ext cx="2747645" cy="2747645"/>
          </a:xfrm>
          <a:prstGeom prst="rect">
            <a:avLst/>
          </a:prstGeom>
        </p:spPr>
      </p:pic>
      <p:pic>
        <p:nvPicPr>
          <p:cNvPr id="2" name="图片 -2147482596"/>
          <p:cNvPicPr>
            <a:picLocks noChangeAspect="1"/>
          </p:cNvPicPr>
          <p:nvPr/>
        </p:nvPicPr>
        <p:blipFill>
          <a:blip r:embed="rId2"/>
          <a:stretch>
            <a:fillRect/>
          </a:stretch>
        </p:blipFill>
        <p:spPr>
          <a:xfrm>
            <a:off x="1585595" y="1707515"/>
            <a:ext cx="8075295" cy="5368290"/>
          </a:xfrm>
          <a:prstGeom prst="rect">
            <a:avLst/>
          </a:prstGeom>
          <a:noFill/>
          <a:ln w="9525">
            <a:noFill/>
          </a:ln>
        </p:spPr>
      </p:pic>
      <p:sp>
        <p:nvSpPr>
          <p:cNvPr id="25" name="文本框 24"/>
          <p:cNvSpPr txBox="1"/>
          <p:nvPr/>
        </p:nvSpPr>
        <p:spPr>
          <a:xfrm>
            <a:off x="4487545" y="1192530"/>
            <a:ext cx="3463925"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CNN的大致结构</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 name="图片 1" descr="Accuracy"/>
          <p:cNvPicPr>
            <a:picLocks noChangeAspect="1"/>
          </p:cNvPicPr>
          <p:nvPr/>
        </p:nvPicPr>
        <p:blipFill>
          <a:blip r:embed="rId1"/>
          <a:stretch>
            <a:fillRect/>
          </a:stretch>
        </p:blipFill>
        <p:spPr>
          <a:xfrm>
            <a:off x="1400175" y="1135380"/>
            <a:ext cx="10058400" cy="4961255"/>
          </a:xfrm>
          <a:prstGeom prst="rect">
            <a:avLst/>
          </a:prstGeom>
        </p:spPr>
      </p:pic>
      <p:sp>
        <p:nvSpPr>
          <p:cNvPr id="3" name="文本框 2"/>
          <p:cNvSpPr txBox="1"/>
          <p:nvPr/>
        </p:nvSpPr>
        <p:spPr>
          <a:xfrm>
            <a:off x="5775325" y="6377305"/>
            <a:ext cx="2540000" cy="368300"/>
          </a:xfrm>
          <a:prstGeom prst="rect">
            <a:avLst/>
          </a:prstGeom>
          <a:noFill/>
        </p:spPr>
        <p:txBody>
          <a:bodyPr wrap="square" rtlCol="0" anchor="t">
            <a:spAutoFit/>
          </a:bodyPr>
          <a:p>
            <a:r>
              <a:rPr lang="en-US" altLang="zh-CN" b="1" dirty="0">
                <a:latin typeface="幼圆" panose="02010509060101010101" charset="-122"/>
                <a:ea typeface="幼圆" panose="02010509060101010101" charset="-122"/>
                <a:sym typeface="+mn-ea"/>
              </a:rPr>
              <a:t>Accuracy</a:t>
            </a:r>
            <a:r>
              <a:rPr lang="zh-CN" altLang="en-US" b="1" dirty="0">
                <a:latin typeface="幼圆" panose="02010509060101010101" charset="-122"/>
                <a:ea typeface="幼圆" panose="02010509060101010101" charset="-122"/>
                <a:sym typeface="+mn-ea"/>
              </a:rPr>
              <a:t>图</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 name="图片 1" descr="F"/>
          <p:cNvPicPr>
            <a:picLocks noChangeAspect="1"/>
          </p:cNvPicPr>
          <p:nvPr/>
        </p:nvPicPr>
        <p:blipFill>
          <a:blip r:embed="rId1"/>
          <a:stretch>
            <a:fillRect/>
          </a:stretch>
        </p:blipFill>
        <p:spPr>
          <a:xfrm>
            <a:off x="1400175" y="1209675"/>
            <a:ext cx="10058400" cy="4813300"/>
          </a:xfrm>
          <a:prstGeom prst="rect">
            <a:avLst/>
          </a:prstGeom>
        </p:spPr>
      </p:pic>
      <p:sp>
        <p:nvSpPr>
          <p:cNvPr id="3" name="文本框 2"/>
          <p:cNvSpPr txBox="1"/>
          <p:nvPr/>
        </p:nvSpPr>
        <p:spPr>
          <a:xfrm>
            <a:off x="6107430" y="6377305"/>
            <a:ext cx="2540000" cy="368300"/>
          </a:xfrm>
          <a:prstGeom prst="rect">
            <a:avLst/>
          </a:prstGeom>
          <a:noFill/>
        </p:spPr>
        <p:txBody>
          <a:bodyPr wrap="square" rtlCol="0" anchor="t">
            <a:spAutoFit/>
          </a:bodyPr>
          <a:p>
            <a:r>
              <a:rPr lang="en-US" altLang="zh-CN" b="1" dirty="0">
                <a:latin typeface="幼圆" panose="02010509060101010101" charset="-122"/>
                <a:ea typeface="幼圆" panose="02010509060101010101" charset="-122"/>
                <a:sym typeface="+mn-ea"/>
              </a:rPr>
              <a:t>F</a:t>
            </a:r>
            <a:r>
              <a:rPr lang="zh-CN" altLang="en-US" b="1" dirty="0">
                <a:latin typeface="幼圆" panose="02010509060101010101" charset="-122"/>
                <a:ea typeface="幼圆" panose="02010509060101010101" charset="-122"/>
                <a:sym typeface="+mn-ea"/>
              </a:rPr>
              <a:t>图</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07430" y="6377305"/>
            <a:ext cx="2540000" cy="368300"/>
          </a:xfrm>
          <a:prstGeom prst="rect">
            <a:avLst/>
          </a:prstGeom>
          <a:noFill/>
        </p:spPr>
        <p:txBody>
          <a:bodyPr wrap="square" rtlCol="0" anchor="t">
            <a:spAutoFit/>
          </a:bodyPr>
          <a:p>
            <a:r>
              <a:rPr lang="en-US" altLang="zh-CN" b="1" dirty="0">
                <a:latin typeface="幼圆" panose="02010509060101010101" charset="-122"/>
                <a:ea typeface="幼圆" panose="02010509060101010101" charset="-122"/>
                <a:sym typeface="+mn-ea"/>
              </a:rPr>
              <a:t>Loss</a:t>
            </a:r>
            <a:r>
              <a:rPr lang="zh-CN" altLang="en-US" b="1" dirty="0">
                <a:latin typeface="幼圆" panose="02010509060101010101" charset="-122"/>
                <a:ea typeface="幼圆" panose="02010509060101010101" charset="-122"/>
                <a:sym typeface="+mn-ea"/>
              </a:rPr>
              <a:t>图</a:t>
            </a:r>
            <a:endParaRPr lang="zh-CN" altLang="en-US" b="1" dirty="0">
              <a:latin typeface="幼圆" panose="02010509060101010101" charset="-122"/>
              <a:ea typeface="幼圆" panose="02010509060101010101" charset="-122"/>
              <a:sym typeface="+mn-ea"/>
            </a:endParaRPr>
          </a:p>
        </p:txBody>
      </p:sp>
      <p:pic>
        <p:nvPicPr>
          <p:cNvPr id="4" name="图片 3" descr="loss"/>
          <p:cNvPicPr>
            <a:picLocks noChangeAspect="1"/>
          </p:cNvPicPr>
          <p:nvPr/>
        </p:nvPicPr>
        <p:blipFill>
          <a:blip r:embed="rId1"/>
          <a:stretch>
            <a:fillRect/>
          </a:stretch>
        </p:blipFill>
        <p:spPr>
          <a:xfrm>
            <a:off x="1400175" y="1654175"/>
            <a:ext cx="10057765" cy="3924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3615" y="5937885"/>
            <a:ext cx="2540000" cy="368300"/>
          </a:xfrm>
          <a:prstGeom prst="rect">
            <a:avLst/>
          </a:prstGeom>
          <a:noFill/>
        </p:spPr>
        <p:txBody>
          <a:bodyPr wrap="square" rtlCol="0" anchor="t">
            <a:spAutoFit/>
          </a:bodyPr>
          <a:p>
            <a:r>
              <a:rPr lang="en-US" altLang="zh-CN" b="1" dirty="0">
                <a:latin typeface="幼圆" panose="02010509060101010101" charset="-122"/>
                <a:ea typeface="幼圆" panose="02010509060101010101" charset="-122"/>
                <a:sym typeface="+mn-ea"/>
              </a:rPr>
              <a:t>recall</a:t>
            </a:r>
            <a:r>
              <a:rPr lang="zh-CN" altLang="en-US" b="1" dirty="0">
                <a:latin typeface="幼圆" panose="02010509060101010101" charset="-122"/>
                <a:ea typeface="幼圆" panose="02010509060101010101" charset="-122"/>
                <a:sym typeface="+mn-ea"/>
              </a:rPr>
              <a:t>图</a:t>
            </a:r>
            <a:endParaRPr lang="zh-CN" altLang="en-US" b="1" dirty="0">
              <a:latin typeface="幼圆" panose="02010509060101010101" charset="-122"/>
              <a:ea typeface="幼圆" panose="02010509060101010101" charset="-122"/>
              <a:sym typeface="+mn-ea"/>
            </a:endParaRPr>
          </a:p>
        </p:txBody>
      </p:sp>
      <p:pic>
        <p:nvPicPr>
          <p:cNvPr id="2" name="图片 1" descr="recall"/>
          <p:cNvPicPr>
            <a:picLocks noChangeAspect="1"/>
          </p:cNvPicPr>
          <p:nvPr/>
        </p:nvPicPr>
        <p:blipFill>
          <a:blip r:embed="rId1"/>
          <a:stretch>
            <a:fillRect/>
          </a:stretch>
        </p:blipFill>
        <p:spPr>
          <a:xfrm>
            <a:off x="1400175" y="1974850"/>
            <a:ext cx="10058400" cy="32823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4701568" y="1096357"/>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6" name="矩形 259"/>
          <p:cNvSpPr>
            <a:spLocks noChangeArrowheads="1"/>
          </p:cNvSpPr>
          <p:nvPr/>
        </p:nvSpPr>
        <p:spPr bwMode="auto">
          <a:xfrm>
            <a:off x="501201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04</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descr="BEG)I1FUMT@O9FS4Z$2E2XH"/>
          <p:cNvPicPr>
            <a:picLocks noChangeAspect="1"/>
          </p:cNvPicPr>
          <p:nvPr/>
        </p:nvPicPr>
        <p:blipFill>
          <a:blip r:embed="rId2"/>
          <a:stretch>
            <a:fillRect/>
          </a:stretch>
        </p:blipFill>
        <p:spPr>
          <a:xfrm>
            <a:off x="635" y="-5080"/>
            <a:ext cx="12857480" cy="7242810"/>
          </a:xfrm>
          <a:prstGeom prst="rect">
            <a:avLst/>
          </a:prstGeom>
        </p:spPr>
      </p:pic>
      <p:sp>
        <p:nvSpPr>
          <p:cNvPr id="32" name="MH_Entry_1"/>
          <p:cNvSpPr/>
          <p:nvPr>
            <p:custDataLst>
              <p:tags r:id="rId3"/>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结果展示</a:t>
            </a:r>
            <a:endPar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1"/>
          <p:cNvSpPr txBox="1"/>
          <p:nvPr/>
        </p:nvSpPr>
        <p:spPr>
          <a:xfrm>
            <a:off x="4713420" y="5012717"/>
            <a:ext cx="1370330" cy="337185"/>
          </a:xfrm>
          <a:prstGeom prst="rect">
            <a:avLst/>
          </a:prstGeom>
          <a:noFill/>
        </p:spPr>
        <p:txBody>
          <a:bodyPr wrap="none" rtlCol="0">
            <a:spAutoFit/>
          </a:bodyPr>
          <a:lstStyle/>
          <a:p>
            <a:pPr marL="171450" lvl="1" indent="-171450" algn="l">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模型的效率</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425707" y="5012717"/>
            <a:ext cx="1784350" cy="337185"/>
          </a:xfrm>
          <a:prstGeom prst="rect">
            <a:avLst/>
          </a:prstGeom>
          <a:noFill/>
        </p:spPr>
        <p:txBody>
          <a:bodyPr wrap="none" rtlCol="0">
            <a:spAutoFit/>
          </a:bodyPr>
          <a:lstStyle/>
          <a:p>
            <a:pPr marL="171450" lvl="1" indent="-171450">
              <a:buFont typeface="Arial" panose="020B0604020202020204" pitchFamily="34" charset="0"/>
              <a:buChar char="•"/>
            </a:pPr>
            <a:r>
              <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Web</a:t>
            </a: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端数据展示</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sz="1800" dirty="0" smtClean="0">
                <a:solidFill>
                  <a:schemeClr val="accent3"/>
                </a:solidFill>
                <a:latin typeface="微软雅黑" panose="020B0503020204020204" pitchFamily="34" charset="-122"/>
                <a:ea typeface="微软雅黑" panose="020B0503020204020204" pitchFamily="34" charset="-122"/>
              </a:rPr>
              <a:t>模型的效率</a:t>
            </a:r>
            <a:endParaRPr kumimoji="1" lang="zh-CN"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95730" y="4904740"/>
            <a:ext cx="4251325" cy="922020"/>
          </a:xfrm>
          <a:prstGeom prst="rect">
            <a:avLst/>
          </a:prstGeom>
          <a:noFill/>
        </p:spPr>
        <p:txBody>
          <a:bodyPr wrap="square" rtlCol="0" anchor="t">
            <a:spAutoFit/>
          </a:bodyPr>
          <a:p>
            <a:pPr algn="l"/>
            <a:r>
              <a:rPr lang="zh-CN" altLang="en-US" b="1" dirty="0">
                <a:latin typeface="幼圆" panose="02010509060101010101" charset="-122"/>
                <a:ea typeface="幼圆" panose="02010509060101010101" charset="-122"/>
                <a:sym typeface="+mn-ea"/>
              </a:rPr>
              <a:t>实际上如果原始数据集更加规范准确、每类商品信息的数据集更大，</a:t>
            </a:r>
            <a:endParaRPr lang="zh-CN" altLang="en-US" b="1" dirty="0">
              <a:latin typeface="幼圆" panose="02010509060101010101" charset="-122"/>
              <a:ea typeface="幼圆" panose="02010509060101010101" charset="-122"/>
              <a:sym typeface="+mn-ea"/>
            </a:endParaRPr>
          </a:p>
          <a:p>
            <a:pPr algn="l"/>
            <a:r>
              <a:rPr lang="zh-CN" altLang="en-US" b="1" dirty="0">
                <a:latin typeface="幼圆" panose="02010509060101010101" charset="-122"/>
                <a:ea typeface="幼圆" panose="02010509060101010101" charset="-122"/>
                <a:sym typeface="+mn-ea"/>
              </a:rPr>
              <a:t>我们模型的准确率会更高。</a:t>
            </a:r>
            <a:endParaRPr lang="zh-CN" altLang="en-US" b="1" dirty="0">
              <a:latin typeface="幼圆" panose="02010509060101010101" charset="-122"/>
              <a:ea typeface="幼圆" panose="02010509060101010101" charset="-122"/>
              <a:sym typeface="+mn-ea"/>
            </a:endParaRPr>
          </a:p>
        </p:txBody>
      </p:sp>
      <p:sp>
        <p:nvSpPr>
          <p:cNvPr id="3" name="文本框 2"/>
          <p:cNvSpPr txBox="1"/>
          <p:nvPr/>
        </p:nvSpPr>
        <p:spPr>
          <a:xfrm>
            <a:off x="1395730" y="1796415"/>
            <a:ext cx="317627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整个模型的准确率：</a:t>
            </a:r>
            <a:r>
              <a:rPr lang="zh-CN" altLang="en-US" b="1" dirty="0">
                <a:solidFill>
                  <a:srgbClr val="FF0000"/>
                </a:solidFill>
                <a:latin typeface="幼圆" panose="02010509060101010101" charset="-122"/>
                <a:ea typeface="幼圆" panose="02010509060101010101" charset="-122"/>
                <a:sym typeface="+mn-ea"/>
              </a:rPr>
              <a:t>85.792 %</a:t>
            </a:r>
            <a:endParaRPr lang="zh-CN" altLang="en-US" b="1" dirty="0">
              <a:solidFill>
                <a:srgbClr val="FF0000"/>
              </a:solidFill>
              <a:latin typeface="幼圆" panose="02010509060101010101" charset="-122"/>
              <a:ea typeface="幼圆" panose="02010509060101010101" charset="-122"/>
              <a:sym typeface="+mn-ea"/>
            </a:endParaRPr>
          </a:p>
        </p:txBody>
      </p:sp>
      <p:sp>
        <p:nvSpPr>
          <p:cNvPr id="4" name="文本框 3"/>
          <p:cNvSpPr txBox="1"/>
          <p:nvPr/>
        </p:nvSpPr>
        <p:spPr>
          <a:xfrm>
            <a:off x="1395730" y="2636520"/>
            <a:ext cx="340614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打标签的效率：</a:t>
            </a:r>
            <a:r>
              <a:rPr lang="zh-CN" altLang="en-US" b="1" dirty="0">
                <a:solidFill>
                  <a:srgbClr val="FF0000"/>
                </a:solidFill>
                <a:latin typeface="幼圆" panose="02010509060101010101" charset="-122"/>
                <a:ea typeface="幼圆" panose="02010509060101010101" charset="-122"/>
                <a:sym typeface="+mn-ea"/>
              </a:rPr>
              <a:t>97</a:t>
            </a:r>
            <a:r>
              <a:rPr lang="en-US" altLang="zh-CN" b="1" dirty="0">
                <a:solidFill>
                  <a:srgbClr val="FF0000"/>
                </a:solidFill>
                <a:latin typeface="幼圆" panose="02010509060101010101" charset="-122"/>
                <a:ea typeface="幼圆" panose="02010509060101010101" charset="-122"/>
                <a:sym typeface="+mn-ea"/>
              </a:rPr>
              <a:t>,</a:t>
            </a:r>
            <a:r>
              <a:rPr lang="zh-CN" altLang="en-US" b="1" dirty="0">
                <a:solidFill>
                  <a:srgbClr val="FF0000"/>
                </a:solidFill>
                <a:latin typeface="幼圆" panose="02010509060101010101" charset="-122"/>
                <a:ea typeface="幼圆" panose="02010509060101010101" charset="-122"/>
                <a:sym typeface="+mn-ea"/>
              </a:rPr>
              <a:t>825 个/分钟</a:t>
            </a:r>
            <a:endParaRPr lang="zh-CN" altLang="en-US" b="1" dirty="0">
              <a:solidFill>
                <a:srgbClr val="FF0000"/>
              </a:solidFill>
              <a:latin typeface="幼圆" panose="02010509060101010101" charset="-122"/>
              <a:ea typeface="幼圆" panose="02010509060101010101" charset="-122"/>
              <a:sym typeface="+mn-ea"/>
            </a:endParaRPr>
          </a:p>
        </p:txBody>
      </p:sp>
      <p:sp>
        <p:nvSpPr>
          <p:cNvPr id="8" name="文本框 7"/>
          <p:cNvSpPr txBox="1"/>
          <p:nvPr/>
        </p:nvSpPr>
        <p:spPr>
          <a:xfrm>
            <a:off x="1395730" y="3475990"/>
            <a:ext cx="3521710" cy="64516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读取450万待预测数据</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并处理的效率：</a:t>
            </a:r>
            <a:r>
              <a:rPr lang="zh-CN" altLang="en-US" b="1" dirty="0">
                <a:solidFill>
                  <a:srgbClr val="FF0000"/>
                </a:solidFill>
                <a:latin typeface="幼圆" panose="02010509060101010101" charset="-122"/>
                <a:ea typeface="幼圆" panose="02010509060101010101" charset="-122"/>
                <a:sym typeface="+mn-ea"/>
              </a:rPr>
              <a:t>128</a:t>
            </a:r>
            <a:r>
              <a:rPr lang="en-US" altLang="zh-CN" b="1" dirty="0">
                <a:solidFill>
                  <a:srgbClr val="FF0000"/>
                </a:solidFill>
                <a:latin typeface="幼圆" panose="02010509060101010101" charset="-122"/>
                <a:ea typeface="幼圆" panose="02010509060101010101" charset="-122"/>
                <a:sym typeface="+mn-ea"/>
              </a:rPr>
              <a:t>,</a:t>
            </a:r>
            <a:r>
              <a:rPr lang="zh-CN" altLang="en-US" b="1" dirty="0">
                <a:solidFill>
                  <a:srgbClr val="FF0000"/>
                </a:solidFill>
                <a:latin typeface="幼圆" panose="02010509060101010101" charset="-122"/>
                <a:ea typeface="幼圆" panose="02010509060101010101" charset="-122"/>
                <a:sym typeface="+mn-ea"/>
              </a:rPr>
              <a:t>571 个/分钟</a:t>
            </a:r>
            <a:endParaRPr lang="zh-CN" altLang="en-US" b="1" dirty="0">
              <a:solidFill>
                <a:srgbClr val="FF0000"/>
              </a:solidFill>
              <a:latin typeface="幼圆" panose="02010509060101010101" charset="-122"/>
              <a:ea typeface="幼圆" panose="02010509060101010101" charset="-122"/>
              <a:sym typeface="+mn-ea"/>
            </a:endParaRPr>
          </a:p>
        </p:txBody>
      </p:sp>
      <p:pic>
        <p:nvPicPr>
          <p:cNvPr id="12" name="图片 11" descr="QQ截图20190326204722"/>
          <p:cNvPicPr>
            <a:picLocks noChangeAspect="1"/>
          </p:cNvPicPr>
          <p:nvPr/>
        </p:nvPicPr>
        <p:blipFill>
          <a:blip r:embed="rId4"/>
          <a:stretch>
            <a:fillRect/>
          </a:stretch>
        </p:blipFill>
        <p:spPr>
          <a:xfrm>
            <a:off x="6259830" y="1701800"/>
            <a:ext cx="5943600" cy="3829050"/>
          </a:xfrm>
          <a:prstGeom prst="rect">
            <a:avLst/>
          </a:prstGeom>
        </p:spPr>
      </p:pic>
      <p:pic>
        <p:nvPicPr>
          <p:cNvPr id="14" name="图片 13" descr="timg (7)"/>
          <p:cNvPicPr>
            <a:picLocks noChangeAspect="1"/>
          </p:cNvPicPr>
          <p:nvPr/>
        </p:nvPicPr>
        <p:blipFill>
          <a:blip r:embed="rId5"/>
          <a:stretch>
            <a:fillRect/>
          </a:stretch>
        </p:blipFill>
        <p:spPr>
          <a:xfrm>
            <a:off x="11177270" y="-43815"/>
            <a:ext cx="1652905" cy="16529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ppt_x</p:attrName>
                                        </p:attrNameLst>
                                      </p:cBhvr>
                                      <p:tavLst>
                                        <p:tav tm="0">
                                          <p:val>
                                            <p:strVal val="#ppt_x-#ppt_w*1.125000"/>
                                          </p:val>
                                        </p:tav>
                                        <p:tav tm="100000">
                                          <p:val>
                                            <p:strVal val="#ppt_x"/>
                                          </p:val>
                                        </p:tav>
                                      </p:tavLst>
                                    </p:anim>
                                    <p:animEffect transition="in" filter="wipe(right)">
                                      <p:cBhvr>
                                        <p:cTn id="41" dur="500"/>
                                        <p:tgtEl>
                                          <p:spTgt spid="33"/>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righ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5"/>
                                        </p:tgtEl>
                                        <p:attrNameLst>
                                          <p:attrName>ppt_x</p:attrName>
                                        </p:attrNameLst>
                                      </p:cBhvr>
                                      <p:tavLst>
                                        <p:tav tm="0">
                                          <p:val>
                                            <p:strVal val="ppt_x"/>
                                          </p:val>
                                        </p:tav>
                                        <p:tav tm="100000">
                                          <p:val>
                                            <p:strVal val="ppt_x"/>
                                          </p:val>
                                        </p:tav>
                                      </p:tavLst>
                                    </p:anim>
                                    <p:anim calcmode="lin" valueType="num">
                                      <p:cBhvr additive="base">
                                        <p:cTn id="51" dur="500"/>
                                        <p:tgtEl>
                                          <p:spTgt spid="5"/>
                                        </p:tgtEl>
                                        <p:attrNameLst>
                                          <p:attrName>ppt_y</p:attrName>
                                        </p:attrNameLst>
                                      </p:cBhvr>
                                      <p:tavLst>
                                        <p:tav tm="0">
                                          <p:val>
                                            <p:strVal val="ppt_y"/>
                                          </p:val>
                                        </p:tav>
                                        <p:tav tm="100000">
                                          <p:val>
                                            <p:strVal val="1+ppt_h/2"/>
                                          </p:val>
                                        </p:tav>
                                      </p:tavLst>
                                    </p:anim>
                                    <p:set>
                                      <p:cBhvr>
                                        <p:cTn id="52" dur="1" fill="hold">
                                          <p:stCondLst>
                                            <p:cond delay="499"/>
                                          </p:stCondLst>
                                        </p:cTn>
                                        <p:tgtEl>
                                          <p:spTgt spid="5"/>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ppt_x"/>
                                          </p:val>
                                        </p:tav>
                                      </p:tavLst>
                                    </p:anim>
                                    <p:anim calcmode="lin" valueType="num">
                                      <p:cBhvr additive="base">
                                        <p:cTn id="55" dur="500"/>
                                        <p:tgtEl>
                                          <p:spTgt spid="15"/>
                                        </p:tgtEl>
                                        <p:attrNameLst>
                                          <p:attrName>ppt_y</p:attrName>
                                        </p:attrNameLst>
                                      </p:cBhvr>
                                      <p:tavLst>
                                        <p:tav tm="0">
                                          <p:val>
                                            <p:strVal val="ppt_y"/>
                                          </p:val>
                                        </p:tav>
                                        <p:tav tm="100000">
                                          <p:val>
                                            <p:strVal val="1+ppt_h/2"/>
                                          </p:val>
                                        </p:tav>
                                      </p:tavLst>
                                    </p:anim>
                                    <p:set>
                                      <p:cBhvr>
                                        <p:cTn id="56" dur="1" fill="hold">
                                          <p:stCondLst>
                                            <p:cond delay="499"/>
                                          </p:stCondLst>
                                        </p:cTn>
                                        <p:tgtEl>
                                          <p:spTgt spid="15"/>
                                        </p:tgtEl>
                                        <p:attrNameLst>
                                          <p:attrName>style.visibility</p:attrName>
                                        </p:attrNameLst>
                                      </p:cBhvr>
                                      <p:to>
                                        <p:strVal val="hidden"/>
                                      </p:to>
                                    </p:set>
                                  </p:childTnLst>
                                </p:cTn>
                              </p:par>
                              <p:par>
                                <p:cTn id="57" presetID="2" presetClass="exit" presetSubtype="4" fill="hold" grpId="2" nodeType="withEffect">
                                  <p:stCondLst>
                                    <p:cond delay="0"/>
                                  </p:stCondLst>
                                  <p:iterate type="lt">
                                    <p:tmPct val="0"/>
                                  </p:iterate>
                                  <p:childTnLst>
                                    <p:anim calcmode="lin" valueType="num">
                                      <p:cBhvr additive="base">
                                        <p:cTn id="58" dur="500"/>
                                        <p:tgtEl>
                                          <p:spTgt spid="6"/>
                                        </p:tgtEl>
                                        <p:attrNameLst>
                                          <p:attrName>ppt_x</p:attrName>
                                        </p:attrNameLst>
                                      </p:cBhvr>
                                      <p:tavLst>
                                        <p:tav tm="0">
                                          <p:val>
                                            <p:strVal val="ppt_x"/>
                                          </p:val>
                                        </p:tav>
                                        <p:tav tm="100000">
                                          <p:val>
                                            <p:strVal val="ppt_x"/>
                                          </p:val>
                                        </p:tav>
                                      </p:tavLst>
                                    </p:anim>
                                    <p:anim calcmode="lin" valueType="num">
                                      <p:cBhvr additive="base">
                                        <p:cTn id="59" dur="500"/>
                                        <p:tgtEl>
                                          <p:spTgt spid="6"/>
                                        </p:tgtEl>
                                        <p:attrNameLst>
                                          <p:attrName>ppt_y</p:attrName>
                                        </p:attrNameLst>
                                      </p:cBhvr>
                                      <p:tavLst>
                                        <p:tav tm="0">
                                          <p:val>
                                            <p:strVal val="ppt_y"/>
                                          </p:val>
                                        </p:tav>
                                        <p:tav tm="100000">
                                          <p:val>
                                            <p:strVal val="1+ppt_h/2"/>
                                          </p:val>
                                        </p:tav>
                                      </p:tavLst>
                                    </p:anim>
                                    <p:set>
                                      <p:cBhvr>
                                        <p:cTn id="60" dur="1" fill="hold">
                                          <p:stCondLst>
                                            <p:cond delay="499"/>
                                          </p:stCondLst>
                                        </p:cTn>
                                        <p:tgtEl>
                                          <p:spTgt spid="6"/>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31"/>
                                        </p:tgtEl>
                                        <p:attrNameLst>
                                          <p:attrName>ppt_x</p:attrName>
                                        </p:attrNameLst>
                                      </p:cBhvr>
                                      <p:tavLst>
                                        <p:tav tm="0">
                                          <p:val>
                                            <p:strVal val="ppt_x"/>
                                          </p:val>
                                        </p:tav>
                                        <p:tav tm="100000">
                                          <p:val>
                                            <p:strVal val="ppt_x"/>
                                          </p:val>
                                        </p:tav>
                                      </p:tavLst>
                                    </p:anim>
                                    <p:anim calcmode="lin" valueType="num">
                                      <p:cBhvr additive="base">
                                        <p:cTn id="63" dur="500"/>
                                        <p:tgtEl>
                                          <p:spTgt spid="31"/>
                                        </p:tgtEl>
                                        <p:attrNameLst>
                                          <p:attrName>ppt_y</p:attrName>
                                        </p:attrNameLst>
                                      </p:cBhvr>
                                      <p:tavLst>
                                        <p:tav tm="0">
                                          <p:val>
                                            <p:strVal val="ppt_y"/>
                                          </p:val>
                                        </p:tav>
                                        <p:tav tm="100000">
                                          <p:val>
                                            <p:strVal val="1+ppt_h/2"/>
                                          </p:val>
                                        </p:tav>
                                      </p:tavLst>
                                    </p:anim>
                                    <p:set>
                                      <p:cBhvr>
                                        <p:cTn id="64" dur="1" fill="hold">
                                          <p:stCondLst>
                                            <p:cond delay="499"/>
                                          </p:stCondLst>
                                        </p:cTn>
                                        <p:tgtEl>
                                          <p:spTgt spid="31"/>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32"/>
                                        </p:tgtEl>
                                        <p:attrNameLst>
                                          <p:attrName>ppt_x</p:attrName>
                                        </p:attrNameLst>
                                      </p:cBhvr>
                                      <p:tavLst>
                                        <p:tav tm="0">
                                          <p:val>
                                            <p:strVal val="ppt_x"/>
                                          </p:val>
                                        </p:tav>
                                        <p:tav tm="100000">
                                          <p:val>
                                            <p:strVal val="ppt_x"/>
                                          </p:val>
                                        </p:tav>
                                      </p:tavLst>
                                    </p:anim>
                                    <p:anim calcmode="lin" valueType="num">
                                      <p:cBhvr additive="base">
                                        <p:cTn id="67" dur="500"/>
                                        <p:tgtEl>
                                          <p:spTgt spid="32"/>
                                        </p:tgtEl>
                                        <p:attrNameLst>
                                          <p:attrName>ppt_y</p:attrName>
                                        </p:attrNameLst>
                                      </p:cBhvr>
                                      <p:tavLst>
                                        <p:tav tm="0">
                                          <p:val>
                                            <p:strVal val="ppt_y"/>
                                          </p:val>
                                        </p:tav>
                                        <p:tav tm="100000">
                                          <p:val>
                                            <p:strVal val="1+ppt_h/2"/>
                                          </p:val>
                                        </p:tav>
                                      </p:tavLst>
                                    </p:anim>
                                    <p:set>
                                      <p:cBhvr>
                                        <p:cTn id="68" dur="1" fill="hold">
                                          <p:stCondLst>
                                            <p:cond delay="499"/>
                                          </p:stCondLst>
                                        </p:cTn>
                                        <p:tgtEl>
                                          <p:spTgt spid="32"/>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33"/>
                                        </p:tgtEl>
                                        <p:attrNameLst>
                                          <p:attrName>ppt_x</p:attrName>
                                        </p:attrNameLst>
                                      </p:cBhvr>
                                      <p:tavLst>
                                        <p:tav tm="0">
                                          <p:val>
                                            <p:strVal val="ppt_x"/>
                                          </p:val>
                                        </p:tav>
                                        <p:tav tm="100000">
                                          <p:val>
                                            <p:strVal val="ppt_x"/>
                                          </p:val>
                                        </p:tav>
                                      </p:tavLst>
                                    </p:anim>
                                    <p:anim calcmode="lin" valueType="num">
                                      <p:cBhvr additive="base">
                                        <p:cTn id="71" dur="500"/>
                                        <p:tgtEl>
                                          <p:spTgt spid="33"/>
                                        </p:tgtEl>
                                        <p:attrNameLst>
                                          <p:attrName>ppt_y</p:attrName>
                                        </p:attrNameLst>
                                      </p:cBhvr>
                                      <p:tavLst>
                                        <p:tav tm="0">
                                          <p:val>
                                            <p:strVal val="ppt_y"/>
                                          </p:val>
                                        </p:tav>
                                        <p:tav tm="100000">
                                          <p:val>
                                            <p:strVal val="1+ppt_h/2"/>
                                          </p:val>
                                        </p:tav>
                                      </p:tavLst>
                                    </p:anim>
                                    <p:set>
                                      <p:cBhvr>
                                        <p:cTn id="72" dur="1" fill="hold">
                                          <p:stCondLst>
                                            <p:cond delay="499"/>
                                          </p:stCondLst>
                                        </p:cTn>
                                        <p:tgtEl>
                                          <p:spTgt spid="33"/>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34"/>
                                        </p:tgtEl>
                                        <p:attrNameLst>
                                          <p:attrName>ppt_x</p:attrName>
                                        </p:attrNameLst>
                                      </p:cBhvr>
                                      <p:tavLst>
                                        <p:tav tm="0">
                                          <p:val>
                                            <p:strVal val="ppt_x"/>
                                          </p:val>
                                        </p:tav>
                                        <p:tav tm="100000">
                                          <p:val>
                                            <p:strVal val="ppt_x"/>
                                          </p:val>
                                        </p:tav>
                                      </p:tavLst>
                                    </p:anim>
                                    <p:anim calcmode="lin" valueType="num">
                                      <p:cBhvr additive="base">
                                        <p:cTn id="75" dur="500"/>
                                        <p:tgtEl>
                                          <p:spTgt spid="34"/>
                                        </p:tgtEl>
                                        <p:attrNameLst>
                                          <p:attrName>ppt_y</p:attrName>
                                        </p:attrNameLst>
                                      </p:cBhvr>
                                      <p:tavLst>
                                        <p:tav tm="0">
                                          <p:val>
                                            <p:strVal val="ppt_y"/>
                                          </p:val>
                                        </p:tav>
                                        <p:tav tm="100000">
                                          <p:val>
                                            <p:strVal val="1+ppt_h/2"/>
                                          </p:val>
                                        </p:tav>
                                      </p:tavLst>
                                    </p:anim>
                                    <p:set>
                                      <p:cBhvr>
                                        <p:cTn id="76" dur="1" fill="hold">
                                          <p:stCondLst>
                                            <p:cond delay="499"/>
                                          </p:stCondLst>
                                        </p:cTn>
                                        <p:tgtEl>
                                          <p:spTgt spid="34"/>
                                        </p:tgtEl>
                                        <p:attrNameLst>
                                          <p:attrName>style.visibility</p:attrName>
                                        </p:attrNameLst>
                                      </p:cBhvr>
                                      <p:to>
                                        <p:strVal val="hidden"/>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childTnLst>
                                </p:cTn>
                              </p:par>
                            </p:childTnLst>
                          </p:cTn>
                        </p:par>
                        <p:par>
                          <p:cTn id="80" fill="hold">
                            <p:stCondLst>
                              <p:cond delay="500"/>
                            </p:stCondLst>
                            <p:childTnLst>
                              <p:par>
                                <p:cTn id="81" presetID="5" presetClass="entr" presetSubtype="10"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checkerboard(across)">
                                      <p:cBhvr>
                                        <p:cTn id="83" dur="500"/>
                                        <p:tgtEl>
                                          <p:spTgt spid="7"/>
                                        </p:tgtEl>
                                      </p:cBhvr>
                                    </p:animEffect>
                                  </p:childTnLst>
                                </p:cTn>
                              </p:par>
                              <p:par>
                                <p:cTn id="84" presetID="5" presetClass="entr" presetSubtype="10"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checkerboard(across)">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gtEl>
                                        <p:attrNameLst>
                                          <p:attrName>style.visibility</p:attrName>
                                        </p:attrNameLst>
                                      </p:cBhvr>
                                      <p:to>
                                        <p:strVal val="visible"/>
                                      </p:to>
                                    </p:set>
                                    <p:anim calcmode="lin" valueType="num">
                                      <p:cBhvr additive="base">
                                        <p:cTn id="91" dur="500" fill="hold"/>
                                        <p:tgtEl>
                                          <p:spTgt spid="3"/>
                                        </p:tgtEl>
                                        <p:attrNameLst>
                                          <p:attrName>ppt_x</p:attrName>
                                        </p:attrNameLst>
                                      </p:cBhvr>
                                      <p:tavLst>
                                        <p:tav tm="0">
                                          <p:val>
                                            <p:strVal val="#ppt_x"/>
                                          </p:val>
                                        </p:tav>
                                        <p:tav tm="100000">
                                          <p:val>
                                            <p:strVal val="#ppt_x"/>
                                          </p:val>
                                        </p:tav>
                                      </p:tavLst>
                                    </p:anim>
                                    <p:anim calcmode="lin" valueType="num">
                                      <p:cBhvr additive="base">
                                        <p:cTn id="92" dur="500" fill="hold"/>
                                        <p:tgtEl>
                                          <p:spTgt spid="3"/>
                                        </p:tgtEl>
                                        <p:attrNameLst>
                                          <p:attrName>ppt_y</p:attrName>
                                        </p:attrNameLst>
                                      </p:cBhvr>
                                      <p:tavLst>
                                        <p:tav tm="0">
                                          <p:val>
                                            <p:strVal val="1+#ppt_h/2"/>
                                          </p:val>
                                        </p:tav>
                                        <p:tav tm="100000">
                                          <p:val>
                                            <p:strVal val="#ppt_y"/>
                                          </p:val>
                                        </p:tav>
                                      </p:tavLst>
                                    </p:anim>
                                  </p:childTnLst>
                                </p:cTn>
                              </p:par>
                            </p:childTnLst>
                          </p:cTn>
                        </p:par>
                        <p:par>
                          <p:cTn id="93" fill="hold">
                            <p:stCondLst>
                              <p:cond delay="500"/>
                            </p:stCondLst>
                            <p:childTnLst>
                              <p:par>
                                <p:cTn id="94" presetID="2" presetClass="entr" presetSubtype="4" fill="hold" grpId="0" nodeType="afterEffect">
                                  <p:stCondLst>
                                    <p:cond delay="0"/>
                                  </p:stCondLst>
                                  <p:childTnLst>
                                    <p:set>
                                      <p:cBhvr>
                                        <p:cTn id="95" dur="1" fill="hold">
                                          <p:stCondLst>
                                            <p:cond delay="0"/>
                                          </p:stCondLst>
                                        </p:cTn>
                                        <p:tgtEl>
                                          <p:spTgt spid="4"/>
                                        </p:tgtEl>
                                        <p:attrNameLst>
                                          <p:attrName>style.visibility</p:attrName>
                                        </p:attrNameLst>
                                      </p:cBhvr>
                                      <p:to>
                                        <p:strVal val="visible"/>
                                      </p:to>
                                    </p:set>
                                    <p:anim calcmode="lin" valueType="num">
                                      <p:cBhvr additive="base">
                                        <p:cTn id="96" dur="500" fill="hold"/>
                                        <p:tgtEl>
                                          <p:spTgt spid="4"/>
                                        </p:tgtEl>
                                        <p:attrNameLst>
                                          <p:attrName>ppt_x</p:attrName>
                                        </p:attrNameLst>
                                      </p:cBhvr>
                                      <p:tavLst>
                                        <p:tav tm="0">
                                          <p:val>
                                            <p:strVal val="#ppt_x"/>
                                          </p:val>
                                        </p:tav>
                                        <p:tav tm="100000">
                                          <p:val>
                                            <p:strVal val="#ppt_x"/>
                                          </p:val>
                                        </p:tav>
                                      </p:tavLst>
                                    </p:anim>
                                    <p:anim calcmode="lin" valueType="num">
                                      <p:cBhvr additive="base">
                                        <p:cTn id="97" dur="500" fill="hold"/>
                                        <p:tgtEl>
                                          <p:spTgt spid="4"/>
                                        </p:tgtEl>
                                        <p:attrNameLst>
                                          <p:attrName>ppt_y</p:attrName>
                                        </p:attrNameLst>
                                      </p:cBhvr>
                                      <p:tavLst>
                                        <p:tav tm="0">
                                          <p:val>
                                            <p:strVal val="1+#ppt_h/2"/>
                                          </p:val>
                                        </p:tav>
                                        <p:tav tm="100000">
                                          <p:val>
                                            <p:strVal val="#ppt_y"/>
                                          </p:val>
                                        </p:tav>
                                      </p:tavLst>
                                    </p:anim>
                                  </p:childTnLst>
                                </p:cTn>
                              </p:par>
                            </p:childTnLst>
                          </p:cTn>
                        </p:par>
                        <p:par>
                          <p:cTn id="98" fill="hold">
                            <p:stCondLst>
                              <p:cond delay="1000"/>
                            </p:stCondLst>
                            <p:childTnLst>
                              <p:par>
                                <p:cTn id="99" presetID="2" presetClass="entr" presetSubtype="4"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childTnLst>
                          </p:cTn>
                        </p:par>
                        <p:par>
                          <p:cTn id="103" fill="hold">
                            <p:stCondLst>
                              <p:cond delay="1500"/>
                            </p:stCondLst>
                            <p:childTnLst>
                              <p:par>
                                <p:cTn id="104" presetID="2" presetClass="entr" presetSubtype="4" fill="hold" grpId="0" nodeType="afterEffect">
                                  <p:stCondLst>
                                    <p:cond delay="0"/>
                                  </p:stCondLst>
                                  <p:childTnLst>
                                    <p:set>
                                      <p:cBhvr>
                                        <p:cTn id="105" dur="1" fill="hold">
                                          <p:stCondLst>
                                            <p:cond delay="0"/>
                                          </p:stCondLst>
                                        </p:cTn>
                                        <p:tgtEl>
                                          <p:spTgt spid="2"/>
                                        </p:tgtEl>
                                        <p:attrNameLst>
                                          <p:attrName>style.visibility</p:attrName>
                                        </p:attrNameLst>
                                      </p:cBhvr>
                                      <p:to>
                                        <p:strVal val="visible"/>
                                      </p:to>
                                    </p:set>
                                    <p:anim calcmode="lin" valueType="num">
                                      <p:cBhvr additive="base">
                                        <p:cTn id="106" dur="500" fill="hold"/>
                                        <p:tgtEl>
                                          <p:spTgt spid="2"/>
                                        </p:tgtEl>
                                        <p:attrNameLst>
                                          <p:attrName>ppt_x</p:attrName>
                                        </p:attrNameLst>
                                      </p:cBhvr>
                                      <p:tavLst>
                                        <p:tav tm="0">
                                          <p:val>
                                            <p:strVal val="#ppt_x"/>
                                          </p:val>
                                        </p:tav>
                                        <p:tav tm="100000">
                                          <p:val>
                                            <p:strVal val="#ppt_x"/>
                                          </p:val>
                                        </p:tav>
                                      </p:tavLst>
                                    </p:anim>
                                    <p:anim calcmode="lin" valueType="num">
                                      <p:cBhvr additive="base">
                                        <p:cTn id="107" dur="500" fill="hold"/>
                                        <p:tgtEl>
                                          <p:spTgt spid="2"/>
                                        </p:tgtEl>
                                        <p:attrNameLst>
                                          <p:attrName>ppt_y</p:attrName>
                                        </p:attrNameLst>
                                      </p:cBhvr>
                                      <p:tavLst>
                                        <p:tav tm="0">
                                          <p:val>
                                            <p:strVal val="1+#ppt_h/2"/>
                                          </p:val>
                                        </p:tav>
                                        <p:tav tm="100000">
                                          <p:val>
                                            <p:strVal val="#ppt_y"/>
                                          </p:val>
                                        </p:tav>
                                      </p:tavLst>
                                    </p:anim>
                                  </p:childTnLst>
                                </p:cTn>
                              </p:par>
                            </p:childTnLst>
                          </p:cTn>
                        </p:par>
                        <p:par>
                          <p:cTn id="108" fill="hold">
                            <p:stCondLst>
                              <p:cond delay="2000"/>
                            </p:stCondLst>
                            <p:childTnLst>
                              <p:par>
                                <p:cTn id="109" presetID="16" presetClass="entr" presetSubtype="21" fill="hold" nodeType="after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barn(inVertical)">
                                      <p:cBhvr>
                                        <p:cTn id="1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6" grpId="1"/>
      <p:bldP spid="32" grpId="0" bldLvl="0" animBg="1"/>
      <p:bldP spid="33" grpId="0"/>
      <p:bldP spid="34" grpId="0"/>
      <p:bldP spid="5" grpId="1" animBg="1"/>
      <p:bldP spid="6" grpId="2"/>
      <p:bldP spid="32" grpId="1" animBg="1"/>
      <p:bldP spid="33" grpId="1"/>
      <p:bldP spid="34" grpId="1"/>
      <p:bldP spid="7" grpId="0"/>
      <p:bldP spid="3" grpId="0"/>
      <p:bldP spid="4" grpId="0"/>
      <p:bldP spid="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00990" y="1177925"/>
            <a:ext cx="12257405" cy="5630545"/>
          </a:xfrm>
          <a:prstGeom prst="rect">
            <a:avLst/>
          </a:prstGeom>
        </p:spPr>
      </p:pic>
      <p:sp>
        <p:nvSpPr>
          <p:cNvPr id="6" name="文本框 5"/>
          <p:cNvSpPr txBox="1"/>
          <p:nvPr/>
        </p:nvSpPr>
        <p:spPr>
          <a:xfrm>
            <a:off x="5960745"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整体数据显示</a:t>
            </a:r>
            <a:endParaRPr lang="zh-CN" altLang="en-US" b="1" dirty="0">
              <a:solidFill>
                <a:schemeClr val="accent1"/>
              </a:solidFill>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78257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人员组织框架</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451610" y="2218690"/>
          <a:ext cx="9622155" cy="3423920"/>
        </p:xfrm>
        <a:graphic>
          <a:graphicData uri="http://schemas.openxmlformats.org/drawingml/2006/table">
            <a:tbl>
              <a:tblPr firstRow="1" bandRow="1">
                <a:tableStyleId>{5C22544A-7EE6-4342-B048-85BDC9FD1C3A}</a:tableStyleId>
              </a:tblPr>
              <a:tblGrid>
                <a:gridCol w="2372995"/>
                <a:gridCol w="3016885"/>
                <a:gridCol w="4232275"/>
              </a:tblGrid>
              <a:tr h="855980">
                <a:tc>
                  <a:txBody>
                    <a:bodyPr/>
                    <a:p>
                      <a:pPr algn="ctr">
                        <a:buNone/>
                      </a:pPr>
                      <a:r>
                        <a:rPr lang="zh-CN" altLang="en-US"/>
                        <a:t>成员</a:t>
                      </a:r>
                      <a:endParaRPr lang="zh-CN" altLang="en-US"/>
                    </a:p>
                  </a:txBody>
                  <a:tcPr/>
                </a:tc>
                <a:tc>
                  <a:txBody>
                    <a:bodyPr/>
                    <a:p>
                      <a:pPr algn="ctr">
                        <a:buNone/>
                      </a:pPr>
                      <a:r>
                        <a:rPr lang="zh-CN" altLang="en-US"/>
                        <a:t>姓名</a:t>
                      </a:r>
                      <a:endParaRPr lang="zh-CN" altLang="en-US"/>
                    </a:p>
                  </a:txBody>
                  <a:tcPr/>
                </a:tc>
                <a:tc>
                  <a:txBody>
                    <a:bodyPr/>
                    <a:p>
                      <a:pPr algn="ctr">
                        <a:buNone/>
                      </a:pPr>
                      <a:r>
                        <a:rPr lang="zh-CN" altLang="en-US"/>
                        <a:t>任务</a:t>
                      </a:r>
                      <a:r>
                        <a:rPr lang="zh-CN" altLang="en-US"/>
                        <a:t>分布</a:t>
                      </a:r>
                      <a:endParaRPr lang="zh-CN" altLang="en-US"/>
                    </a:p>
                  </a:txBody>
                  <a:tcPr/>
                </a:tc>
              </a:tr>
              <a:tr h="855980">
                <a:tc>
                  <a:txBody>
                    <a:bodyPr/>
                    <a:p>
                      <a:pPr algn="ctr">
                        <a:buNone/>
                      </a:pPr>
                      <a:r>
                        <a:rPr lang="zh-CN" altLang="en-US"/>
                        <a:t>队长</a:t>
                      </a:r>
                      <a:endParaRPr lang="zh-CN" altLang="en-US"/>
                    </a:p>
                  </a:txBody>
                  <a:tcPr/>
                </a:tc>
                <a:tc>
                  <a:txBody>
                    <a:bodyPr/>
                    <a:p>
                      <a:pPr algn="ctr">
                        <a:buNone/>
                      </a:pPr>
                      <a:r>
                        <a:rPr lang="zh-CN" altLang="en-US"/>
                        <a:t>文杰</a:t>
                      </a:r>
                      <a:endParaRPr lang="zh-CN" altLang="en-US"/>
                    </a:p>
                  </a:txBody>
                  <a:tcPr/>
                </a:tc>
                <a:tc>
                  <a:txBody>
                    <a:bodyPr/>
                    <a:p>
                      <a:pPr algn="ctr">
                        <a:buNone/>
                      </a:pPr>
                      <a:r>
                        <a:rPr lang="zh-CN" altLang="en-US"/>
                        <a:t>模型训练、</a:t>
                      </a:r>
                      <a:r>
                        <a:rPr lang="en-US" altLang="zh-CN"/>
                        <a:t>PPT</a:t>
                      </a:r>
                      <a:r>
                        <a:rPr lang="zh-CN" altLang="en-US"/>
                        <a:t>制作、</a:t>
                      </a:r>
                      <a:r>
                        <a:rPr lang="zh-CN" altLang="en-US" sz="1800">
                          <a:sym typeface="+mn-ea"/>
                        </a:rPr>
                        <a:t>后端代码</a:t>
                      </a:r>
                      <a:endParaRPr lang="zh-CN" altLang="en-US"/>
                    </a:p>
                  </a:txBody>
                  <a:tcPr/>
                </a:tc>
              </a:tr>
              <a:tr h="855980">
                <a:tc>
                  <a:txBody>
                    <a:bodyPr/>
                    <a:p>
                      <a:pPr algn="ctr">
                        <a:buNone/>
                      </a:pPr>
                      <a:r>
                        <a:rPr lang="zh-CN" altLang="en-US"/>
                        <a:t>副队长</a:t>
                      </a:r>
                      <a:endParaRPr lang="zh-CN" altLang="en-US"/>
                    </a:p>
                  </a:txBody>
                  <a:tcPr/>
                </a:tc>
                <a:tc>
                  <a:txBody>
                    <a:bodyPr/>
                    <a:p>
                      <a:pPr algn="ctr">
                        <a:buNone/>
                      </a:pPr>
                      <a:r>
                        <a:rPr lang="zh-CN" altLang="en-US"/>
                        <a:t>彭巧娟</a:t>
                      </a:r>
                      <a:endParaRPr lang="zh-CN" altLang="en-US"/>
                    </a:p>
                  </a:txBody>
                  <a:tcPr/>
                </a:tc>
                <a:tc>
                  <a:txBody>
                    <a:bodyPr/>
                    <a:p>
                      <a:pPr algn="ctr">
                        <a:buNone/>
                      </a:pPr>
                      <a:r>
                        <a:rPr lang="zh-CN" altLang="en-US"/>
                        <a:t>概要文档、详细文档编辑</a:t>
                      </a:r>
                      <a:endParaRPr lang="zh-CN" altLang="en-US"/>
                    </a:p>
                  </a:txBody>
                  <a:tcPr/>
                </a:tc>
              </a:tr>
              <a:tr h="855980">
                <a:tc>
                  <a:txBody>
                    <a:bodyPr/>
                    <a:p>
                      <a:pPr algn="ctr">
                        <a:buNone/>
                      </a:pPr>
                      <a:r>
                        <a:rPr lang="zh-CN" altLang="en-US"/>
                        <a:t>队员</a:t>
                      </a:r>
                      <a:endParaRPr lang="zh-CN" altLang="en-US"/>
                    </a:p>
                  </a:txBody>
                  <a:tcPr/>
                </a:tc>
                <a:tc>
                  <a:txBody>
                    <a:bodyPr/>
                    <a:p>
                      <a:pPr algn="ctr">
                        <a:buNone/>
                      </a:pPr>
                      <a:r>
                        <a:rPr lang="zh-CN" altLang="en-US"/>
                        <a:t>张琳琳</a:t>
                      </a:r>
                      <a:endParaRPr lang="zh-CN" altLang="en-US"/>
                    </a:p>
                  </a:txBody>
                  <a:tcPr/>
                </a:tc>
                <a:tc>
                  <a:txBody>
                    <a:bodyPr/>
                    <a:p>
                      <a:pPr algn="ctr">
                        <a:buNone/>
                      </a:pPr>
                      <a:r>
                        <a:rPr lang="en-US" altLang="zh-CN"/>
                        <a:t>web端</a:t>
                      </a:r>
                      <a:r>
                        <a:rPr lang="zh-CN" altLang="en-US"/>
                        <a:t>数据</a:t>
                      </a:r>
                      <a:r>
                        <a:rPr lang="en-US" altLang="zh-CN"/>
                        <a:t>可视化</a:t>
                      </a:r>
                      <a:endParaRPr lang="en-US" altLang="zh-CN"/>
                    </a:p>
                  </a:txBody>
                  <a:tcPr/>
                </a:tc>
              </a:tr>
            </a:tbl>
          </a:graphicData>
        </a:graphic>
      </p:graphicFrame>
      <p:pic>
        <p:nvPicPr>
          <p:cNvPr id="7" name="图片 6" descr="u=703340956,925981140&amp;fm=26&amp;gp=0"/>
          <p:cNvPicPr>
            <a:picLocks noChangeAspect="1"/>
          </p:cNvPicPr>
          <p:nvPr/>
        </p:nvPicPr>
        <p:blipFill>
          <a:blip r:embed="rId1"/>
          <a:stretch>
            <a:fillRect/>
          </a:stretch>
        </p:blipFill>
        <p:spPr>
          <a:xfrm>
            <a:off x="10244455" y="12065"/>
            <a:ext cx="2588260" cy="2041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1000" y="1221105"/>
            <a:ext cx="11985625" cy="5510530"/>
          </a:xfrm>
          <a:prstGeom prst="rect">
            <a:avLst/>
          </a:prstGeom>
        </p:spPr>
      </p:pic>
      <p:sp>
        <p:nvSpPr>
          <p:cNvPr id="3" name="文本框 2"/>
          <p:cNvSpPr txBox="1"/>
          <p:nvPr/>
        </p:nvSpPr>
        <p:spPr>
          <a:xfrm>
            <a:off x="5974715"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单一数据查询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81000" y="1188085"/>
            <a:ext cx="11628120" cy="5354320"/>
          </a:xfrm>
          <a:prstGeom prst="rect">
            <a:avLst/>
          </a:prstGeom>
        </p:spPr>
      </p:pic>
      <p:sp>
        <p:nvSpPr>
          <p:cNvPr id="4" name="文本框 3"/>
          <p:cNvSpPr txBox="1"/>
          <p:nvPr/>
        </p:nvSpPr>
        <p:spPr>
          <a:xfrm>
            <a:off x="5803900"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批次数据查询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0"/>
            <a:ext cx="1287780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405039" y="0"/>
            <a:ext cx="9453711" cy="7259413"/>
          </a:xfrm>
          <a:custGeom>
            <a:avLst/>
            <a:gdLst>
              <a:gd name="connsiteX0" fmla="*/ 3171161 w 9418858"/>
              <a:gd name="connsiteY0" fmla="*/ 0 h 7232650"/>
              <a:gd name="connsiteX1" fmla="*/ 9418858 w 9418858"/>
              <a:gd name="connsiteY1" fmla="*/ 0 h 7232650"/>
              <a:gd name="connsiteX2" fmla="*/ 9418858 w 9418858"/>
              <a:gd name="connsiteY2" fmla="*/ 7232650 h 7232650"/>
              <a:gd name="connsiteX3" fmla="*/ 4498986 w 9418858"/>
              <a:gd name="connsiteY3" fmla="*/ 7232650 h 7232650"/>
              <a:gd name="connsiteX4" fmla="*/ 4488508 w 9418858"/>
              <a:gd name="connsiteY4" fmla="*/ 7223814 h 7232650"/>
              <a:gd name="connsiteX5" fmla="*/ 4258581 w 9418858"/>
              <a:gd name="connsiteY5" fmla="*/ 7223814 h 7232650"/>
              <a:gd name="connsiteX6" fmla="*/ 0 w 9418858"/>
              <a:gd name="connsiteY6" fmla="*/ 354907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8858" h="7232650">
                <a:moveTo>
                  <a:pt x="3171161" y="0"/>
                </a:moveTo>
                <a:lnTo>
                  <a:pt x="9418858" y="0"/>
                </a:lnTo>
                <a:lnTo>
                  <a:pt x="9418858" y="7232650"/>
                </a:lnTo>
                <a:lnTo>
                  <a:pt x="4498986" y="7232650"/>
                </a:lnTo>
                <a:lnTo>
                  <a:pt x="4488508" y="7223814"/>
                </a:lnTo>
                <a:lnTo>
                  <a:pt x="4258581" y="7223814"/>
                </a:lnTo>
                <a:lnTo>
                  <a:pt x="0" y="3549070"/>
                </a:lnTo>
                <a:close/>
              </a:path>
            </a:pathLst>
          </a:custGeom>
          <a:solidFill>
            <a:schemeClr val="accent3">
              <a:alpha val="69804"/>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8671844" y="0"/>
            <a:ext cx="4186907" cy="5390824"/>
          </a:xfrm>
          <a:custGeom>
            <a:avLst/>
            <a:gdLst>
              <a:gd name="connsiteX0" fmla="*/ 1588612 w 4186907"/>
              <a:gd name="connsiteY0" fmla="*/ 0 h 5390824"/>
              <a:gd name="connsiteX1" fmla="*/ 4186907 w 4186907"/>
              <a:gd name="connsiteY1" fmla="*/ 0 h 5390824"/>
              <a:gd name="connsiteX2" fmla="*/ 4186907 w 4186907"/>
              <a:gd name="connsiteY2" fmla="*/ 5390824 h 5390824"/>
              <a:gd name="connsiteX3" fmla="*/ 0 w 4186907"/>
              <a:gd name="connsiteY3" fmla="*/ 1777928 h 5390824"/>
            </a:gdLst>
            <a:ahLst/>
            <a:cxnLst>
              <a:cxn ang="0">
                <a:pos x="connsiteX0" y="connsiteY0"/>
              </a:cxn>
              <a:cxn ang="0">
                <a:pos x="connsiteX1" y="connsiteY1"/>
              </a:cxn>
              <a:cxn ang="0">
                <a:pos x="connsiteX2" y="connsiteY2"/>
              </a:cxn>
              <a:cxn ang="0">
                <a:pos x="connsiteX3" y="connsiteY3"/>
              </a:cxn>
            </a:cxnLst>
            <a:rect l="l" t="t" r="r" b="b"/>
            <a:pathLst>
              <a:path w="4186907" h="5390824">
                <a:moveTo>
                  <a:pt x="1588612" y="0"/>
                </a:moveTo>
                <a:lnTo>
                  <a:pt x="4186907" y="0"/>
                </a:lnTo>
                <a:lnTo>
                  <a:pt x="4186907" y="5390824"/>
                </a:lnTo>
                <a:lnTo>
                  <a:pt x="0" y="1777928"/>
                </a:lnTo>
                <a:close/>
              </a:path>
            </a:pathLst>
          </a:custGeom>
          <a:solidFill>
            <a:schemeClr val="accent2">
              <a:alpha val="80000"/>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6429375" y="3893698"/>
            <a:ext cx="5610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4000" b="1" cap="all" dirty="0" smtClean="0">
                <a:solidFill>
                  <a:schemeClr val="bg1"/>
                </a:solidFill>
                <a:cs typeface="Arial" panose="020B0604020202020204" pitchFamily="34" charset="0"/>
              </a:rPr>
              <a:t>感谢观看 批评指导</a:t>
            </a:r>
            <a:endParaRPr lang="zh-CN" altLang="en-US" sz="4000" b="1" cap="all"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par>
                          <p:cTn id="28" fill="hold">
                            <p:stCondLst>
                              <p:cond delay="1399"/>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2"/>
                                        </p:tgtEl>
                                      </p:cBhvr>
                                    </p:animEffect>
                                    <p:animScale>
                                      <p:cBhvr>
                                        <p:cTn id="31"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2" grpId="0" animBg="1"/>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62776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597621" y="794410"/>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908073" y="1240355"/>
            <a:ext cx="2834715" cy="132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目录</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18" name="TextBox 13"/>
          <p:cNvSpPr>
            <a:spLocks noChangeArrowheads="1"/>
          </p:cNvSpPr>
          <p:nvPr/>
        </p:nvSpPr>
        <p:spPr bwMode="auto">
          <a:xfrm>
            <a:off x="4735090" y="2563630"/>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4"/>
          <p:cNvSpPr>
            <a:spLocks noChangeArrowheads="1"/>
          </p:cNvSpPr>
          <p:nvPr/>
        </p:nvSpPr>
        <p:spPr bwMode="auto">
          <a:xfrm>
            <a:off x="4735090" y="3630454"/>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项目分析</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5"/>
          <p:cNvSpPr>
            <a:spLocks noChangeArrowheads="1"/>
          </p:cNvSpPr>
          <p:nvPr/>
        </p:nvSpPr>
        <p:spPr bwMode="auto">
          <a:xfrm>
            <a:off x="4735090" y="4679497"/>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五边形 2"/>
          <p:cNvSpPr>
            <a:spLocks noChangeArrowheads="1"/>
          </p:cNvSpPr>
          <p:nvPr/>
        </p:nvSpPr>
        <p:spPr bwMode="auto">
          <a:xfrm>
            <a:off x="4064051" y="2563628"/>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五边形 19"/>
          <p:cNvSpPr>
            <a:spLocks noChangeArrowheads="1"/>
          </p:cNvSpPr>
          <p:nvPr/>
        </p:nvSpPr>
        <p:spPr bwMode="auto">
          <a:xfrm>
            <a:off x="4064051" y="3630450"/>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五边形 20"/>
          <p:cNvSpPr>
            <a:spLocks noChangeArrowheads="1"/>
          </p:cNvSpPr>
          <p:nvPr/>
        </p:nvSpPr>
        <p:spPr bwMode="auto">
          <a:xfrm>
            <a:off x="4064051" y="4697273"/>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5"/>
          <p:cNvSpPr>
            <a:spLocks noChangeArrowheads="1"/>
          </p:cNvSpPr>
          <p:nvPr/>
        </p:nvSpPr>
        <p:spPr bwMode="auto">
          <a:xfrm>
            <a:off x="4053257" y="2432321"/>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1</a:t>
            </a:r>
            <a:endParaRPr lang="zh-CN" altLang="en-US"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7" name="TextBox 7"/>
          <p:cNvSpPr>
            <a:spLocks noChangeArrowheads="1"/>
          </p:cNvSpPr>
          <p:nvPr/>
        </p:nvSpPr>
        <p:spPr bwMode="auto">
          <a:xfrm>
            <a:off x="4064052" y="3449855"/>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2</a:t>
            </a:r>
            <a:endParaRPr lang="zh-CN" alt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8" name="TextBox 9"/>
          <p:cNvSpPr>
            <a:spLocks noChangeArrowheads="1"/>
          </p:cNvSpPr>
          <p:nvPr/>
        </p:nvSpPr>
        <p:spPr bwMode="auto">
          <a:xfrm>
            <a:off x="4064052" y="4494923"/>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3</a:t>
            </a:r>
            <a:endParaRPr lang="zh-CN" alt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 name="TextBox 13"/>
          <p:cNvSpPr>
            <a:spLocks noChangeArrowheads="1"/>
          </p:cNvSpPr>
          <p:nvPr/>
        </p:nvSpPr>
        <p:spPr bwMode="auto">
          <a:xfrm>
            <a:off x="4735090" y="5753870"/>
            <a:ext cx="4794285" cy="607695"/>
          </a:xfrm>
          <a:prstGeom prst="rect">
            <a:avLst/>
          </a:prstGeom>
          <a:solidFill>
            <a:schemeClr val="accent2"/>
          </a:solidFill>
          <a:ln>
            <a:noFill/>
          </a:ln>
        </p:spPr>
        <p:txBody>
          <a:bodyPr>
            <a:spAutoFit/>
          </a:bodyPr>
          <a:p>
            <a:pPr lvl="0" algn="ctr">
              <a:lnSpc>
                <a:spcPct val="120000"/>
              </a:lnSpc>
              <a:defRPr sz="1800">
                <a:solidFill>
                  <a:srgbClr val="000000"/>
                </a:solidFill>
              </a:defRPr>
            </a:pPr>
            <a:r>
              <a:rPr 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结果展示</a:t>
            </a:r>
            <a:endParaRPr 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五边形 2"/>
          <p:cNvSpPr>
            <a:spLocks noChangeArrowheads="1"/>
          </p:cNvSpPr>
          <p:nvPr/>
        </p:nvSpPr>
        <p:spPr bwMode="auto">
          <a:xfrm>
            <a:off x="4064051" y="5753868"/>
            <a:ext cx="910330" cy="486960"/>
          </a:xfrm>
          <a:prstGeom prst="homePlate">
            <a:avLst>
              <a:gd name="adj" fmla="val 46735"/>
            </a:avLst>
          </a:prstGeom>
          <a:solidFill>
            <a:schemeClr val="bg1"/>
          </a:solidFill>
          <a:ln>
            <a:noFill/>
          </a:ln>
        </p:spPr>
        <p:txBody>
          <a:bodyPr anchor="ctr"/>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5"/>
          <p:cNvSpPr>
            <a:spLocks noChangeArrowheads="1"/>
          </p:cNvSpPr>
          <p:nvPr/>
        </p:nvSpPr>
        <p:spPr bwMode="auto">
          <a:xfrm>
            <a:off x="4053257" y="5622561"/>
            <a:ext cx="540385" cy="86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4</a:t>
            </a:r>
            <a:endParaRPr lang="en-US" altLang="zh-CN"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4" y="49949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p>
            <a:pPr algn="ctr"/>
            <a:endParaRPr lang="zh-CN" altLang="en-US"/>
          </a:p>
        </p:txBody>
      </p:sp>
      <p:grpSp>
        <p:nvGrpSpPr>
          <p:cNvPr id="7" name="组合 6"/>
          <p:cNvGrpSpPr/>
          <p:nvPr/>
        </p:nvGrpSpPr>
        <p:grpSpPr>
          <a:xfrm>
            <a:off x="4701568" y="1096357"/>
            <a:ext cx="3455617" cy="2990271"/>
            <a:chOff x="2466945" y="1407843"/>
            <a:chExt cx="1861430" cy="1610763"/>
          </a:xfrm>
        </p:grpSpPr>
        <p:sp>
          <p:nvSpPr>
            <p:cNvPr id="8"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9"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0" name="矩形 259"/>
          <p:cNvSpPr>
            <a:spLocks noChangeArrowheads="1"/>
          </p:cNvSpPr>
          <p:nvPr/>
        </p:nvSpPr>
        <p:spPr bwMode="auto">
          <a:xfrm>
            <a:off x="5012019" y="1542301"/>
            <a:ext cx="2834715" cy="132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01</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MH_Entry_1"/>
          <p:cNvSpPr/>
          <p:nvPr>
            <p:custDataLst>
              <p:tags r:id="rId2"/>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1"/>
          <p:cNvSpPr txBox="1"/>
          <p:nvPr/>
        </p:nvSpPr>
        <p:spPr>
          <a:xfrm>
            <a:off x="5387790" y="5011447"/>
            <a:ext cx="760730" cy="337185"/>
          </a:xfrm>
          <a:prstGeom prst="rect">
            <a:avLst/>
          </a:prstGeom>
          <a:noFill/>
        </p:spPr>
        <p:txBody>
          <a:bodyPr wrap="none" rtlCol="0">
            <a:spAutoFit/>
          </a:bodyPr>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背景</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11"/>
          <p:cNvSpPr txBox="1"/>
          <p:nvPr/>
        </p:nvSpPr>
        <p:spPr>
          <a:xfrm>
            <a:off x="6889892" y="5012082"/>
            <a:ext cx="1167130" cy="337185"/>
          </a:xfrm>
          <a:prstGeom prst="rect">
            <a:avLst/>
          </a:prstGeom>
          <a:noFill/>
        </p:spPr>
        <p:txBody>
          <a:bodyPr wrap="none" rtlCol="0">
            <a:spAutoFit/>
          </a:bodyPr>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6" name="图片 45" descr="BEG)I1FUMT@O9FS4Z$2E2XH"/>
          <p:cNvPicPr>
            <a:picLocks noChangeAspect="1"/>
          </p:cNvPicPr>
          <p:nvPr/>
        </p:nvPicPr>
        <p:blipFill>
          <a:blip r:embed="rId3"/>
          <a:stretch>
            <a:fillRect/>
          </a:stretch>
        </p:blipFill>
        <p:spPr>
          <a:xfrm>
            <a:off x="-11430" y="-140335"/>
            <a:ext cx="12881610" cy="7256145"/>
          </a:xfrm>
          <a:prstGeom prst="rect">
            <a:avLst/>
          </a:prstGeom>
        </p:spPr>
      </p:pic>
      <p:pic>
        <p:nvPicPr>
          <p:cNvPr id="3" name="图片 2"/>
          <p:cNvPicPr>
            <a:picLocks noChangeAspect="1"/>
          </p:cNvPicPr>
          <p:nvPr/>
        </p:nvPicPr>
        <p:blipFill>
          <a:blip r:embed="rId4"/>
          <a:stretch>
            <a:fillRect/>
          </a:stretch>
        </p:blipFill>
        <p:spPr>
          <a:xfrm>
            <a:off x="836000" y="1572629"/>
            <a:ext cx="7010497" cy="3829562"/>
          </a:xfrm>
          <a:prstGeom prst="rect">
            <a:avLst/>
          </a:prstGeom>
        </p:spPr>
      </p:pic>
      <p:sp>
        <p:nvSpPr>
          <p:cNvPr id="33" name="TextBox 11"/>
          <p:cNvSpPr txBox="1"/>
          <p:nvPr/>
        </p:nvSpPr>
        <p:spPr>
          <a:xfrm>
            <a:off x="5375725" y="5011447"/>
            <a:ext cx="7607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背景</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889892" y="5011447"/>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占位符 13"/>
          <p:cNvSpPr txBox="1"/>
          <p:nvPr/>
        </p:nvSpPr>
        <p:spPr>
          <a:xfrm>
            <a:off x="380703" y="214850"/>
            <a:ext cx="2160240" cy="355063"/>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项目概述</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背景</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044180" y="2085975"/>
            <a:ext cx="4605655" cy="2584450"/>
          </a:xfrm>
          <a:prstGeom prst="rect">
            <a:avLst/>
          </a:prstGeom>
          <a:noFill/>
        </p:spPr>
        <p:txBody>
          <a:bodyPr wrap="square" rtlCol="0" anchor="t">
            <a:spAutoFit/>
          </a:bodyPr>
          <a:p>
            <a:r>
              <a:rPr lang="en-US" altLang="zh-CN" b="1" dirty="0">
                <a:solidFill>
                  <a:schemeClr val="tx1"/>
                </a:solidFill>
                <a:latin typeface="幼圆" panose="02010509060101010101" charset="-122"/>
                <a:ea typeface="幼圆" panose="02010509060101010101" charset="-122"/>
                <a:sym typeface="+mn-ea"/>
              </a:rPr>
              <a:t>    </a:t>
            </a:r>
            <a:r>
              <a:rPr lang="zh-CN" altLang="en-US" b="1" dirty="0">
                <a:solidFill>
                  <a:schemeClr val="tx1"/>
                </a:solidFill>
                <a:latin typeface="幼圆" panose="02010509060101010101" charset="-122"/>
                <a:ea typeface="幼圆" panose="02010509060101010101" charset="-122"/>
                <a:sym typeface="+mn-ea"/>
              </a:rPr>
              <a:t>在我们的生活当中可能会有类似的经历，我们想要购买某件商品，一般是搜索该商品的类别去查询我们想要的产品。</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r>
              <a:rPr lang="zh-CN" altLang="en-US" b="1" dirty="0">
                <a:solidFill>
                  <a:schemeClr val="tx1"/>
                </a:solidFill>
                <a:latin typeface="幼圆" panose="02010509060101010101" charset="-122"/>
                <a:ea typeface="幼圆" panose="02010509060101010101" charset="-122"/>
                <a:sym typeface="+mn-ea"/>
              </a:rPr>
              <a:t>    但是会存在着搜出来的商品和我们想要商品的类别不符的情况，这就是由于分类不精确导致的问题。</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r>
              <a:rPr lang="zh-CN" altLang="en-US" b="1" dirty="0">
                <a:solidFill>
                  <a:schemeClr val="tx1"/>
                </a:solidFill>
                <a:latin typeface="幼圆" panose="02010509060101010101" charset="-122"/>
                <a:ea typeface="幼圆" panose="02010509060101010101" charset="-122"/>
                <a:sym typeface="+mn-ea"/>
              </a:rPr>
              <a:t>    </a:t>
            </a:r>
            <a:endParaRPr lang="zh-CN" altLang="en-US" b="1" dirty="0">
              <a:solidFill>
                <a:srgbClr val="FF0000"/>
              </a:solidFill>
              <a:latin typeface="幼圆" panose="02010509060101010101" charset="-122"/>
              <a:ea typeface="幼圆" panose="02010509060101010101" charset="-122"/>
              <a:sym typeface="+mn-ea"/>
            </a:endParaRPr>
          </a:p>
        </p:txBody>
      </p:sp>
      <p:sp>
        <p:nvSpPr>
          <p:cNvPr id="5" name="思想气泡: 云 4"/>
          <p:cNvSpPr/>
          <p:nvPr/>
        </p:nvSpPr>
        <p:spPr>
          <a:xfrm>
            <a:off x="8864416" y="4901278"/>
            <a:ext cx="2964426" cy="1897523"/>
          </a:xfrm>
          <a:prstGeom prst="cloudCallou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t>哪一类？</a:t>
            </a:r>
            <a:endParaRPr lang="zh-CN" altLang="en-US" sz="2000" b="1" dirty="0"/>
          </a:p>
        </p:txBody>
      </p:sp>
      <p:pic>
        <p:nvPicPr>
          <p:cNvPr id="4" name="图片 3" descr="timg (6)"/>
          <p:cNvPicPr>
            <a:picLocks noChangeAspect="1"/>
          </p:cNvPicPr>
          <p:nvPr/>
        </p:nvPicPr>
        <p:blipFill>
          <a:blip r:embed="rId5"/>
          <a:stretch>
            <a:fillRect/>
          </a:stretch>
        </p:blipFill>
        <p:spPr>
          <a:xfrm>
            <a:off x="9424035" y="90170"/>
            <a:ext cx="3225800" cy="1156970"/>
          </a:xfrm>
          <a:prstGeom prst="rect">
            <a:avLst/>
          </a:prstGeom>
        </p:spPr>
      </p:pic>
      <p:sp>
        <p:nvSpPr>
          <p:cNvPr id="35" name="TextBox 11"/>
          <p:cNvSpPr txBox="1"/>
          <p:nvPr/>
        </p:nvSpPr>
        <p:spPr>
          <a:xfrm>
            <a:off x="6877827" y="5012082"/>
            <a:ext cx="1167130" cy="337185"/>
          </a:xfrm>
          <a:prstGeom prst="rect">
            <a:avLst/>
          </a:prstGeom>
          <a:noFill/>
        </p:spPr>
        <p:txBody>
          <a:bodyPr wrap="none" rtlCol="0">
            <a:spAutoFit/>
          </a:bodyPr>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 calcmode="lin" valueType="num">
                                      <p:cBhvr>
                                        <p:cTn id="13" dur="500" fill="hold"/>
                                        <p:tgtEl>
                                          <p:spTgt spid="7"/>
                                        </p:tgtEl>
                                        <p:attrNameLst>
                                          <p:attrName>style.rotation</p:attrName>
                                        </p:attrNameLst>
                                      </p:cBhvr>
                                      <p:tavLst>
                                        <p:tav tm="0">
                                          <p:val>
                                            <p:fltVal val="360"/>
                                          </p:val>
                                        </p:tav>
                                        <p:tav tm="100000">
                                          <p:val>
                                            <p:fltVal val="0"/>
                                          </p:val>
                                        </p:tav>
                                      </p:tavLst>
                                    </p:anim>
                                    <p:animEffect transition="in" filter="fade">
                                      <p:cBhvr>
                                        <p:cTn id="14" dur="500"/>
                                        <p:tgtEl>
                                          <p:spTgt spid="7"/>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0"/>
                                        </p:tgtEl>
                                        <p:attrNameLst>
                                          <p:attrName>ppt_y</p:attrName>
                                        </p:attrNameLst>
                                      </p:cBhvr>
                                      <p:tavLst>
                                        <p:tav tm="0">
                                          <p:val>
                                            <p:strVal val="#ppt_y"/>
                                          </p:val>
                                        </p:tav>
                                        <p:tav tm="100000">
                                          <p:val>
                                            <p:strVal val="#ppt_y"/>
                                          </p:val>
                                        </p:tav>
                                      </p:tavLst>
                                    </p:anim>
                                    <p:anim calcmode="lin" valueType="num">
                                      <p:cBhvr>
                                        <p:cTn id="2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0"/>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0"/>
                                        </p:tgtEl>
                                      </p:cBhvr>
                                    </p:animEffect>
                                    <p:animScale>
                                      <p:cBhvr>
                                        <p:cTn id="26" dur="250" autoRev="1" fill="hold"/>
                                        <p:tgtEl>
                                          <p:spTgt spid="10"/>
                                        </p:tgtEl>
                                      </p:cBhvr>
                                      <p:by x="105000" y="105000"/>
                                    </p:animScale>
                                  </p:childTnLst>
                                </p:cTn>
                              </p:par>
                            </p:childTnLst>
                          </p:cTn>
                        </p:par>
                        <p:par>
                          <p:cTn id="27" fill="hold">
                            <p:stCondLst>
                              <p:cond delay="2049"/>
                            </p:stCondLst>
                            <p:childTnLst>
                              <p:par>
                                <p:cTn id="28" presetID="22" presetClass="entr" presetSubtype="4"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childTnLst>
                          </p:cTn>
                        </p:par>
                        <p:par>
                          <p:cTn id="31" fill="hold">
                            <p:stCondLst>
                              <p:cond delay="2549"/>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3049"/>
                            </p:stCondLst>
                            <p:childTnLst>
                              <p:par>
                                <p:cTn id="36" presetID="1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p:tgtEl>
                                          <p:spTgt spid="33"/>
                                        </p:tgtEl>
                                        <p:attrNameLst>
                                          <p:attrName>ppt_x</p:attrName>
                                        </p:attrNameLst>
                                      </p:cBhvr>
                                      <p:tavLst>
                                        <p:tav tm="0">
                                          <p:val>
                                            <p:strVal val="#ppt_x-#ppt_w*1.125000"/>
                                          </p:val>
                                        </p:tav>
                                        <p:tav tm="100000">
                                          <p:val>
                                            <p:strVal val="#ppt_x"/>
                                          </p:val>
                                        </p:tav>
                                      </p:tavLst>
                                    </p:anim>
                                    <p:animEffect transition="in" filter="wipe(right)">
                                      <p:cBhvr>
                                        <p:cTn id="39" dur="500"/>
                                        <p:tgtEl>
                                          <p:spTgt spid="33"/>
                                        </p:tgtEl>
                                      </p:cBhvr>
                                    </p:animEffect>
                                  </p:childTnLst>
                                </p:cTn>
                              </p:par>
                            </p:childTnLst>
                          </p:cTn>
                        </p:par>
                        <p:par>
                          <p:cTn id="40" fill="hold">
                            <p:stCondLst>
                              <p:cond delay="3549"/>
                            </p:stCondLst>
                            <p:childTnLst>
                              <p:par>
                                <p:cTn id="41" presetID="1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p:tgtEl>
                                          <p:spTgt spid="34"/>
                                        </p:tgtEl>
                                        <p:attrNameLst>
                                          <p:attrName>ppt_x</p:attrName>
                                        </p:attrNameLst>
                                      </p:cBhvr>
                                      <p:tavLst>
                                        <p:tav tm="0">
                                          <p:val>
                                            <p:strVal val="#ppt_x-#ppt_w*1.125000"/>
                                          </p:val>
                                        </p:tav>
                                        <p:tav tm="100000">
                                          <p:val>
                                            <p:strVal val="#ppt_x"/>
                                          </p:val>
                                        </p:tav>
                                      </p:tavLst>
                                    </p:anim>
                                    <p:animEffect transition="in" filter="wipe(righ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ppt_x"/>
                                          </p:val>
                                        </p:tav>
                                      </p:tavLst>
                                    </p:anim>
                                    <p:anim calcmode="lin" valueType="num">
                                      <p:cBhvr additive="base">
                                        <p:cTn id="49" dur="500"/>
                                        <p:tgtEl>
                                          <p:spTgt spid="6"/>
                                        </p:tgtEl>
                                        <p:attrNameLst>
                                          <p:attrName>ppt_y</p:attrName>
                                        </p:attrNameLst>
                                      </p:cBhvr>
                                      <p:tavLst>
                                        <p:tav tm="0">
                                          <p:val>
                                            <p:strVal val="ppt_y"/>
                                          </p:val>
                                        </p:tav>
                                        <p:tav tm="100000">
                                          <p:val>
                                            <p:strVal val="1+ppt_h/2"/>
                                          </p:val>
                                        </p:tav>
                                      </p:tavLst>
                                    </p:anim>
                                    <p:set>
                                      <p:cBhvr>
                                        <p:cTn id="50" dur="1" fill="hold">
                                          <p:stCondLst>
                                            <p:cond delay="499"/>
                                          </p:stCondLst>
                                        </p:cTn>
                                        <p:tgtEl>
                                          <p:spTgt spid="6"/>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34"/>
                                        </p:tgtEl>
                                        <p:attrNameLst>
                                          <p:attrName>ppt_x</p:attrName>
                                        </p:attrNameLst>
                                      </p:cBhvr>
                                      <p:tavLst>
                                        <p:tav tm="0">
                                          <p:val>
                                            <p:strVal val="ppt_x"/>
                                          </p:val>
                                        </p:tav>
                                        <p:tav tm="100000">
                                          <p:val>
                                            <p:strVal val="ppt_x"/>
                                          </p:val>
                                        </p:tav>
                                      </p:tavLst>
                                    </p:anim>
                                    <p:anim calcmode="lin" valueType="num">
                                      <p:cBhvr additive="base">
                                        <p:cTn id="53" dur="500"/>
                                        <p:tgtEl>
                                          <p:spTgt spid="34"/>
                                        </p:tgtEl>
                                        <p:attrNameLst>
                                          <p:attrName>ppt_y</p:attrName>
                                        </p:attrNameLst>
                                      </p:cBhvr>
                                      <p:tavLst>
                                        <p:tav tm="0">
                                          <p:val>
                                            <p:strVal val="ppt_y"/>
                                          </p:val>
                                        </p:tav>
                                        <p:tav tm="100000">
                                          <p:val>
                                            <p:strVal val="1+ppt_h/2"/>
                                          </p:val>
                                        </p:tav>
                                      </p:tavLst>
                                    </p:anim>
                                    <p:set>
                                      <p:cBhvr>
                                        <p:cTn id="54" dur="1" fill="hold">
                                          <p:stCondLst>
                                            <p:cond delay="499"/>
                                          </p:stCondLst>
                                        </p:cTn>
                                        <p:tgtEl>
                                          <p:spTgt spid="34"/>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33"/>
                                        </p:tgtEl>
                                        <p:attrNameLst>
                                          <p:attrName>ppt_x</p:attrName>
                                        </p:attrNameLst>
                                      </p:cBhvr>
                                      <p:tavLst>
                                        <p:tav tm="0">
                                          <p:val>
                                            <p:strVal val="ppt_x"/>
                                          </p:val>
                                        </p:tav>
                                        <p:tav tm="100000">
                                          <p:val>
                                            <p:strVal val="ppt_x"/>
                                          </p:val>
                                        </p:tav>
                                      </p:tavLst>
                                    </p:anim>
                                    <p:anim calcmode="lin" valueType="num">
                                      <p:cBhvr additive="base">
                                        <p:cTn id="57" dur="500"/>
                                        <p:tgtEl>
                                          <p:spTgt spid="33"/>
                                        </p:tgtEl>
                                        <p:attrNameLst>
                                          <p:attrName>ppt_y</p:attrName>
                                        </p:attrNameLst>
                                      </p:cBhvr>
                                      <p:tavLst>
                                        <p:tav tm="0">
                                          <p:val>
                                            <p:strVal val="ppt_y"/>
                                          </p:val>
                                        </p:tav>
                                        <p:tav tm="100000">
                                          <p:val>
                                            <p:strVal val="1+ppt_h/2"/>
                                          </p:val>
                                        </p:tav>
                                      </p:tavLst>
                                    </p:anim>
                                    <p:set>
                                      <p:cBhvr>
                                        <p:cTn id="58" dur="1" fill="hold">
                                          <p:stCondLst>
                                            <p:cond delay="499"/>
                                          </p:stCondLst>
                                        </p:cTn>
                                        <p:tgtEl>
                                          <p:spTgt spid="33"/>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31"/>
                                        </p:tgtEl>
                                        <p:attrNameLst>
                                          <p:attrName>ppt_x</p:attrName>
                                        </p:attrNameLst>
                                      </p:cBhvr>
                                      <p:tavLst>
                                        <p:tav tm="0">
                                          <p:val>
                                            <p:strVal val="ppt_x"/>
                                          </p:val>
                                        </p:tav>
                                        <p:tav tm="100000">
                                          <p:val>
                                            <p:strVal val="ppt_x"/>
                                          </p:val>
                                        </p:tav>
                                      </p:tavLst>
                                    </p:anim>
                                    <p:anim calcmode="lin" valueType="num">
                                      <p:cBhvr additive="base">
                                        <p:cTn id="61" dur="500"/>
                                        <p:tgtEl>
                                          <p:spTgt spid="31"/>
                                        </p:tgtEl>
                                        <p:attrNameLst>
                                          <p:attrName>ppt_y</p:attrName>
                                        </p:attrNameLst>
                                      </p:cBhvr>
                                      <p:tavLst>
                                        <p:tav tm="0">
                                          <p:val>
                                            <p:strVal val="ppt_y"/>
                                          </p:val>
                                        </p:tav>
                                        <p:tav tm="100000">
                                          <p:val>
                                            <p:strVal val="1+ppt_h/2"/>
                                          </p:val>
                                        </p:tav>
                                      </p:tavLst>
                                    </p:anim>
                                    <p:set>
                                      <p:cBhvr>
                                        <p:cTn id="62" dur="1" fill="hold">
                                          <p:stCondLst>
                                            <p:cond delay="499"/>
                                          </p:stCondLst>
                                        </p:cTn>
                                        <p:tgtEl>
                                          <p:spTgt spid="31"/>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32"/>
                                        </p:tgtEl>
                                        <p:attrNameLst>
                                          <p:attrName>ppt_x</p:attrName>
                                        </p:attrNameLst>
                                      </p:cBhvr>
                                      <p:tavLst>
                                        <p:tav tm="0">
                                          <p:val>
                                            <p:strVal val="ppt_x"/>
                                          </p:val>
                                        </p:tav>
                                        <p:tav tm="100000">
                                          <p:val>
                                            <p:strVal val="ppt_x"/>
                                          </p:val>
                                        </p:tav>
                                      </p:tavLst>
                                    </p:anim>
                                    <p:anim calcmode="lin" valueType="num">
                                      <p:cBhvr additive="base">
                                        <p:cTn id="65" dur="500"/>
                                        <p:tgtEl>
                                          <p:spTgt spid="32"/>
                                        </p:tgtEl>
                                        <p:attrNameLst>
                                          <p:attrName>ppt_y</p:attrName>
                                        </p:attrNameLst>
                                      </p:cBhvr>
                                      <p:tavLst>
                                        <p:tav tm="0">
                                          <p:val>
                                            <p:strVal val="ppt_y"/>
                                          </p:val>
                                        </p:tav>
                                        <p:tav tm="100000">
                                          <p:val>
                                            <p:strVal val="1+ppt_h/2"/>
                                          </p:val>
                                        </p:tav>
                                      </p:tavLst>
                                    </p:anim>
                                    <p:set>
                                      <p:cBhvr>
                                        <p:cTn id="66" dur="1" fill="hold">
                                          <p:stCondLst>
                                            <p:cond delay="499"/>
                                          </p:stCondLst>
                                        </p:cTn>
                                        <p:tgtEl>
                                          <p:spTgt spid="32"/>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7"/>
                                        </p:tgtEl>
                                        <p:attrNameLst>
                                          <p:attrName>ppt_x</p:attrName>
                                        </p:attrNameLst>
                                      </p:cBhvr>
                                      <p:tavLst>
                                        <p:tav tm="0">
                                          <p:val>
                                            <p:strVal val="ppt_x"/>
                                          </p:val>
                                        </p:tav>
                                        <p:tav tm="100000">
                                          <p:val>
                                            <p:strVal val="ppt_x"/>
                                          </p:val>
                                        </p:tav>
                                      </p:tavLst>
                                    </p:anim>
                                    <p:anim calcmode="lin" valueType="num">
                                      <p:cBhvr additive="base">
                                        <p:cTn id="69" dur="500"/>
                                        <p:tgtEl>
                                          <p:spTgt spid="7"/>
                                        </p:tgtEl>
                                        <p:attrNameLst>
                                          <p:attrName>ppt_y</p:attrName>
                                        </p:attrNameLst>
                                      </p:cBhvr>
                                      <p:tavLst>
                                        <p:tav tm="0">
                                          <p:val>
                                            <p:strVal val="ppt_y"/>
                                          </p:val>
                                        </p:tav>
                                        <p:tav tm="100000">
                                          <p:val>
                                            <p:strVal val="1+ppt_h/2"/>
                                          </p:val>
                                        </p:tav>
                                      </p:tavLst>
                                    </p:anim>
                                    <p:set>
                                      <p:cBhvr>
                                        <p:cTn id="70" dur="1" fill="hold">
                                          <p:stCondLst>
                                            <p:cond delay="499"/>
                                          </p:stCondLst>
                                        </p:cTn>
                                        <p:tgtEl>
                                          <p:spTgt spid="7"/>
                                        </p:tgtEl>
                                        <p:attrNameLst>
                                          <p:attrName>style.visibility</p:attrName>
                                        </p:attrNameLst>
                                      </p:cBhvr>
                                      <p:to>
                                        <p:strVal val="hidden"/>
                                      </p:to>
                                    </p:set>
                                  </p:childTnLst>
                                </p:cTn>
                              </p:par>
                              <p:par>
                                <p:cTn id="71" presetID="2" presetClass="exit" presetSubtype="4" fill="hold" grpId="2" nodeType="withEffect">
                                  <p:stCondLst>
                                    <p:cond delay="0"/>
                                  </p:stCondLst>
                                  <p:iterate type="lt">
                                    <p:tmPct val="0"/>
                                  </p:iterate>
                                  <p:childTnLst>
                                    <p:anim calcmode="lin" valueType="num">
                                      <p:cBhvr additive="base">
                                        <p:cTn id="72" dur="500"/>
                                        <p:tgtEl>
                                          <p:spTgt spid="10"/>
                                        </p:tgtEl>
                                        <p:attrNameLst>
                                          <p:attrName>ppt_x</p:attrName>
                                        </p:attrNameLst>
                                      </p:cBhvr>
                                      <p:tavLst>
                                        <p:tav tm="0">
                                          <p:val>
                                            <p:strVal val="ppt_x"/>
                                          </p:val>
                                        </p:tav>
                                        <p:tav tm="100000">
                                          <p:val>
                                            <p:strVal val="ppt_x"/>
                                          </p:val>
                                        </p:tav>
                                      </p:tavLst>
                                    </p:anim>
                                    <p:anim calcmode="lin" valueType="num">
                                      <p:cBhvr additive="base">
                                        <p:cTn id="73" dur="500"/>
                                        <p:tgtEl>
                                          <p:spTgt spid="10"/>
                                        </p:tgtEl>
                                        <p:attrNameLst>
                                          <p:attrName>ppt_y</p:attrName>
                                        </p:attrNameLst>
                                      </p:cBhvr>
                                      <p:tavLst>
                                        <p:tav tm="0">
                                          <p:val>
                                            <p:strVal val="ppt_y"/>
                                          </p:val>
                                        </p:tav>
                                        <p:tav tm="100000">
                                          <p:val>
                                            <p:strVal val="1+ppt_h/2"/>
                                          </p:val>
                                        </p:tav>
                                      </p:tavLst>
                                    </p:anim>
                                    <p:set>
                                      <p:cBhvr>
                                        <p:cTn id="74" dur="1" fill="hold">
                                          <p:stCondLst>
                                            <p:cond delay="499"/>
                                          </p:stCondLst>
                                        </p:cTn>
                                        <p:tgtEl>
                                          <p:spTgt spid="10"/>
                                        </p:tgtEl>
                                        <p:attrNameLst>
                                          <p:attrName>style.visibility</p:attrName>
                                        </p:attrNameLst>
                                      </p:cBhvr>
                                      <p:to>
                                        <p:strVal val="hidden"/>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childTnLst>
                          </p:cTn>
                        </p:par>
                        <p:par>
                          <p:cTn id="83" fill="hold">
                            <p:stCondLst>
                              <p:cond delay="1000"/>
                            </p:stCondLst>
                            <p:childTnLst>
                              <p:par>
                                <p:cTn id="84" presetID="2" presetClass="entr" presetSubtype="4" fill="hold" nodeType="afterEffect">
                                  <p:stCondLst>
                                    <p:cond delay="0"/>
                                  </p:stCondLst>
                                  <p:childTnLst>
                                    <p:set>
                                      <p:cBhvr>
                                        <p:cTn id="85" dur="1" fill="hold">
                                          <p:stCondLst>
                                            <p:cond delay="0"/>
                                          </p:stCondLst>
                                        </p:cTn>
                                        <p:tgtEl>
                                          <p:spTgt spid="4"/>
                                        </p:tgtEl>
                                        <p:attrNameLst>
                                          <p:attrName>style.visibility</p:attrName>
                                        </p:attrNameLst>
                                      </p:cBhvr>
                                      <p:to>
                                        <p:strVal val="visible"/>
                                      </p:to>
                                    </p:set>
                                    <p:anim calcmode="lin" valueType="num">
                                      <p:cBhvr additive="base">
                                        <p:cTn id="86" dur="500" fill="hold"/>
                                        <p:tgtEl>
                                          <p:spTgt spid="4"/>
                                        </p:tgtEl>
                                        <p:attrNameLst>
                                          <p:attrName>ppt_x</p:attrName>
                                        </p:attrNameLst>
                                      </p:cBhvr>
                                      <p:tavLst>
                                        <p:tav tm="0">
                                          <p:val>
                                            <p:strVal val="#ppt_x"/>
                                          </p:val>
                                        </p:tav>
                                        <p:tav tm="100000">
                                          <p:val>
                                            <p:strVal val="#ppt_x"/>
                                          </p:val>
                                        </p:tav>
                                      </p:tavLst>
                                    </p:anim>
                                    <p:anim calcmode="lin" valueType="num">
                                      <p:cBhvr additive="base">
                                        <p:cTn id="87" dur="500" fill="hold"/>
                                        <p:tgtEl>
                                          <p:spTgt spid="4"/>
                                        </p:tgtEl>
                                        <p:attrNameLst>
                                          <p:attrName>ppt_y</p:attrName>
                                        </p:attrNameLst>
                                      </p:cBhvr>
                                      <p:tavLst>
                                        <p:tav tm="0">
                                          <p:val>
                                            <p:strVal val="1+#ppt_h/2"/>
                                          </p:val>
                                        </p:tav>
                                        <p:tav tm="100000">
                                          <p:val>
                                            <p:strVal val="#ppt_y"/>
                                          </p:val>
                                        </p:tav>
                                      </p:tavLst>
                                    </p:anim>
                                  </p:childTnLst>
                                </p:cTn>
                              </p:par>
                            </p:childTnLst>
                          </p:cTn>
                        </p:par>
                        <p:par>
                          <p:cTn id="88" fill="hold">
                            <p:stCondLst>
                              <p:cond delay="1500"/>
                            </p:stCondLst>
                            <p:childTnLst>
                              <p:par>
                                <p:cTn id="89" presetID="3" presetClass="entr" presetSubtype="10"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blinds(horizontal)">
                                      <p:cBhvr>
                                        <p:cTn id="91" dur="500"/>
                                        <p:tgtEl>
                                          <p:spTgt spid="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blinds(horizontal)">
                                      <p:cBhvr>
                                        <p:cTn id="96" dur="500"/>
                                        <p:tgtEl>
                                          <p:spTgt spid="2"/>
                                        </p:tgtEl>
                                      </p:cBhvr>
                                    </p:animEffect>
                                  </p:childTnLst>
                                </p:cTn>
                              </p:par>
                            </p:childTnLst>
                          </p:cTn>
                        </p:par>
                        <p:par>
                          <p:cTn id="97" fill="hold">
                            <p:stCondLst>
                              <p:cond delay="500"/>
                            </p:stCondLst>
                            <p:childTnLst>
                              <p:par>
                                <p:cTn id="98" presetID="2" presetClass="entr" presetSubtype="4" fill="hold" grpId="0" nodeType="afterEffect">
                                  <p:stCondLst>
                                    <p:cond delay="0"/>
                                  </p:stCondLst>
                                  <p:childTnLst>
                                    <p:set>
                                      <p:cBhvr>
                                        <p:cTn id="99" dur="1" fill="hold">
                                          <p:stCondLst>
                                            <p:cond delay="0"/>
                                          </p:stCondLst>
                                        </p:cTn>
                                        <p:tgtEl>
                                          <p:spTgt spid="5"/>
                                        </p:tgtEl>
                                        <p:attrNameLst>
                                          <p:attrName>style.visibility</p:attrName>
                                        </p:attrNameLst>
                                      </p:cBhvr>
                                      <p:to>
                                        <p:strVal val="visible"/>
                                      </p:to>
                                    </p:set>
                                    <p:anim calcmode="lin" valueType="num">
                                      <p:cBhvr additive="base">
                                        <p:cTn id="100" dur="500" fill="hold"/>
                                        <p:tgtEl>
                                          <p:spTgt spid="5"/>
                                        </p:tgtEl>
                                        <p:attrNameLst>
                                          <p:attrName>ppt_x</p:attrName>
                                        </p:attrNameLst>
                                      </p:cBhvr>
                                      <p:tavLst>
                                        <p:tav tm="0">
                                          <p:val>
                                            <p:strVal val="#ppt_x"/>
                                          </p:val>
                                        </p:tav>
                                        <p:tav tm="100000">
                                          <p:val>
                                            <p:strVal val="#ppt_x"/>
                                          </p:val>
                                        </p:tav>
                                      </p:tavLst>
                                    </p:anim>
                                    <p:anim calcmode="lin" valueType="num">
                                      <p:cBhvr additive="base">
                                        <p:cTn id="101" dur="500" fill="hold"/>
                                        <p:tgtEl>
                                          <p:spTgt spid="5"/>
                                        </p:tgtEl>
                                        <p:attrNameLst>
                                          <p:attrName>ppt_y</p:attrName>
                                        </p:attrNameLst>
                                      </p:cBhvr>
                                      <p:tavLst>
                                        <p:tav tm="0">
                                          <p:val>
                                            <p:strVal val="1+#ppt_h/2"/>
                                          </p:val>
                                        </p:tav>
                                        <p:tav tm="100000">
                                          <p:val>
                                            <p:strVal val="#ppt_y"/>
                                          </p:val>
                                        </p:tav>
                                      </p:tavLst>
                                    </p:anim>
                                  </p:childTnLst>
                                </p:cTn>
                              </p:par>
                            </p:childTnLst>
                          </p:cTn>
                        </p:par>
                        <p:par>
                          <p:cTn id="102" fill="hold">
                            <p:stCondLst>
                              <p:cond delay="1000"/>
                            </p:stCondLst>
                            <p:childTnLst>
                              <p:par>
                                <p:cTn id="103" presetID="12" presetClass="entr" presetSubtype="8" fill="hold" grpId="0" nodeType="afterEffect">
                                  <p:stCondLst>
                                    <p:cond delay="0"/>
                                  </p:stCondLst>
                                  <p:childTnLst>
                                    <p:set>
                                      <p:cBhvr>
                                        <p:cTn id="104" dur="1" fill="hold">
                                          <p:stCondLst>
                                            <p:cond delay="0"/>
                                          </p:stCondLst>
                                        </p:cTn>
                                        <p:tgtEl>
                                          <p:spTgt spid="35"/>
                                        </p:tgtEl>
                                        <p:attrNameLst>
                                          <p:attrName>style.visibility</p:attrName>
                                        </p:attrNameLst>
                                      </p:cBhvr>
                                      <p:to>
                                        <p:strVal val="visible"/>
                                      </p:to>
                                    </p:set>
                                    <p:anim calcmode="lin" valueType="num">
                                      <p:cBhvr additive="base">
                                        <p:cTn id="105" dur="500"/>
                                        <p:tgtEl>
                                          <p:spTgt spid="35"/>
                                        </p:tgtEl>
                                        <p:attrNameLst>
                                          <p:attrName>ppt_x</p:attrName>
                                        </p:attrNameLst>
                                      </p:cBhvr>
                                      <p:tavLst>
                                        <p:tav tm="0">
                                          <p:val>
                                            <p:strVal val="#ppt_x-#ppt_w*1.125000"/>
                                          </p:val>
                                        </p:tav>
                                        <p:tav tm="100000">
                                          <p:val>
                                            <p:strVal val="#ppt_x"/>
                                          </p:val>
                                        </p:tav>
                                      </p:tavLst>
                                    </p:anim>
                                    <p:animEffect transition="in" filter="wipe(right)">
                                      <p:cBhvr>
                                        <p:cTn id="106" dur="500"/>
                                        <p:tgtEl>
                                          <p:spTgt spid="35"/>
                                        </p:tgtEl>
                                      </p:cBhvr>
                                    </p:animEffect>
                                  </p:childTnLst>
                                </p:cTn>
                              </p:par>
                              <p:par>
                                <p:cTn id="107" presetID="2" presetClass="exit" presetSubtype="4" fill="hold" grpId="1" nodeType="withEffect">
                                  <p:stCondLst>
                                    <p:cond delay="0"/>
                                  </p:stCondLst>
                                  <p:childTnLst>
                                    <p:anim calcmode="lin" valueType="num">
                                      <p:cBhvr additive="base">
                                        <p:cTn id="108" dur="500"/>
                                        <p:tgtEl>
                                          <p:spTgt spid="35"/>
                                        </p:tgtEl>
                                        <p:attrNameLst>
                                          <p:attrName>ppt_x</p:attrName>
                                        </p:attrNameLst>
                                      </p:cBhvr>
                                      <p:tavLst>
                                        <p:tav tm="0">
                                          <p:val>
                                            <p:strVal val="ppt_x"/>
                                          </p:val>
                                        </p:tav>
                                        <p:tav tm="100000">
                                          <p:val>
                                            <p:strVal val="ppt_x"/>
                                          </p:val>
                                        </p:tav>
                                      </p:tavLst>
                                    </p:anim>
                                    <p:anim calcmode="lin" valueType="num">
                                      <p:cBhvr additive="base">
                                        <p:cTn id="109" dur="500"/>
                                        <p:tgtEl>
                                          <p:spTgt spid="35"/>
                                        </p:tgtEl>
                                        <p:attrNameLst>
                                          <p:attrName>ppt_y</p:attrName>
                                        </p:attrNameLst>
                                      </p:cBhvr>
                                      <p:tavLst>
                                        <p:tav tm="0">
                                          <p:val>
                                            <p:strVal val="ppt_y"/>
                                          </p:val>
                                        </p:tav>
                                        <p:tav tm="100000">
                                          <p:val>
                                            <p:strVal val="1+ppt_h/2"/>
                                          </p:val>
                                        </p:tav>
                                      </p:tavLst>
                                    </p:anim>
                                    <p:set>
                                      <p:cBhvr>
                                        <p:cTn id="110" dur="1" fill="hold">
                                          <p:stCondLst>
                                            <p:cond delay="499"/>
                                          </p:stCondLst>
                                        </p:cTn>
                                        <p:tgtEl>
                                          <p:spTgt spid="35"/>
                                        </p:tgtEl>
                                        <p:attrNameLst>
                                          <p:attrName>style.visibility</p:attrName>
                                        </p:attrNameLst>
                                      </p:cBhvr>
                                      <p:to>
                                        <p:strVal val="hidden"/>
                                      </p:to>
                                    </p:set>
                                  </p:childTnLst>
                                </p:cTn>
                              </p:par>
                            </p:childTnLst>
                          </p:cTn>
                        </p:par>
                        <p:par>
                          <p:cTn id="111" fill="hold">
                            <p:stCondLst>
                              <p:cond delay="1500"/>
                            </p:stCondLst>
                            <p:childTnLst>
                              <p:par>
                                <p:cTn id="112" presetID="12" presetClass="entr" presetSubtype="8" fill="hold" grpId="0" nodeType="afterEffect">
                                  <p:stCondLst>
                                    <p:cond delay="0"/>
                                  </p:stCondLst>
                                  <p:childTnLst>
                                    <p:set>
                                      <p:cBhvr>
                                        <p:cTn id="113" dur="1" fill="hold">
                                          <p:stCondLst>
                                            <p:cond delay="0"/>
                                          </p:stCondLst>
                                        </p:cTn>
                                        <p:tgtEl>
                                          <p:spTgt spid="42"/>
                                        </p:tgtEl>
                                        <p:attrNameLst>
                                          <p:attrName>style.visibility</p:attrName>
                                        </p:attrNameLst>
                                      </p:cBhvr>
                                      <p:to>
                                        <p:strVal val="visible"/>
                                      </p:to>
                                    </p:set>
                                    <p:anim calcmode="lin" valueType="num">
                                      <p:cBhvr additive="base">
                                        <p:cTn id="114" dur="500"/>
                                        <p:tgtEl>
                                          <p:spTgt spid="42"/>
                                        </p:tgtEl>
                                        <p:attrNameLst>
                                          <p:attrName>ppt_x</p:attrName>
                                        </p:attrNameLst>
                                      </p:cBhvr>
                                      <p:tavLst>
                                        <p:tav tm="0">
                                          <p:val>
                                            <p:strVal val="#ppt_x-#ppt_w*1.125000"/>
                                          </p:val>
                                        </p:tav>
                                        <p:tav tm="100000">
                                          <p:val>
                                            <p:strVal val="#ppt_x"/>
                                          </p:val>
                                        </p:tav>
                                      </p:tavLst>
                                    </p:anim>
                                    <p:animEffect transition="in" filter="wipe(right)">
                                      <p:cBhvr>
                                        <p:cTn id="115" dur="500"/>
                                        <p:tgtEl>
                                          <p:spTgt spid="42"/>
                                        </p:tgtEl>
                                      </p:cBhvr>
                                    </p:animEffect>
                                  </p:childTnLst>
                                </p:cTn>
                              </p:par>
                              <p:par>
                                <p:cTn id="116" presetID="2" presetClass="exit" presetSubtype="4" fill="hold" grpId="1" nodeType="withEffect">
                                  <p:stCondLst>
                                    <p:cond delay="0"/>
                                  </p:stCondLst>
                                  <p:childTnLst>
                                    <p:anim calcmode="lin" valueType="num">
                                      <p:cBhvr additive="base">
                                        <p:cTn id="117" dur="500"/>
                                        <p:tgtEl>
                                          <p:spTgt spid="42"/>
                                        </p:tgtEl>
                                        <p:attrNameLst>
                                          <p:attrName>ppt_x</p:attrName>
                                        </p:attrNameLst>
                                      </p:cBhvr>
                                      <p:tavLst>
                                        <p:tav tm="0">
                                          <p:val>
                                            <p:strVal val="ppt_x"/>
                                          </p:val>
                                        </p:tav>
                                        <p:tav tm="100000">
                                          <p:val>
                                            <p:strVal val="ppt_x"/>
                                          </p:val>
                                        </p:tav>
                                      </p:tavLst>
                                    </p:anim>
                                    <p:anim calcmode="lin" valueType="num">
                                      <p:cBhvr additive="base">
                                        <p:cTn id="118" dur="500"/>
                                        <p:tgtEl>
                                          <p:spTgt spid="42"/>
                                        </p:tgtEl>
                                        <p:attrNameLst>
                                          <p:attrName>ppt_y</p:attrName>
                                        </p:attrNameLst>
                                      </p:cBhvr>
                                      <p:tavLst>
                                        <p:tav tm="0">
                                          <p:val>
                                            <p:strVal val="ppt_y"/>
                                          </p:val>
                                        </p:tav>
                                        <p:tav tm="100000">
                                          <p:val>
                                            <p:strVal val="1+ppt_h/2"/>
                                          </p:val>
                                        </p:tav>
                                      </p:tavLst>
                                    </p:anim>
                                    <p:set>
                                      <p:cBhvr>
                                        <p:cTn id="119" dur="1" fill="hold">
                                          <p:stCondLst>
                                            <p:cond delay="499"/>
                                          </p:stCondLst>
                                        </p:cTn>
                                        <p:tgtEl>
                                          <p:spTgt spid="42"/>
                                        </p:tgtEl>
                                        <p:attrNameLst>
                                          <p:attrName>style.visibility</p:attrName>
                                        </p:attrNameLst>
                                      </p:cBhvr>
                                      <p:to>
                                        <p:strVal val="hidden"/>
                                      </p:to>
                                    </p:set>
                                  </p:childTnLst>
                                </p:cTn>
                              </p:par>
                            </p:childTnLst>
                          </p:cTn>
                        </p:par>
                        <p:par>
                          <p:cTn id="120" fill="hold">
                            <p:stCondLst>
                              <p:cond delay="2000"/>
                            </p:stCondLst>
                            <p:childTnLst>
                              <p:par>
                                <p:cTn id="121" presetID="12" presetClass="entr" presetSubtype="8"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 calcmode="lin" valueType="num">
                                      <p:cBhvr additive="base">
                                        <p:cTn id="123" dur="500"/>
                                        <p:tgtEl>
                                          <p:spTgt spid="43"/>
                                        </p:tgtEl>
                                        <p:attrNameLst>
                                          <p:attrName>ppt_x</p:attrName>
                                        </p:attrNameLst>
                                      </p:cBhvr>
                                      <p:tavLst>
                                        <p:tav tm="0">
                                          <p:val>
                                            <p:strVal val="#ppt_x-#ppt_w*1.125000"/>
                                          </p:val>
                                        </p:tav>
                                        <p:tav tm="100000">
                                          <p:val>
                                            <p:strVal val="#ppt_x"/>
                                          </p:val>
                                        </p:tav>
                                      </p:tavLst>
                                    </p:anim>
                                    <p:animEffect transition="in" filter="wipe(right)">
                                      <p:cBhvr>
                                        <p:cTn id="124" dur="500"/>
                                        <p:tgtEl>
                                          <p:spTgt spid="43"/>
                                        </p:tgtEl>
                                      </p:cBhvr>
                                    </p:animEffect>
                                  </p:childTnLst>
                                </p:cTn>
                              </p:par>
                              <p:par>
                                <p:cTn id="125" presetID="2" presetClass="exit" presetSubtype="4" fill="hold" grpId="1" nodeType="withEffect">
                                  <p:stCondLst>
                                    <p:cond delay="0"/>
                                  </p:stCondLst>
                                  <p:childTnLst>
                                    <p:anim calcmode="lin" valueType="num">
                                      <p:cBhvr additive="base">
                                        <p:cTn id="126" dur="500"/>
                                        <p:tgtEl>
                                          <p:spTgt spid="43"/>
                                        </p:tgtEl>
                                        <p:attrNameLst>
                                          <p:attrName>ppt_x</p:attrName>
                                        </p:attrNameLst>
                                      </p:cBhvr>
                                      <p:tavLst>
                                        <p:tav tm="0">
                                          <p:val>
                                            <p:strVal val="ppt_x"/>
                                          </p:val>
                                        </p:tav>
                                        <p:tav tm="100000">
                                          <p:val>
                                            <p:strVal val="ppt_x"/>
                                          </p:val>
                                        </p:tav>
                                      </p:tavLst>
                                    </p:anim>
                                    <p:anim calcmode="lin" valueType="num">
                                      <p:cBhvr additive="base">
                                        <p:cTn id="127" dur="500"/>
                                        <p:tgtEl>
                                          <p:spTgt spid="43"/>
                                        </p:tgtEl>
                                        <p:attrNameLst>
                                          <p:attrName>ppt_y</p:attrName>
                                        </p:attrNameLst>
                                      </p:cBhvr>
                                      <p:tavLst>
                                        <p:tav tm="0">
                                          <p:val>
                                            <p:strVal val="ppt_y"/>
                                          </p:val>
                                        </p:tav>
                                        <p:tav tm="100000">
                                          <p:val>
                                            <p:strVal val="1+ppt_h/2"/>
                                          </p:val>
                                        </p:tav>
                                      </p:tavLst>
                                    </p:anim>
                                    <p:set>
                                      <p:cBhvr>
                                        <p:cTn id="12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6" grpId="0" bldLvl="0" animBg="1"/>
      <p:bldP spid="10" grpId="0"/>
      <p:bldP spid="10" grpId="1"/>
      <p:bldP spid="32" grpId="0" bldLvl="0" animBg="1"/>
      <p:bldP spid="33" grpId="0"/>
      <p:bldP spid="34" grpId="0"/>
      <p:bldP spid="6" grpId="1" bldLvl="0" animBg="1"/>
      <p:bldP spid="34" grpId="1"/>
      <p:bldP spid="33" grpId="1"/>
      <p:bldP spid="32" grpId="1" animBg="1"/>
      <p:bldP spid="10" grpId="2"/>
      <p:bldP spid="35" grpId="0"/>
      <p:bldP spid="35" grpId="1"/>
      <p:bldP spid="42" grpId="0"/>
      <p:bldP spid="42" grpId="1"/>
      <p:bldP spid="43" grpId="0"/>
      <p:bldP spid="43" grpId="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4892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项目概述</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项目目标</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28415" y="1098550"/>
            <a:ext cx="5224145" cy="92202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因此我们的项目旨在针对来自不同零售平台的商品，能够</a:t>
            </a:r>
            <a:r>
              <a:rPr lang="zh-CN" altLang="en-US" b="1" dirty="0">
                <a:solidFill>
                  <a:srgbClr val="FF0000"/>
                </a:solidFill>
                <a:latin typeface="幼圆" panose="02010509060101010101" charset="-122"/>
                <a:ea typeface="幼圆" panose="02010509060101010101" charset="-122"/>
                <a:sym typeface="+mn-ea"/>
              </a:rPr>
              <a:t>通过其商品描述信息自动高效地判定其类别。</a:t>
            </a:r>
            <a:endParaRPr lang="zh-CN" altLang="en-US"/>
          </a:p>
        </p:txBody>
      </p:sp>
      <p:pic>
        <p:nvPicPr>
          <p:cNvPr id="5" name="图片 4" descr="u=3943740611,1762927360&amp;fm=26&amp;gp=0"/>
          <p:cNvPicPr>
            <a:picLocks noChangeAspect="1"/>
          </p:cNvPicPr>
          <p:nvPr/>
        </p:nvPicPr>
        <p:blipFill>
          <a:blip r:embed="rId1"/>
          <a:stretch>
            <a:fillRect/>
          </a:stretch>
        </p:blipFill>
        <p:spPr>
          <a:xfrm>
            <a:off x="10652760" y="111760"/>
            <a:ext cx="2095500" cy="2095500"/>
          </a:xfrm>
          <a:prstGeom prst="rect">
            <a:avLst/>
          </a:prstGeom>
        </p:spPr>
      </p:pic>
      <p:graphicFrame>
        <p:nvGraphicFramePr>
          <p:cNvPr id="9" name="表格 8"/>
          <p:cNvGraphicFramePr/>
          <p:nvPr/>
        </p:nvGraphicFramePr>
        <p:xfrm>
          <a:off x="219075" y="2595245"/>
          <a:ext cx="3609340" cy="4121785"/>
        </p:xfrm>
        <a:graphic>
          <a:graphicData uri="http://schemas.openxmlformats.org/drawingml/2006/table">
            <a:tbl>
              <a:tblPr firstRow="1" bandRow="1">
                <a:tableStyleId>{5C22544A-7EE6-4342-B048-85BDC9FD1C3A}</a:tableStyleId>
              </a:tblPr>
              <a:tblGrid>
                <a:gridCol w="3609340"/>
              </a:tblGrid>
              <a:tr h="524510">
                <a:tc>
                  <a:txBody>
                    <a:bodyPr/>
                    <a:p>
                      <a:pPr algn="ctr">
                        <a:buNone/>
                      </a:pPr>
                      <a:r>
                        <a:rPr lang="en-US" altLang="zh-CN"/>
                        <a:t>TYPE_NAME</a:t>
                      </a:r>
                      <a:endParaRPr lang="en-US" altLang="zh-CN"/>
                    </a:p>
                  </a:txBody>
                  <a:tcPr/>
                </a:tc>
              </a:tr>
              <a:tr h="467995">
                <a:tc>
                  <a:txBody>
                    <a:bodyPr/>
                    <a:p>
                      <a:pPr algn="ctr">
                        <a:buNone/>
                      </a:pPr>
                      <a:r>
                        <a:rPr lang="zh-CN" altLang="en-US"/>
                        <a:t>腾讯QQ蓝钻贵族34个月直充</a:t>
                      </a:r>
                      <a:endParaRPr lang="zh-CN" altLang="en-US"/>
                    </a:p>
                  </a:txBody>
                  <a:tcPr/>
                </a:tc>
              </a:tr>
              <a:tr h="467360">
                <a:tc>
                  <a:txBody>
                    <a:bodyPr/>
                    <a:p>
                      <a:pPr algn="ctr">
                        <a:buNone/>
                      </a:pPr>
                      <a:r>
                        <a:rPr lang="zh-CN" altLang="en-US"/>
                        <a:t>1朗跃 小型幼犬半湿狗粮100g</a:t>
                      </a:r>
                      <a:endParaRPr lang="zh-CN" altLang="en-US"/>
                    </a:p>
                  </a:txBody>
                  <a:tcPr/>
                </a:tc>
              </a:tr>
              <a:tr h="467360">
                <a:tc>
                  <a:txBody>
                    <a:bodyPr/>
                    <a:p>
                      <a:pPr algn="ctr">
                        <a:buNone/>
                      </a:pPr>
                      <a:r>
                        <a:rPr lang="zh-CN" altLang="en-US"/>
                        <a:t>素芳轩 恬瓷品杯水杯子品茗杯 6号</a:t>
                      </a:r>
                      <a:endParaRPr lang="zh-CN" altLang="en-US"/>
                    </a:p>
                  </a:txBody>
                  <a:tcPr/>
                </a:tc>
              </a:tr>
              <a:tr h="640080">
                <a:tc>
                  <a:txBody>
                    <a:bodyPr/>
                    <a:p>
                      <a:pPr algn="ctr">
                        <a:buNone/>
                      </a:pPr>
                      <a:r>
                        <a:rPr lang="zh-CN" altLang="en-US"/>
                        <a:t>漫路 2016春季新款时尚优雅女士高跟单鞋 白色 36</a:t>
                      </a:r>
                      <a:endParaRPr lang="zh-CN" altLang="en-US"/>
                    </a:p>
                  </a:txBody>
                  <a:tcPr/>
                </a:tc>
              </a:tr>
              <a:tr h="914400">
                <a:tc>
                  <a:txBody>
                    <a:bodyPr/>
                    <a:p>
                      <a:pPr algn="ctr">
                        <a:buNone/>
                      </a:pPr>
                      <a:r>
                        <a:rPr lang="zh-CN" altLang="en-US"/>
                        <a:t>宾马 福特2013款新蒙迪欧改装专用 水钻石点火一键启动装饰贴环 蓝色</a:t>
                      </a:r>
                      <a:endParaRPr lang="zh-CN" altLang="en-US"/>
                    </a:p>
                  </a:txBody>
                  <a:tcPr/>
                </a:tc>
              </a:tr>
              <a:tr h="640080">
                <a:tc>
                  <a:txBody>
                    <a:bodyPr/>
                    <a:p>
                      <a:pPr algn="ctr">
                        <a:buNone/>
                      </a:pPr>
                      <a:r>
                        <a:rPr lang="zh-CN" altLang="en-US"/>
                        <a:t>点魅 十二生肖摆件 古法琉璃摆设 生日礼物 卯兔</a:t>
                      </a:r>
                      <a:endParaRPr lang="zh-CN" altLang="en-US"/>
                    </a:p>
                  </a:txBody>
                  <a:tcPr/>
                </a:tc>
              </a:tr>
            </a:tbl>
          </a:graphicData>
        </a:graphic>
      </p:graphicFrame>
      <p:pic>
        <p:nvPicPr>
          <p:cNvPr id="11" name="图片 10"/>
          <p:cNvPicPr>
            <a:picLocks noChangeAspect="1"/>
          </p:cNvPicPr>
          <p:nvPr/>
        </p:nvPicPr>
        <p:blipFill>
          <a:blip r:embed="rId2"/>
          <a:stretch>
            <a:fillRect/>
          </a:stretch>
        </p:blipFill>
        <p:spPr>
          <a:xfrm>
            <a:off x="4827270" y="3583940"/>
            <a:ext cx="3642360" cy="2181225"/>
          </a:xfrm>
          <a:prstGeom prst="rect">
            <a:avLst/>
          </a:prstGeom>
        </p:spPr>
      </p:pic>
      <p:graphicFrame>
        <p:nvGraphicFramePr>
          <p:cNvPr id="12" name="表格 11"/>
          <p:cNvGraphicFramePr/>
          <p:nvPr/>
        </p:nvGraphicFramePr>
        <p:xfrm>
          <a:off x="9468485" y="2632710"/>
          <a:ext cx="3279775" cy="4084320"/>
        </p:xfrm>
        <a:graphic>
          <a:graphicData uri="http://schemas.openxmlformats.org/drawingml/2006/table">
            <a:tbl>
              <a:tblPr firstRow="1" bandRow="1">
                <a:tableStyleId>{5C22544A-7EE6-4342-B048-85BDC9FD1C3A}</a:tableStyleId>
              </a:tblPr>
              <a:tblGrid>
                <a:gridCol w="3279775"/>
              </a:tblGrid>
              <a:tr h="574040">
                <a:tc>
                  <a:txBody>
                    <a:bodyPr/>
                    <a:p>
                      <a:pPr algn="ctr">
                        <a:buNone/>
                      </a:pPr>
                      <a:r>
                        <a:rPr lang="en-US" altLang="zh-CN"/>
                        <a:t>TYPE</a:t>
                      </a:r>
                      <a:endParaRPr lang="en-US" altLang="zh-CN"/>
                    </a:p>
                  </a:txBody>
                  <a:tcPr/>
                </a:tc>
              </a:tr>
              <a:tr h="574040">
                <a:tc>
                  <a:txBody>
                    <a:bodyPr/>
                    <a:p>
                      <a:pPr algn="ctr">
                        <a:buNone/>
                      </a:pPr>
                      <a:r>
                        <a:rPr lang="zh-CN" altLang="en-US"/>
                        <a:t>本地生活--游戏充值--QQ充值</a:t>
                      </a:r>
                      <a:endParaRPr lang="zh-CN" altLang="en-US"/>
                    </a:p>
                  </a:txBody>
                  <a:tcPr/>
                </a:tc>
              </a:tr>
              <a:tr h="574040">
                <a:tc>
                  <a:txBody>
                    <a:bodyPr/>
                    <a:p>
                      <a:pPr algn="ctr">
                        <a:buNone/>
                      </a:pPr>
                      <a:r>
                        <a:rPr lang="zh-CN" altLang="en-US"/>
                        <a:t>宠物生活--宠物主粮--狗粮</a:t>
                      </a:r>
                      <a:endParaRPr lang="zh-CN" altLang="en-US"/>
                    </a:p>
                  </a:txBody>
                  <a:tcPr/>
                </a:tc>
              </a:tr>
              <a:tr h="574040">
                <a:tc>
                  <a:txBody>
                    <a:bodyPr/>
                    <a:p>
                      <a:pPr algn="ctr">
                        <a:buNone/>
                      </a:pPr>
                      <a:r>
                        <a:rPr lang="zh-CN" altLang="en-US"/>
                        <a:t>厨具锅具--茶具/咖啡具--茶杯</a:t>
                      </a:r>
                      <a:endParaRPr lang="zh-CN" altLang="en-US"/>
                    </a:p>
                  </a:txBody>
                  <a:tcPr/>
                </a:tc>
              </a:tr>
              <a:tr h="574040">
                <a:tc>
                  <a:txBody>
                    <a:bodyPr/>
                    <a:p>
                      <a:pPr algn="ctr">
                        <a:buNone/>
                      </a:pPr>
                      <a:r>
                        <a:rPr lang="zh-CN" altLang="en-US"/>
                        <a:t>服饰鞋帽--女鞋--单鞋</a:t>
                      </a:r>
                      <a:endParaRPr lang="zh-CN" altLang="en-US"/>
                    </a:p>
                  </a:txBody>
                  <a:tcPr/>
                </a:tc>
              </a:tr>
              <a:tr h="574040">
                <a:tc>
                  <a:txBody>
                    <a:bodyPr/>
                    <a:p>
                      <a:pPr algn="ctr">
                        <a:buNone/>
                      </a:pPr>
                      <a:r>
                        <a:rPr lang="zh-CN" altLang="en-US"/>
                        <a:t>汽配用品--汽车装饰--功能小件</a:t>
                      </a:r>
                      <a:endParaRPr lang="zh-CN" altLang="en-US"/>
                    </a:p>
                  </a:txBody>
                  <a:tcPr/>
                </a:tc>
              </a:tr>
              <a:tr h="640080">
                <a:tc>
                  <a:txBody>
                    <a:bodyPr/>
                    <a:p>
                      <a:pPr algn="ctr">
                        <a:buNone/>
                      </a:pPr>
                      <a:r>
                        <a:rPr lang="zh-CN" altLang="en-US"/>
                        <a:t>钟表礼品--礼品--工艺礼品</a:t>
                      </a:r>
                      <a:endParaRPr lang="zh-CN" altLang="en-US"/>
                    </a:p>
                    <a:p>
                      <a:pPr algn="ctr">
                        <a:buNone/>
                      </a:pPr>
                      <a:endParaRPr lang="zh-CN" altLang="en-US"/>
                    </a:p>
                  </a:txBody>
                  <a:tcPr/>
                </a:tc>
              </a:tr>
            </a:tbl>
          </a:graphicData>
        </a:graphic>
      </p:graphicFrame>
      <p:sp>
        <p:nvSpPr>
          <p:cNvPr id="13" name="右箭头 12"/>
          <p:cNvSpPr/>
          <p:nvPr/>
        </p:nvSpPr>
        <p:spPr>
          <a:xfrm>
            <a:off x="3980815" y="4552315"/>
            <a:ext cx="6483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8644890" y="4552315"/>
            <a:ext cx="6483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1429"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89" name="组合 88"/>
          <p:cNvGrpSpPr/>
          <p:nvPr/>
        </p:nvGrpSpPr>
        <p:grpSpPr>
          <a:xfrm>
            <a:off x="4686328" y="1096357"/>
            <a:ext cx="3455617" cy="2990271"/>
            <a:chOff x="2466945" y="1407843"/>
            <a:chExt cx="1861430" cy="1610763"/>
          </a:xfrm>
        </p:grpSpPr>
        <p:sp>
          <p:nvSpPr>
            <p:cNvPr id="90"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91"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92" name="矩形 259"/>
          <p:cNvSpPr>
            <a:spLocks noChangeArrowheads="1"/>
          </p:cNvSpPr>
          <p:nvPr/>
        </p:nvSpPr>
        <p:spPr bwMode="auto">
          <a:xfrm>
            <a:off x="499677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02</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93" name="直接连接符 92"/>
          <p:cNvCxnSpPr/>
          <p:nvPr>
            <p:custDataLst>
              <p:tags r:id="rId1"/>
            </p:custDataLst>
          </p:nvPr>
        </p:nvCxnSpPr>
        <p:spPr>
          <a:xfrm>
            <a:off x="411016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98" name="图片 97" descr="BEG)I1FUMT@O9FS4Z$2E2XH"/>
          <p:cNvPicPr>
            <a:picLocks noChangeAspect="1"/>
          </p:cNvPicPr>
          <p:nvPr/>
        </p:nvPicPr>
        <p:blipFill>
          <a:blip r:embed="rId2"/>
          <a:stretch>
            <a:fillRect/>
          </a:stretch>
        </p:blipFill>
        <p:spPr>
          <a:xfrm>
            <a:off x="5080" y="-14605"/>
            <a:ext cx="12891770" cy="7262495"/>
          </a:xfrm>
          <a:prstGeom prst="rect">
            <a:avLst/>
          </a:prstGeom>
        </p:spPr>
      </p:pic>
      <p:sp>
        <p:nvSpPr>
          <p:cNvPr id="94" name="MH_Entry_1"/>
          <p:cNvSpPr/>
          <p:nvPr>
            <p:custDataLst>
              <p:tags r:id="rId3"/>
            </p:custDataLst>
          </p:nvPr>
        </p:nvSpPr>
        <p:spPr>
          <a:xfrm>
            <a:off x="396744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项目分析</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TextBox 11"/>
          <p:cNvSpPr txBox="1"/>
          <p:nvPr/>
        </p:nvSpPr>
        <p:spPr>
          <a:xfrm>
            <a:off x="4698180" y="5012717"/>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项目难点</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TextBox 11"/>
          <p:cNvSpPr txBox="1"/>
          <p:nvPr/>
        </p:nvSpPr>
        <p:spPr>
          <a:xfrm>
            <a:off x="6410467" y="5012717"/>
            <a:ext cx="13703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可行性分析</a:t>
            </a:r>
            <a:endPar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TextBox 11"/>
          <p:cNvSpPr txBox="1"/>
          <p:nvPr/>
        </p:nvSpPr>
        <p:spPr>
          <a:xfrm>
            <a:off x="5490660" y="5505845"/>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解决思路</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文本占位符 13"/>
          <p:cNvSpPr txBox="1"/>
          <p:nvPr/>
        </p:nvSpPr>
        <p:spPr>
          <a:xfrm>
            <a:off x="381000" y="214630"/>
            <a:ext cx="24892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项目难点</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05535" y="1614170"/>
            <a:ext cx="4635500" cy="1014730"/>
          </a:xfrm>
          <a:prstGeom prst="rect">
            <a:avLst/>
          </a:prstGeom>
          <a:noFill/>
        </p:spPr>
        <p:txBody>
          <a:bodyPr wrap="square" rtlCol="0" anchor="t">
            <a:spAutoFit/>
          </a:bodyPr>
          <a:p>
            <a:r>
              <a:rPr lang="zh-CN" altLang="en-US" sz="2400" b="1" dirty="0">
                <a:latin typeface="幼圆" panose="02010509060101010101" charset="-122"/>
                <a:ea typeface="幼圆" panose="02010509060101010101" charset="-122"/>
                <a:sym typeface="+mn-ea"/>
              </a:rPr>
              <a:t>① 大量数据需要进行一系列处理</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endParaRPr lang="en-US" altLang="zh-CN" b="1" dirty="0">
              <a:latin typeface="幼圆" panose="02010509060101010101" charset="-122"/>
              <a:ea typeface="幼圆" panose="02010509060101010101" charset="-122"/>
              <a:sym typeface="+mn-ea"/>
            </a:endParaRPr>
          </a:p>
        </p:txBody>
      </p:sp>
      <p:sp>
        <p:nvSpPr>
          <p:cNvPr id="4" name="文本框 3"/>
          <p:cNvSpPr txBox="1"/>
          <p:nvPr/>
        </p:nvSpPr>
        <p:spPr>
          <a:xfrm>
            <a:off x="1105535" y="3627755"/>
            <a:ext cx="492760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② 机器如何识别输入的中英文数据</a:t>
            </a:r>
            <a:endParaRPr lang="zh-CN" altLang="en-US" sz="2400" b="1" dirty="0">
              <a:latin typeface="幼圆" panose="02010509060101010101" charset="-122"/>
              <a:ea typeface="幼圆" panose="02010509060101010101" charset="-122"/>
              <a:sym typeface="+mn-ea"/>
            </a:endParaRPr>
          </a:p>
        </p:txBody>
      </p:sp>
      <p:sp>
        <p:nvSpPr>
          <p:cNvPr id="22" name="文本框 21"/>
          <p:cNvSpPr txBox="1"/>
          <p:nvPr/>
        </p:nvSpPr>
        <p:spPr>
          <a:xfrm>
            <a:off x="1105535" y="5641975"/>
            <a:ext cx="400939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③ 如何保证训练结果准确性</a:t>
            </a:r>
            <a:endParaRPr lang="zh-CN" altLang="en-US" sz="2400" b="1" dirty="0">
              <a:latin typeface="幼圆" panose="02010509060101010101" charset="-122"/>
              <a:ea typeface="幼圆" panose="02010509060101010101" charset="-122"/>
              <a:sym typeface="+mn-ea"/>
            </a:endParaRPr>
          </a:p>
        </p:txBody>
      </p:sp>
      <p:sp>
        <p:nvSpPr>
          <p:cNvPr id="23" name="文本框 22"/>
          <p:cNvSpPr txBox="1"/>
          <p:nvPr/>
        </p:nvSpPr>
        <p:spPr>
          <a:xfrm>
            <a:off x="3597275" y="569595"/>
            <a:ext cx="2865755" cy="52197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   </a:t>
            </a:r>
            <a:r>
              <a:rPr lang="en-US" altLang="zh-CN" sz="2800" b="1"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........so on</a:t>
            </a:r>
            <a:endParaRPr lang="en-US" altLang="zh-CN" sz="2800" b="1"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p:txBody>
      </p:sp>
      <p:pic>
        <p:nvPicPr>
          <p:cNvPr id="24" name="图片 23"/>
          <p:cNvPicPr>
            <a:picLocks noChangeAspect="1"/>
          </p:cNvPicPr>
          <p:nvPr/>
        </p:nvPicPr>
        <p:blipFill>
          <a:blip r:embed="rId4"/>
          <a:stretch>
            <a:fillRect/>
          </a:stretch>
        </p:blipFill>
        <p:spPr>
          <a:xfrm>
            <a:off x="7324725" y="743585"/>
            <a:ext cx="3241675" cy="2157730"/>
          </a:xfrm>
          <a:prstGeom prst="rect">
            <a:avLst/>
          </a:prstGeom>
        </p:spPr>
      </p:pic>
      <p:pic>
        <p:nvPicPr>
          <p:cNvPr id="25" name="图片 24" descr="20160610092408792"/>
          <p:cNvPicPr>
            <a:picLocks noChangeAspect="1"/>
          </p:cNvPicPr>
          <p:nvPr/>
        </p:nvPicPr>
        <p:blipFill>
          <a:blip r:embed="rId5"/>
          <a:stretch>
            <a:fillRect/>
          </a:stretch>
        </p:blipFill>
        <p:spPr>
          <a:xfrm>
            <a:off x="7493635" y="2981960"/>
            <a:ext cx="2903855" cy="1752600"/>
          </a:xfrm>
          <a:prstGeom prst="rect">
            <a:avLst/>
          </a:prstGeom>
        </p:spPr>
      </p:pic>
      <p:pic>
        <p:nvPicPr>
          <p:cNvPr id="26" name="图片 25"/>
          <p:cNvPicPr>
            <a:picLocks noChangeAspect="1"/>
          </p:cNvPicPr>
          <p:nvPr/>
        </p:nvPicPr>
        <p:blipFill>
          <a:blip r:embed="rId6"/>
          <a:stretch>
            <a:fillRect/>
          </a:stretch>
        </p:blipFill>
        <p:spPr>
          <a:xfrm>
            <a:off x="7569200" y="5222240"/>
            <a:ext cx="2609850" cy="1524000"/>
          </a:xfrm>
          <a:prstGeom prst="rect">
            <a:avLst/>
          </a:prstGeom>
        </p:spPr>
      </p:pic>
      <p:pic>
        <p:nvPicPr>
          <p:cNvPr id="28" name="图片 27" descr="timg (3)"/>
          <p:cNvPicPr>
            <a:picLocks noChangeAspect="1"/>
          </p:cNvPicPr>
          <p:nvPr/>
        </p:nvPicPr>
        <p:blipFill>
          <a:blip r:embed="rId7"/>
          <a:stretch>
            <a:fillRect/>
          </a:stretch>
        </p:blipFill>
        <p:spPr>
          <a:xfrm>
            <a:off x="10541000" y="-22225"/>
            <a:ext cx="2286000" cy="228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p:cTn id="11" dur="500" fill="hold"/>
                                        <p:tgtEl>
                                          <p:spTgt spid="89"/>
                                        </p:tgtEl>
                                        <p:attrNameLst>
                                          <p:attrName>ppt_w</p:attrName>
                                        </p:attrNameLst>
                                      </p:cBhvr>
                                      <p:tavLst>
                                        <p:tav tm="0">
                                          <p:val>
                                            <p:fltVal val="0"/>
                                          </p:val>
                                        </p:tav>
                                        <p:tav tm="100000">
                                          <p:val>
                                            <p:strVal val="#ppt_w"/>
                                          </p:val>
                                        </p:tav>
                                      </p:tavLst>
                                    </p:anim>
                                    <p:anim calcmode="lin" valueType="num">
                                      <p:cBhvr>
                                        <p:cTn id="12" dur="500" fill="hold"/>
                                        <p:tgtEl>
                                          <p:spTgt spid="89"/>
                                        </p:tgtEl>
                                        <p:attrNameLst>
                                          <p:attrName>ppt_h</p:attrName>
                                        </p:attrNameLst>
                                      </p:cBhvr>
                                      <p:tavLst>
                                        <p:tav tm="0">
                                          <p:val>
                                            <p:fltVal val="0"/>
                                          </p:val>
                                        </p:tav>
                                        <p:tav tm="100000">
                                          <p:val>
                                            <p:strVal val="#ppt_h"/>
                                          </p:val>
                                        </p:tav>
                                      </p:tavLst>
                                    </p:anim>
                                    <p:anim calcmode="lin" valueType="num">
                                      <p:cBhvr>
                                        <p:cTn id="13" dur="500" fill="hold"/>
                                        <p:tgtEl>
                                          <p:spTgt spid="89"/>
                                        </p:tgtEl>
                                        <p:attrNameLst>
                                          <p:attrName>style.rotation</p:attrName>
                                        </p:attrNameLst>
                                      </p:cBhvr>
                                      <p:tavLst>
                                        <p:tav tm="0">
                                          <p:val>
                                            <p:fltVal val="360"/>
                                          </p:val>
                                        </p:tav>
                                        <p:tav tm="100000">
                                          <p:val>
                                            <p:fltVal val="0"/>
                                          </p:val>
                                        </p:tav>
                                      </p:tavLst>
                                    </p:anim>
                                    <p:animEffect transition="in" filter="fade">
                                      <p:cBhvr>
                                        <p:cTn id="14" dur="500"/>
                                        <p:tgtEl>
                                          <p:spTgt spid="8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92"/>
                                        </p:tgtEl>
                                        <p:attrNameLst>
                                          <p:attrName>style.visibility</p:attrName>
                                        </p:attrNameLst>
                                      </p:cBhvr>
                                      <p:to>
                                        <p:strVal val="visible"/>
                                      </p:to>
                                    </p:set>
                                    <p:anim calcmode="lin" valueType="num">
                                      <p:cBhvr>
                                        <p:cTn id="18"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92"/>
                                        </p:tgtEl>
                                        <p:attrNameLst>
                                          <p:attrName>ppt_y</p:attrName>
                                        </p:attrNameLst>
                                      </p:cBhvr>
                                      <p:tavLst>
                                        <p:tav tm="0">
                                          <p:val>
                                            <p:strVal val="#ppt_y"/>
                                          </p:val>
                                        </p:tav>
                                        <p:tav tm="100000">
                                          <p:val>
                                            <p:strVal val="#ppt_y"/>
                                          </p:val>
                                        </p:tav>
                                      </p:tavLst>
                                    </p:anim>
                                    <p:anim calcmode="lin" valueType="num">
                                      <p:cBhvr>
                                        <p:cTn id="20"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92"/>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92"/>
                                        </p:tgtEl>
                                      </p:cBhvr>
                                    </p:animEffect>
                                    <p:animScale>
                                      <p:cBhvr>
                                        <p:cTn id="26" dur="250" autoRev="1" fill="hold"/>
                                        <p:tgtEl>
                                          <p:spTgt spid="92"/>
                                        </p:tgtEl>
                                      </p:cBhvr>
                                      <p:by x="105000" y="105000"/>
                                    </p:animScale>
                                  </p:childTnLst>
                                </p:cTn>
                              </p:par>
                            </p:childTnLst>
                          </p:cTn>
                        </p:par>
                        <p:par>
                          <p:cTn id="27" fill="hold">
                            <p:stCondLst>
                              <p:cond delay="2049"/>
                            </p:stCondLst>
                            <p:childTnLst>
                              <p:par>
                                <p:cTn id="28" presetID="22" presetClass="entr" presetSubtype="4" fill="hold" grpId="0" nodeType="after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wipe(down)">
                                      <p:cBhvr>
                                        <p:cTn id="30" dur="500"/>
                                        <p:tgtEl>
                                          <p:spTgt spid="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left)">
                                      <p:cBhvr>
                                        <p:cTn id="35" dur="500"/>
                                        <p:tgtEl>
                                          <p:spTgt spid="93"/>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 calcmode="lin" valueType="num">
                                      <p:cBhvr additive="base">
                                        <p:cTn id="39" dur="500"/>
                                        <p:tgtEl>
                                          <p:spTgt spid="95"/>
                                        </p:tgtEl>
                                        <p:attrNameLst>
                                          <p:attrName>ppt_x</p:attrName>
                                        </p:attrNameLst>
                                      </p:cBhvr>
                                      <p:tavLst>
                                        <p:tav tm="0">
                                          <p:val>
                                            <p:strVal val="#ppt_x-#ppt_w*1.125000"/>
                                          </p:val>
                                        </p:tav>
                                        <p:tav tm="100000">
                                          <p:val>
                                            <p:strVal val="#ppt_x"/>
                                          </p:val>
                                        </p:tav>
                                      </p:tavLst>
                                    </p:anim>
                                    <p:animEffect transition="in" filter="wipe(right)">
                                      <p:cBhvr>
                                        <p:cTn id="40" dur="500"/>
                                        <p:tgtEl>
                                          <p:spTgt spid="95"/>
                                        </p:tgtEl>
                                      </p:cBhvr>
                                    </p:animEffect>
                                  </p:childTnLst>
                                </p:cTn>
                              </p:par>
                            </p:childTnLst>
                          </p:cTn>
                        </p:par>
                        <p:par>
                          <p:cTn id="41" fill="hold">
                            <p:stCondLst>
                              <p:cond delay="1000"/>
                            </p:stCondLst>
                            <p:childTnLst>
                              <p:par>
                                <p:cTn id="42" presetID="1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 calcmode="lin" valueType="num">
                                      <p:cBhvr additive="base">
                                        <p:cTn id="44" dur="500"/>
                                        <p:tgtEl>
                                          <p:spTgt spid="96"/>
                                        </p:tgtEl>
                                        <p:attrNameLst>
                                          <p:attrName>ppt_x</p:attrName>
                                        </p:attrNameLst>
                                      </p:cBhvr>
                                      <p:tavLst>
                                        <p:tav tm="0">
                                          <p:val>
                                            <p:strVal val="#ppt_x-#ppt_w*1.125000"/>
                                          </p:val>
                                        </p:tav>
                                        <p:tav tm="100000">
                                          <p:val>
                                            <p:strVal val="#ppt_x"/>
                                          </p:val>
                                        </p:tav>
                                      </p:tavLst>
                                    </p:anim>
                                    <p:animEffect transition="in" filter="wipe(right)">
                                      <p:cBhvr>
                                        <p:cTn id="45" dur="500"/>
                                        <p:tgtEl>
                                          <p:spTgt spid="96"/>
                                        </p:tgtEl>
                                      </p:cBhvr>
                                    </p:animEffect>
                                  </p:childTnLst>
                                </p:cTn>
                              </p:par>
                            </p:childTnLst>
                          </p:cTn>
                        </p:par>
                        <p:par>
                          <p:cTn id="46" fill="hold">
                            <p:stCondLst>
                              <p:cond delay="1500"/>
                            </p:stCondLst>
                            <p:childTnLst>
                              <p:par>
                                <p:cTn id="47" presetID="12" presetClass="entr" presetSubtype="8" fill="hold" grpId="0" nodeType="afterEffect">
                                  <p:stCondLst>
                                    <p:cond delay="0"/>
                                  </p:stCondLst>
                                  <p:childTnLst>
                                    <p:set>
                                      <p:cBhvr>
                                        <p:cTn id="48" dur="1" fill="hold">
                                          <p:stCondLst>
                                            <p:cond delay="0"/>
                                          </p:stCondLst>
                                        </p:cTn>
                                        <p:tgtEl>
                                          <p:spTgt spid="97"/>
                                        </p:tgtEl>
                                        <p:attrNameLst>
                                          <p:attrName>style.visibility</p:attrName>
                                        </p:attrNameLst>
                                      </p:cBhvr>
                                      <p:to>
                                        <p:strVal val="visible"/>
                                      </p:to>
                                    </p:set>
                                    <p:anim calcmode="lin" valueType="num">
                                      <p:cBhvr additive="base">
                                        <p:cTn id="49" dur="500"/>
                                        <p:tgtEl>
                                          <p:spTgt spid="97"/>
                                        </p:tgtEl>
                                        <p:attrNameLst>
                                          <p:attrName>ppt_x</p:attrName>
                                        </p:attrNameLst>
                                      </p:cBhvr>
                                      <p:tavLst>
                                        <p:tav tm="0">
                                          <p:val>
                                            <p:strVal val="#ppt_x-#ppt_w*1.125000"/>
                                          </p:val>
                                        </p:tav>
                                        <p:tav tm="100000">
                                          <p:val>
                                            <p:strVal val="#ppt_x"/>
                                          </p:val>
                                        </p:tav>
                                      </p:tavLst>
                                    </p:anim>
                                    <p:animEffect transition="in" filter="wipe(right)">
                                      <p:cBhvr>
                                        <p:cTn id="50" dur="500"/>
                                        <p:tgtEl>
                                          <p:spTgt spid="9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88"/>
                                        </p:tgtEl>
                                        <p:attrNameLst>
                                          <p:attrName>ppt_x</p:attrName>
                                        </p:attrNameLst>
                                      </p:cBhvr>
                                      <p:tavLst>
                                        <p:tav tm="0">
                                          <p:val>
                                            <p:strVal val="ppt_x"/>
                                          </p:val>
                                        </p:tav>
                                        <p:tav tm="100000">
                                          <p:val>
                                            <p:strVal val="ppt_x"/>
                                          </p:val>
                                        </p:tav>
                                      </p:tavLst>
                                    </p:anim>
                                    <p:anim calcmode="lin" valueType="num">
                                      <p:cBhvr additive="base">
                                        <p:cTn id="55" dur="500"/>
                                        <p:tgtEl>
                                          <p:spTgt spid="88"/>
                                        </p:tgtEl>
                                        <p:attrNameLst>
                                          <p:attrName>ppt_y</p:attrName>
                                        </p:attrNameLst>
                                      </p:cBhvr>
                                      <p:tavLst>
                                        <p:tav tm="0">
                                          <p:val>
                                            <p:strVal val="ppt_y"/>
                                          </p:val>
                                        </p:tav>
                                        <p:tav tm="100000">
                                          <p:val>
                                            <p:strVal val="1+ppt_h/2"/>
                                          </p:val>
                                        </p:tav>
                                      </p:tavLst>
                                    </p:anim>
                                    <p:set>
                                      <p:cBhvr>
                                        <p:cTn id="56" dur="1" fill="hold">
                                          <p:stCondLst>
                                            <p:cond delay="499"/>
                                          </p:stCondLst>
                                        </p:cTn>
                                        <p:tgtEl>
                                          <p:spTgt spid="8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89"/>
                                        </p:tgtEl>
                                        <p:attrNameLst>
                                          <p:attrName>ppt_x</p:attrName>
                                        </p:attrNameLst>
                                      </p:cBhvr>
                                      <p:tavLst>
                                        <p:tav tm="0">
                                          <p:val>
                                            <p:strVal val="ppt_x"/>
                                          </p:val>
                                        </p:tav>
                                        <p:tav tm="100000">
                                          <p:val>
                                            <p:strVal val="ppt_x"/>
                                          </p:val>
                                        </p:tav>
                                      </p:tavLst>
                                    </p:anim>
                                    <p:anim calcmode="lin" valueType="num">
                                      <p:cBhvr additive="base">
                                        <p:cTn id="59" dur="500"/>
                                        <p:tgtEl>
                                          <p:spTgt spid="89"/>
                                        </p:tgtEl>
                                        <p:attrNameLst>
                                          <p:attrName>ppt_y</p:attrName>
                                        </p:attrNameLst>
                                      </p:cBhvr>
                                      <p:tavLst>
                                        <p:tav tm="0">
                                          <p:val>
                                            <p:strVal val="ppt_y"/>
                                          </p:val>
                                        </p:tav>
                                        <p:tav tm="100000">
                                          <p:val>
                                            <p:strVal val="1+ppt_h/2"/>
                                          </p:val>
                                        </p:tav>
                                      </p:tavLst>
                                    </p:anim>
                                    <p:set>
                                      <p:cBhvr>
                                        <p:cTn id="60" dur="1" fill="hold">
                                          <p:stCondLst>
                                            <p:cond delay="499"/>
                                          </p:stCondLst>
                                        </p:cTn>
                                        <p:tgtEl>
                                          <p:spTgt spid="89"/>
                                        </p:tgtEl>
                                        <p:attrNameLst>
                                          <p:attrName>style.visibility</p:attrName>
                                        </p:attrNameLst>
                                      </p:cBhvr>
                                      <p:to>
                                        <p:strVal val="hidden"/>
                                      </p:to>
                                    </p:set>
                                  </p:childTnLst>
                                </p:cTn>
                              </p:par>
                              <p:par>
                                <p:cTn id="61" presetID="2" presetClass="exit" presetSubtype="4" fill="hold" grpId="2" nodeType="withEffect">
                                  <p:stCondLst>
                                    <p:cond delay="0"/>
                                  </p:stCondLst>
                                  <p:iterate type="lt">
                                    <p:tmPct val="0"/>
                                  </p:iterate>
                                  <p:childTnLst>
                                    <p:anim calcmode="lin" valueType="num">
                                      <p:cBhvr additive="base">
                                        <p:cTn id="62" dur="500"/>
                                        <p:tgtEl>
                                          <p:spTgt spid="92"/>
                                        </p:tgtEl>
                                        <p:attrNameLst>
                                          <p:attrName>ppt_x</p:attrName>
                                        </p:attrNameLst>
                                      </p:cBhvr>
                                      <p:tavLst>
                                        <p:tav tm="0">
                                          <p:val>
                                            <p:strVal val="ppt_x"/>
                                          </p:val>
                                        </p:tav>
                                        <p:tav tm="100000">
                                          <p:val>
                                            <p:strVal val="ppt_x"/>
                                          </p:val>
                                        </p:tav>
                                      </p:tavLst>
                                    </p:anim>
                                    <p:anim calcmode="lin" valueType="num">
                                      <p:cBhvr additive="base">
                                        <p:cTn id="63" dur="500"/>
                                        <p:tgtEl>
                                          <p:spTgt spid="92"/>
                                        </p:tgtEl>
                                        <p:attrNameLst>
                                          <p:attrName>ppt_y</p:attrName>
                                        </p:attrNameLst>
                                      </p:cBhvr>
                                      <p:tavLst>
                                        <p:tav tm="0">
                                          <p:val>
                                            <p:strVal val="ppt_y"/>
                                          </p:val>
                                        </p:tav>
                                        <p:tav tm="100000">
                                          <p:val>
                                            <p:strVal val="1+ppt_h/2"/>
                                          </p:val>
                                        </p:tav>
                                      </p:tavLst>
                                    </p:anim>
                                    <p:set>
                                      <p:cBhvr>
                                        <p:cTn id="64" dur="1" fill="hold">
                                          <p:stCondLst>
                                            <p:cond delay="499"/>
                                          </p:stCondLst>
                                        </p:cTn>
                                        <p:tgtEl>
                                          <p:spTgt spid="92"/>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93"/>
                                        </p:tgtEl>
                                        <p:attrNameLst>
                                          <p:attrName>ppt_x</p:attrName>
                                        </p:attrNameLst>
                                      </p:cBhvr>
                                      <p:tavLst>
                                        <p:tav tm="0">
                                          <p:val>
                                            <p:strVal val="ppt_x"/>
                                          </p:val>
                                        </p:tav>
                                        <p:tav tm="100000">
                                          <p:val>
                                            <p:strVal val="ppt_x"/>
                                          </p:val>
                                        </p:tav>
                                      </p:tavLst>
                                    </p:anim>
                                    <p:anim calcmode="lin" valueType="num">
                                      <p:cBhvr additive="base">
                                        <p:cTn id="67" dur="500"/>
                                        <p:tgtEl>
                                          <p:spTgt spid="93"/>
                                        </p:tgtEl>
                                        <p:attrNameLst>
                                          <p:attrName>ppt_y</p:attrName>
                                        </p:attrNameLst>
                                      </p:cBhvr>
                                      <p:tavLst>
                                        <p:tav tm="0">
                                          <p:val>
                                            <p:strVal val="ppt_y"/>
                                          </p:val>
                                        </p:tav>
                                        <p:tav tm="100000">
                                          <p:val>
                                            <p:strVal val="1+ppt_h/2"/>
                                          </p:val>
                                        </p:tav>
                                      </p:tavLst>
                                    </p:anim>
                                    <p:set>
                                      <p:cBhvr>
                                        <p:cTn id="68" dur="1" fill="hold">
                                          <p:stCondLst>
                                            <p:cond delay="499"/>
                                          </p:stCondLst>
                                        </p:cTn>
                                        <p:tgtEl>
                                          <p:spTgt spid="93"/>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94"/>
                                        </p:tgtEl>
                                        <p:attrNameLst>
                                          <p:attrName>ppt_x</p:attrName>
                                        </p:attrNameLst>
                                      </p:cBhvr>
                                      <p:tavLst>
                                        <p:tav tm="0">
                                          <p:val>
                                            <p:strVal val="ppt_x"/>
                                          </p:val>
                                        </p:tav>
                                        <p:tav tm="100000">
                                          <p:val>
                                            <p:strVal val="ppt_x"/>
                                          </p:val>
                                        </p:tav>
                                      </p:tavLst>
                                    </p:anim>
                                    <p:anim calcmode="lin" valueType="num">
                                      <p:cBhvr additive="base">
                                        <p:cTn id="71" dur="500"/>
                                        <p:tgtEl>
                                          <p:spTgt spid="94"/>
                                        </p:tgtEl>
                                        <p:attrNameLst>
                                          <p:attrName>ppt_y</p:attrName>
                                        </p:attrNameLst>
                                      </p:cBhvr>
                                      <p:tavLst>
                                        <p:tav tm="0">
                                          <p:val>
                                            <p:strVal val="ppt_y"/>
                                          </p:val>
                                        </p:tav>
                                        <p:tav tm="100000">
                                          <p:val>
                                            <p:strVal val="1+ppt_h/2"/>
                                          </p:val>
                                        </p:tav>
                                      </p:tavLst>
                                    </p:anim>
                                    <p:set>
                                      <p:cBhvr>
                                        <p:cTn id="72" dur="1" fill="hold">
                                          <p:stCondLst>
                                            <p:cond delay="499"/>
                                          </p:stCondLst>
                                        </p:cTn>
                                        <p:tgtEl>
                                          <p:spTgt spid="94"/>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95"/>
                                        </p:tgtEl>
                                        <p:attrNameLst>
                                          <p:attrName>ppt_x</p:attrName>
                                        </p:attrNameLst>
                                      </p:cBhvr>
                                      <p:tavLst>
                                        <p:tav tm="0">
                                          <p:val>
                                            <p:strVal val="ppt_x"/>
                                          </p:val>
                                        </p:tav>
                                        <p:tav tm="100000">
                                          <p:val>
                                            <p:strVal val="ppt_x"/>
                                          </p:val>
                                        </p:tav>
                                      </p:tavLst>
                                    </p:anim>
                                    <p:anim calcmode="lin" valueType="num">
                                      <p:cBhvr additive="base">
                                        <p:cTn id="75" dur="500"/>
                                        <p:tgtEl>
                                          <p:spTgt spid="95"/>
                                        </p:tgtEl>
                                        <p:attrNameLst>
                                          <p:attrName>ppt_y</p:attrName>
                                        </p:attrNameLst>
                                      </p:cBhvr>
                                      <p:tavLst>
                                        <p:tav tm="0">
                                          <p:val>
                                            <p:strVal val="ppt_y"/>
                                          </p:val>
                                        </p:tav>
                                        <p:tav tm="100000">
                                          <p:val>
                                            <p:strVal val="1+ppt_h/2"/>
                                          </p:val>
                                        </p:tav>
                                      </p:tavLst>
                                    </p:anim>
                                    <p:set>
                                      <p:cBhvr>
                                        <p:cTn id="76" dur="1" fill="hold">
                                          <p:stCondLst>
                                            <p:cond delay="499"/>
                                          </p:stCondLst>
                                        </p:cTn>
                                        <p:tgtEl>
                                          <p:spTgt spid="95"/>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96"/>
                                        </p:tgtEl>
                                        <p:attrNameLst>
                                          <p:attrName>ppt_x</p:attrName>
                                        </p:attrNameLst>
                                      </p:cBhvr>
                                      <p:tavLst>
                                        <p:tav tm="0">
                                          <p:val>
                                            <p:strVal val="ppt_x"/>
                                          </p:val>
                                        </p:tav>
                                        <p:tav tm="100000">
                                          <p:val>
                                            <p:strVal val="ppt_x"/>
                                          </p:val>
                                        </p:tav>
                                      </p:tavLst>
                                    </p:anim>
                                    <p:anim calcmode="lin" valueType="num">
                                      <p:cBhvr additive="base">
                                        <p:cTn id="79" dur="500"/>
                                        <p:tgtEl>
                                          <p:spTgt spid="96"/>
                                        </p:tgtEl>
                                        <p:attrNameLst>
                                          <p:attrName>ppt_y</p:attrName>
                                        </p:attrNameLst>
                                      </p:cBhvr>
                                      <p:tavLst>
                                        <p:tav tm="0">
                                          <p:val>
                                            <p:strVal val="ppt_y"/>
                                          </p:val>
                                        </p:tav>
                                        <p:tav tm="100000">
                                          <p:val>
                                            <p:strVal val="1+ppt_h/2"/>
                                          </p:val>
                                        </p:tav>
                                      </p:tavLst>
                                    </p:anim>
                                    <p:set>
                                      <p:cBhvr>
                                        <p:cTn id="80" dur="1" fill="hold">
                                          <p:stCondLst>
                                            <p:cond delay="499"/>
                                          </p:stCondLst>
                                        </p:cTn>
                                        <p:tgtEl>
                                          <p:spTgt spid="96"/>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97"/>
                                        </p:tgtEl>
                                        <p:attrNameLst>
                                          <p:attrName>ppt_x</p:attrName>
                                        </p:attrNameLst>
                                      </p:cBhvr>
                                      <p:tavLst>
                                        <p:tav tm="0">
                                          <p:val>
                                            <p:strVal val="ppt_x"/>
                                          </p:val>
                                        </p:tav>
                                        <p:tav tm="100000">
                                          <p:val>
                                            <p:strVal val="ppt_x"/>
                                          </p:val>
                                        </p:tav>
                                      </p:tavLst>
                                    </p:anim>
                                    <p:anim calcmode="lin" valueType="num">
                                      <p:cBhvr additive="base">
                                        <p:cTn id="83" dur="500"/>
                                        <p:tgtEl>
                                          <p:spTgt spid="97"/>
                                        </p:tgtEl>
                                        <p:attrNameLst>
                                          <p:attrName>ppt_y</p:attrName>
                                        </p:attrNameLst>
                                      </p:cBhvr>
                                      <p:tavLst>
                                        <p:tav tm="0">
                                          <p:val>
                                            <p:strVal val="ppt_y"/>
                                          </p:val>
                                        </p:tav>
                                        <p:tav tm="100000">
                                          <p:val>
                                            <p:strVal val="1+ppt_h/2"/>
                                          </p:val>
                                        </p:tav>
                                      </p:tavLst>
                                    </p:anim>
                                    <p:set>
                                      <p:cBhvr>
                                        <p:cTn id="84" dur="1" fill="hold">
                                          <p:stCondLst>
                                            <p:cond delay="499"/>
                                          </p:stCondLst>
                                        </p:cTn>
                                        <p:tgtEl>
                                          <p:spTgt spid="97"/>
                                        </p:tgtEl>
                                        <p:attrNameLst>
                                          <p:attrName>style.visibility</p:attrName>
                                        </p:attrNameLst>
                                      </p:cBhvr>
                                      <p:to>
                                        <p:strVal val="hidden"/>
                                      </p:to>
                                    </p:set>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98"/>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2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1" presetClass="entr" presetSubtype="0" fill="hold" grpId="0" nodeType="clickEffect">
                                  <p:stCondLst>
                                    <p:cond delay="0"/>
                                  </p:stCondLst>
                                  <p:iterate type="lt">
                                    <p:tmPct val="10000"/>
                                  </p:iterate>
                                  <p:childTnLst>
                                    <p:set>
                                      <p:cBhvr>
                                        <p:cTn id="97" dur="1" fill="hold">
                                          <p:stCondLst>
                                            <p:cond delay="0"/>
                                          </p:stCondLst>
                                        </p:cTn>
                                        <p:tgtEl>
                                          <p:spTgt spid="2"/>
                                        </p:tgtEl>
                                        <p:attrNameLst>
                                          <p:attrName>style.visibility</p:attrName>
                                        </p:attrNameLst>
                                      </p:cBhvr>
                                      <p:to>
                                        <p:strVal val="visible"/>
                                      </p:to>
                                    </p:set>
                                    <p:anim calcmode="lin" valueType="num">
                                      <p:cBhvr>
                                        <p:cTn id="9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99" dur="500" fill="hold"/>
                                        <p:tgtEl>
                                          <p:spTgt spid="2"/>
                                        </p:tgtEl>
                                        <p:attrNameLst>
                                          <p:attrName>ppt_y</p:attrName>
                                        </p:attrNameLst>
                                      </p:cBhvr>
                                      <p:tavLst>
                                        <p:tav tm="0">
                                          <p:val>
                                            <p:strVal val="#ppt_y"/>
                                          </p:val>
                                        </p:tav>
                                        <p:tav tm="100000">
                                          <p:val>
                                            <p:strVal val="#ppt_y"/>
                                          </p:val>
                                        </p:tav>
                                      </p:tavLst>
                                    </p:anim>
                                    <p:anim calcmode="lin" valueType="num">
                                      <p:cBhvr>
                                        <p:cTn id="10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500" tmFilter="0,0; .5, 1; 1, 1"/>
                                        <p:tgtEl>
                                          <p:spTgt spid="2"/>
                                        </p:tgtEl>
                                      </p:cBhvr>
                                    </p:animEffect>
                                  </p:childTnLst>
                                </p:cTn>
                              </p:par>
                              <p:par>
                                <p:cTn id="103" presetID="3" presetClass="entr" presetSubtype="1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blinds(horizontal)">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41" presetClass="entr" presetSubtype="0" fill="hold" grpId="0" nodeType="clickEffect">
                                  <p:stCondLst>
                                    <p:cond delay="0"/>
                                  </p:stCondLst>
                                  <p:iterate type="lt">
                                    <p:tmPct val="10000"/>
                                  </p:iterate>
                                  <p:childTnLst>
                                    <p:set>
                                      <p:cBhvr>
                                        <p:cTn id="109" dur="1" fill="hold">
                                          <p:stCondLst>
                                            <p:cond delay="0"/>
                                          </p:stCondLst>
                                        </p:cTn>
                                        <p:tgtEl>
                                          <p:spTgt spid="4"/>
                                        </p:tgtEl>
                                        <p:attrNameLst>
                                          <p:attrName>style.visibility</p:attrName>
                                        </p:attrNameLst>
                                      </p:cBhvr>
                                      <p:to>
                                        <p:strVal val="visible"/>
                                      </p:to>
                                    </p:set>
                                    <p:anim calcmode="lin" valueType="num">
                                      <p:cBhvr>
                                        <p:cTn id="11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4"/>
                                        </p:tgtEl>
                                        <p:attrNameLst>
                                          <p:attrName>ppt_y</p:attrName>
                                        </p:attrNameLst>
                                      </p:cBhvr>
                                      <p:tavLst>
                                        <p:tav tm="0">
                                          <p:val>
                                            <p:strVal val="#ppt_y"/>
                                          </p:val>
                                        </p:tav>
                                        <p:tav tm="100000">
                                          <p:val>
                                            <p:strVal val="#ppt_y"/>
                                          </p:val>
                                        </p:tav>
                                      </p:tavLst>
                                    </p:anim>
                                    <p:anim calcmode="lin" valueType="num">
                                      <p:cBhvr>
                                        <p:cTn id="11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4"/>
                                        </p:tgtEl>
                                      </p:cBhvr>
                                    </p:animEffect>
                                  </p:childTnLst>
                                </p:cTn>
                              </p:par>
                              <p:par>
                                <p:cTn id="115" presetID="3" presetClass="entr" presetSubtype="10" fill="hold"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blinds(horizontal)">
                                      <p:cBhvr>
                                        <p:cTn id="117" dur="500"/>
                                        <p:tgtEl>
                                          <p:spTgt spid="25"/>
                                        </p:tgtEl>
                                      </p:cBhvr>
                                    </p:animEffect>
                                  </p:childTnLst>
                                </p:cTn>
                              </p:par>
                            </p:childTnLst>
                          </p:cTn>
                        </p:par>
                      </p:childTnLst>
                    </p:cTn>
                  </p:par>
                  <p:par>
                    <p:cTn id="118" fill="hold">
                      <p:stCondLst>
                        <p:cond delay="indefinite"/>
                      </p:stCondLst>
                      <p:childTnLst>
                        <p:par>
                          <p:cTn id="119" fill="hold">
                            <p:stCondLst>
                              <p:cond delay="0"/>
                            </p:stCondLst>
                            <p:childTnLst>
                              <p:par>
                                <p:cTn id="120" presetID="41" presetClass="entr" presetSubtype="0" fill="hold" grpId="0" nodeType="clickEffect">
                                  <p:stCondLst>
                                    <p:cond delay="0"/>
                                  </p:stCondLst>
                                  <p:iterate type="lt">
                                    <p:tmPct val="10000"/>
                                  </p:iterate>
                                  <p:childTnLst>
                                    <p:set>
                                      <p:cBhvr>
                                        <p:cTn id="121" dur="1" fill="hold">
                                          <p:stCondLst>
                                            <p:cond delay="0"/>
                                          </p:stCondLst>
                                        </p:cTn>
                                        <p:tgtEl>
                                          <p:spTgt spid="22"/>
                                        </p:tgtEl>
                                        <p:attrNameLst>
                                          <p:attrName>style.visibility</p:attrName>
                                        </p:attrNameLst>
                                      </p:cBhvr>
                                      <p:to>
                                        <p:strVal val="visible"/>
                                      </p:to>
                                    </p:set>
                                    <p:anim calcmode="lin" valueType="num">
                                      <p:cBhvr>
                                        <p:cTn id="12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23" dur="500" fill="hold"/>
                                        <p:tgtEl>
                                          <p:spTgt spid="22"/>
                                        </p:tgtEl>
                                        <p:attrNameLst>
                                          <p:attrName>ppt_y</p:attrName>
                                        </p:attrNameLst>
                                      </p:cBhvr>
                                      <p:tavLst>
                                        <p:tav tm="0">
                                          <p:val>
                                            <p:strVal val="#ppt_y"/>
                                          </p:val>
                                        </p:tav>
                                        <p:tav tm="100000">
                                          <p:val>
                                            <p:strVal val="#ppt_y"/>
                                          </p:val>
                                        </p:tav>
                                      </p:tavLst>
                                    </p:anim>
                                    <p:anim calcmode="lin" valueType="num">
                                      <p:cBhvr>
                                        <p:cTn id="12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2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26" dur="500" tmFilter="0,0; .5, 1; 1, 1"/>
                                        <p:tgtEl>
                                          <p:spTgt spid="22"/>
                                        </p:tgtEl>
                                      </p:cBhvr>
                                    </p:animEffect>
                                  </p:childTnLst>
                                </p:cTn>
                              </p:par>
                              <p:par>
                                <p:cTn id="127" presetID="3" presetClass="entr" presetSubtype="10" fill="hold"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blinds(horizontal)">
                                      <p:cBhvr>
                                        <p:cTn id="129" dur="500"/>
                                        <p:tgtEl>
                                          <p:spTgt spid="2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23"/>
                                        </p:tgtEl>
                                        <p:attrNameLst>
                                          <p:attrName>style.visibility</p:attrName>
                                        </p:attrNameLst>
                                      </p:cBhvr>
                                      <p:to>
                                        <p:strVal val="visible"/>
                                      </p:to>
                                    </p:set>
                                    <p:animEffect transition="in" filter="blinds(horizontal)">
                                      <p:cBhvr>
                                        <p:cTn id="1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2" grpId="0" uiExpand="1"/>
      <p:bldP spid="23" grpId="0"/>
      <p:bldP spid="88" grpId="0" bldLvl="0" animBg="1"/>
      <p:bldP spid="92" grpId="0"/>
      <p:bldP spid="92" grpId="1"/>
      <p:bldP spid="94" grpId="0" bldLvl="0" animBg="1"/>
      <p:bldP spid="95" grpId="0"/>
      <p:bldP spid="96" grpId="0"/>
      <p:bldP spid="97" grpId="0"/>
      <p:bldP spid="88" grpId="1" animBg="1"/>
      <p:bldP spid="92" grpId="2"/>
      <p:bldP spid="94" grpId="1" animBg="1"/>
      <p:bldP spid="95" grpId="1"/>
      <p:bldP spid="96" grpId="1"/>
      <p:bldP spid="97" grpId="1"/>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13"/>
          <p:cNvSpPr txBox="1"/>
          <p:nvPr/>
        </p:nvSpPr>
        <p:spPr>
          <a:xfrm>
            <a:off x="381000" y="214630"/>
            <a:ext cx="25273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可行性分析</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36650" y="3175635"/>
            <a:ext cx="6556375" cy="3138170"/>
          </a:xfrm>
          <a:prstGeom prst="rect">
            <a:avLst/>
          </a:prstGeom>
          <a:noFill/>
        </p:spPr>
        <p:txBody>
          <a:bodyPr wrap="square" rtlCol="0" anchor="t">
            <a:spAutoFit/>
          </a:bodyPr>
          <a:p>
            <a:pPr marL="0" indent="304800"/>
            <a:r>
              <a:rPr lang="en-US" altLang="zh-CN" b="1" dirty="0">
                <a:latin typeface="幼圆" panose="02010509060101010101" charset="-122"/>
                <a:ea typeface="幼圆" panose="02010509060101010101" charset="-122"/>
                <a:sym typeface="+mn-ea"/>
              </a:rPr>
              <a:t> </a:t>
            </a:r>
            <a:r>
              <a:rPr lang="zh-CN" altLang="en-US" b="1" dirty="0">
                <a:latin typeface="幼圆" panose="02010509060101010101" charset="-122"/>
                <a:ea typeface="幼圆" panose="02010509060101010101" charset="-122"/>
                <a:sym typeface="+mn-ea"/>
              </a:rPr>
              <a:t>文本分类模型，可以大体上分为基于传统机器学习的文本分类模型和基于深度学习的分类模型。从上图中我们也可以看到，深度学习不需要人工提取特征，自动提取初级特征并组合为高级特征。</a:t>
            </a:r>
            <a:endParaRPr lang="zh-CN" altLang="en-US" b="1" dirty="0">
              <a:latin typeface="幼圆" panose="02010509060101010101" charset="-122"/>
              <a:ea typeface="幼圆" panose="02010509060101010101" charset="-122"/>
              <a:sym typeface="+mn-ea"/>
            </a:endParaRPr>
          </a:p>
          <a:p>
            <a:pPr marL="0" indent="304800"/>
            <a:endParaRPr lang="zh-CN" altLang="en-US" b="1" dirty="0">
              <a:latin typeface="幼圆" panose="02010509060101010101" charset="-122"/>
              <a:ea typeface="幼圆" panose="02010509060101010101" charset="-122"/>
              <a:sym typeface="+mn-ea"/>
            </a:endParaRPr>
          </a:p>
          <a:p>
            <a:pPr marL="0" indent="304800"/>
            <a:r>
              <a:rPr lang="zh-CN" altLang="en-US" b="1" dirty="0">
                <a:solidFill>
                  <a:srgbClr val="FF0000"/>
                </a:solidFill>
                <a:latin typeface="幼圆" panose="02010509060101010101" charset="-122"/>
                <a:ea typeface="幼圆" panose="02010509060101010101" charset="-122"/>
                <a:sym typeface="+mn-ea"/>
              </a:rPr>
              <a:t> 目前基于深度学习模型的文本分类模型已经成为了主流</a:t>
            </a:r>
            <a:r>
              <a:rPr lang="zh-CN" altLang="en-US" b="1" dirty="0">
                <a:latin typeface="幼圆" panose="02010509060101010101" charset="-122"/>
                <a:ea typeface="幼圆" panose="02010509060101010101" charset="-122"/>
                <a:sym typeface="+mn-ea"/>
              </a:rPr>
              <a:t>。</a:t>
            </a:r>
            <a:endParaRPr lang="zh-CN" altLang="en-US" b="1" dirty="0">
              <a:latin typeface="幼圆" panose="02010509060101010101" charset="-122"/>
              <a:ea typeface="幼圆" panose="02010509060101010101" charset="-122"/>
              <a:sym typeface="+mn-ea"/>
            </a:endParaRPr>
          </a:p>
          <a:p>
            <a:pPr marL="0" indent="304800"/>
            <a:endParaRPr lang="zh-CN" altLang="en-US" b="1" dirty="0">
              <a:latin typeface="幼圆" panose="02010509060101010101" charset="-122"/>
              <a:ea typeface="幼圆" panose="02010509060101010101" charset="-122"/>
              <a:sym typeface="+mn-ea"/>
            </a:endParaRPr>
          </a:p>
          <a:p>
            <a:pPr marL="0" indent="304800"/>
            <a:r>
              <a:rPr lang="zh-CN" altLang="en-US" sz="1800" b="1" dirty="0">
                <a:latin typeface="幼圆" panose="02010509060101010101" charset="-122"/>
                <a:ea typeface="幼圆" panose="02010509060101010101" charset="-122"/>
              </a:rPr>
              <a:t> 目前实现文本分类技术的模型有很多，比如说fastText、TextCNN、TextRNN等，这些技术在我们的社会生活当中已经有了广泛的应用，并且很多实现文本分类的方法在网上均有开源的框架和代码供大家参考学习，因此本项目有很好的技术支持。</a:t>
            </a:r>
            <a:endParaRPr lang="zh-CN" altLang="en-US" sz="1800" b="1" dirty="0">
              <a:latin typeface="幼圆" panose="02010509060101010101" charset="-122"/>
              <a:ea typeface="幼圆" panose="02010509060101010101" charset="-122"/>
            </a:endParaRPr>
          </a:p>
        </p:txBody>
      </p:sp>
      <p:pic>
        <p:nvPicPr>
          <p:cNvPr id="4" name="图片 3"/>
          <p:cNvPicPr>
            <a:picLocks noChangeAspect="1"/>
          </p:cNvPicPr>
          <p:nvPr/>
        </p:nvPicPr>
        <p:blipFill>
          <a:blip r:embed="rId1"/>
          <a:stretch>
            <a:fillRect/>
          </a:stretch>
        </p:blipFill>
        <p:spPr>
          <a:xfrm>
            <a:off x="8244205" y="3015615"/>
            <a:ext cx="2466975" cy="3152775"/>
          </a:xfrm>
          <a:prstGeom prst="rect">
            <a:avLst/>
          </a:prstGeom>
        </p:spPr>
      </p:pic>
      <p:pic>
        <p:nvPicPr>
          <p:cNvPr id="2" name="图片 1" descr="timg (1)"/>
          <p:cNvPicPr>
            <a:picLocks noChangeAspect="1"/>
          </p:cNvPicPr>
          <p:nvPr/>
        </p:nvPicPr>
        <p:blipFill>
          <a:blip r:embed="rId2"/>
          <a:stretch>
            <a:fillRect/>
          </a:stretch>
        </p:blipFill>
        <p:spPr>
          <a:xfrm>
            <a:off x="10292080" y="-17145"/>
            <a:ext cx="2583815" cy="1938020"/>
          </a:xfrm>
          <a:prstGeom prst="rect">
            <a:avLst/>
          </a:prstGeom>
        </p:spPr>
      </p:pic>
      <p:graphicFrame>
        <p:nvGraphicFramePr>
          <p:cNvPr id="9" name="表格 8"/>
          <p:cNvGraphicFramePr/>
          <p:nvPr/>
        </p:nvGraphicFramePr>
        <p:xfrm>
          <a:off x="1136650" y="835025"/>
          <a:ext cx="9574530" cy="1402080"/>
        </p:xfrm>
        <a:graphic>
          <a:graphicData uri="http://schemas.openxmlformats.org/drawingml/2006/table">
            <a:tbl>
              <a:tblPr firstRow="1" bandRow="1">
                <a:tableStyleId>{5C22544A-7EE6-4342-B048-85BDC9FD1C3A}</a:tableStyleId>
              </a:tblPr>
              <a:tblGrid>
                <a:gridCol w="1314450"/>
                <a:gridCol w="1314450"/>
                <a:gridCol w="1315085"/>
                <a:gridCol w="1313815"/>
                <a:gridCol w="1314450"/>
                <a:gridCol w="1314450"/>
                <a:gridCol w="1687830"/>
              </a:tblGrid>
              <a:tr h="381000">
                <a:tc>
                  <a:txBody>
                    <a:bodyPr/>
                    <a:p>
                      <a:pPr algn="ctr">
                        <a:buNone/>
                      </a:pPr>
                      <a:r>
                        <a:rPr lang="en-US" altLang="zh-CN"/>
                        <a:t>Model</a:t>
                      </a:r>
                      <a:endParaRPr lang="en-US" altLang="zh-CN"/>
                    </a:p>
                  </a:txBody>
                  <a:tcPr/>
                </a:tc>
                <a:tc>
                  <a:txBody>
                    <a:bodyPr/>
                    <a:p>
                      <a:pPr algn="ctr">
                        <a:buNone/>
                      </a:pPr>
                      <a:r>
                        <a:rPr lang="en-US" altLang="zh-CN"/>
                        <a:t>fastText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TextRNN</a:t>
                      </a:r>
                      <a:endParaRPr lang="en-US" altLang="zh-CN"/>
                    </a:p>
                  </a:txBody>
                  <a:tcPr/>
                </a:tc>
                <a:tc>
                  <a:txBody>
                    <a:bodyPr/>
                    <a:p>
                      <a:pPr algn="ctr">
                        <a:buNone/>
                      </a:pPr>
                      <a:r>
                        <a:rPr lang="en-US" altLang="zh-CN"/>
                        <a:t>RCNN</a:t>
                      </a:r>
                      <a:endParaRPr lang="en-US" altLang="zh-CN"/>
                    </a:p>
                  </a:txBody>
                  <a:tcPr/>
                </a:tc>
                <a:tc>
                  <a:txBody>
                    <a:bodyPr/>
                    <a:p>
                      <a:pPr algn="ctr">
                        <a:buNone/>
                      </a:pPr>
                      <a:r>
                        <a:rPr lang="en-US" altLang="zh-CN" sz="1800">
                          <a:sym typeface="+mn-ea"/>
                        </a:rPr>
                        <a:t>Dynamic</a:t>
                      </a:r>
                      <a:endParaRPr lang="en-US" altLang="zh-CN" sz="1800">
                        <a:sym typeface="+mn-ea"/>
                      </a:endParaRPr>
                    </a:p>
                    <a:p>
                      <a:pPr algn="ctr">
                        <a:buNone/>
                      </a:pPr>
                      <a:r>
                        <a:rPr lang="en-US" altLang="zh-CN" sz="1800">
                          <a:sym typeface="+mn-ea"/>
                        </a:rPr>
                        <a:t>Memory</a:t>
                      </a:r>
                      <a:endParaRPr lang="en-US" altLang="zh-CN"/>
                    </a:p>
                  </a:txBody>
                  <a:tcPr/>
                </a:tc>
                <a:tc>
                  <a:txBody>
                    <a:bodyPr/>
                    <a:p>
                      <a:pPr algn="ctr">
                        <a:buNone/>
                      </a:pPr>
                      <a:r>
                        <a:rPr lang="en-US" altLang="zh-CN" sz="1800">
                          <a:sym typeface="+mn-ea"/>
                        </a:rPr>
                        <a:t>Transformer</a:t>
                      </a:r>
                      <a:endParaRPr lang="en-US" altLang="zh-CN" sz="1800">
                        <a:sym typeface="+mn-ea"/>
                      </a:endParaRPr>
                    </a:p>
                    <a:p>
                      <a:pPr algn="ctr">
                        <a:buNone/>
                      </a:pPr>
                      <a:endParaRPr lang="zh-CN" altLang="en-US"/>
                    </a:p>
                  </a:txBody>
                  <a:tcPr/>
                </a:tc>
              </a:tr>
              <a:tr h="640080">
                <a:tc>
                  <a:txBody>
                    <a:bodyPr/>
                    <a:p>
                      <a:pPr algn="ctr">
                        <a:buNone/>
                      </a:pPr>
                      <a:r>
                        <a:rPr lang="en-US" altLang="zh-CN" sz="1800">
                          <a:sym typeface="+mn-ea"/>
                        </a:rPr>
                        <a:t>Score</a:t>
                      </a:r>
                      <a:endParaRPr lang="en-US" altLang="zh-CN" sz="1800">
                        <a:sym typeface="+mn-ea"/>
                      </a:endParaRPr>
                    </a:p>
                    <a:p>
                      <a:pPr algn="ctr">
                        <a:buNone/>
                      </a:pPr>
                      <a:endParaRPr lang="en-US" altLang="zh-CN"/>
                    </a:p>
                  </a:txBody>
                  <a:tcPr/>
                </a:tc>
                <a:tc>
                  <a:txBody>
                    <a:bodyPr/>
                    <a:p>
                      <a:pPr algn="ctr">
                        <a:buNone/>
                      </a:pPr>
                      <a:r>
                        <a:rPr lang="en-US" altLang="zh-CN"/>
                        <a:t>0.363</a:t>
                      </a:r>
                      <a:endParaRPr lang="en-US" altLang="zh-CN"/>
                    </a:p>
                  </a:txBody>
                  <a:tcPr/>
                </a:tc>
                <a:tc>
                  <a:txBody>
                    <a:bodyPr/>
                    <a:p>
                      <a:pPr algn="ctr">
                        <a:buNone/>
                      </a:pPr>
                      <a:r>
                        <a:rPr lang="en-US" altLang="zh-CN"/>
                        <a:t>0.405</a:t>
                      </a:r>
                      <a:endParaRPr lang="en-US" altLang="zh-CN"/>
                    </a:p>
                  </a:txBody>
                  <a:tcPr/>
                </a:tc>
                <a:tc>
                  <a:txBody>
                    <a:bodyPr/>
                    <a:p>
                      <a:pPr algn="ctr">
                        <a:buNone/>
                      </a:pPr>
                      <a:r>
                        <a:rPr lang="en-US" altLang="zh-CN"/>
                        <a:t>0.358</a:t>
                      </a:r>
                      <a:endParaRPr lang="en-US" altLang="zh-CN"/>
                    </a:p>
                  </a:txBody>
                  <a:tcPr/>
                </a:tc>
                <a:tc>
                  <a:txBody>
                    <a:bodyPr/>
                    <a:p>
                      <a:pPr algn="ctr">
                        <a:buNone/>
                      </a:pPr>
                      <a:r>
                        <a:rPr lang="en-US" altLang="zh-CN"/>
                        <a:t>0.395</a:t>
                      </a:r>
                      <a:endParaRPr lang="en-US" altLang="zh-CN"/>
                    </a:p>
                  </a:txBody>
                  <a:tcPr/>
                </a:tc>
                <a:tc>
                  <a:txBody>
                    <a:bodyPr/>
                    <a:p>
                      <a:pPr algn="ctr">
                        <a:buNone/>
                      </a:pPr>
                      <a:r>
                        <a:rPr lang="en-US" altLang="zh-CN"/>
                        <a:t>0.392</a:t>
                      </a:r>
                      <a:endParaRPr lang="en-US" altLang="zh-CN"/>
                    </a:p>
                  </a:txBody>
                  <a:tcPr/>
                </a:tc>
                <a:tc>
                  <a:txBody>
                    <a:bodyPr/>
                    <a:p>
                      <a:pPr algn="ctr">
                        <a:buNone/>
                      </a:pPr>
                      <a:r>
                        <a:rPr lang="en-US" altLang="zh-CN"/>
                        <a:t>0.322</a:t>
                      </a:r>
                      <a:endParaRPr lang="en-US" altLang="zh-CN"/>
                    </a:p>
                  </a:txBody>
                  <a:tcPr/>
                </a:tc>
              </a:tr>
              <a:tr h="381000">
                <a:tc>
                  <a:txBody>
                    <a:bodyPr/>
                    <a:p>
                      <a:pPr algn="ctr">
                        <a:buNone/>
                      </a:pPr>
                      <a:r>
                        <a:rPr lang="en-US" altLang="zh-CN"/>
                        <a:t>Training</a:t>
                      </a:r>
                      <a:endParaRPr lang="en-US" altLang="zh-CN"/>
                    </a:p>
                    <a:p>
                      <a:pPr algn="ctr">
                        <a:buNone/>
                      </a:pPr>
                      <a:endParaRPr lang="en-US" altLang="zh-CN"/>
                    </a:p>
                  </a:txBody>
                  <a:tcPr/>
                </a:tc>
                <a:tc>
                  <a:txBody>
                    <a:bodyPr/>
                    <a:p>
                      <a:pPr algn="ctr">
                        <a:buNone/>
                      </a:pPr>
                      <a:r>
                        <a:rPr lang="en-US" altLang="zh-CN"/>
                        <a:t>10m</a:t>
                      </a:r>
                      <a:endParaRPr lang="en-US" altLang="zh-CN"/>
                    </a:p>
                  </a:txBody>
                  <a:tcPr/>
                </a:tc>
                <a:tc>
                  <a:txBody>
                    <a:bodyPr/>
                    <a:p>
                      <a:pPr algn="ctr">
                        <a:buNone/>
                      </a:pPr>
                      <a:r>
                        <a:rPr lang="en-US" altLang="zh-CN"/>
                        <a:t>2h</a:t>
                      </a:r>
                      <a:endParaRPr lang="en-US" altLang="zh-CN"/>
                    </a:p>
                  </a:txBody>
                  <a:tcPr/>
                </a:tc>
                <a:tc>
                  <a:txBody>
                    <a:bodyPr/>
                    <a:p>
                      <a:pPr algn="ctr">
                        <a:buNone/>
                      </a:pPr>
                      <a:r>
                        <a:rPr lang="en-US" altLang="zh-CN"/>
                        <a:t>10h</a:t>
                      </a:r>
                      <a:endParaRPr lang="en-US" altLang="zh-CN"/>
                    </a:p>
                  </a:txBody>
                  <a:tcPr/>
                </a:tc>
                <a:tc>
                  <a:txBody>
                    <a:bodyPr/>
                    <a:p>
                      <a:pPr algn="ctr">
                        <a:buNone/>
                      </a:pPr>
                      <a:r>
                        <a:rPr lang="en-US" altLang="zh-CN"/>
                        <a:t>2h</a:t>
                      </a:r>
                      <a:endParaRPr lang="en-US" altLang="zh-CN"/>
                    </a:p>
                  </a:txBody>
                  <a:tcPr/>
                </a:tc>
                <a:tc>
                  <a:txBody>
                    <a:bodyPr/>
                    <a:p>
                      <a:pPr algn="ctr">
                        <a:buNone/>
                      </a:pPr>
                      <a:r>
                        <a:rPr lang="en-US" altLang="zh-CN"/>
                        <a:t>5h</a:t>
                      </a:r>
                      <a:endParaRPr lang="en-US" altLang="zh-CN"/>
                    </a:p>
                  </a:txBody>
                  <a:tcPr/>
                </a:tc>
                <a:tc>
                  <a:txBody>
                    <a:bodyPr/>
                    <a:p>
                      <a:pPr algn="ctr">
                        <a:buNone/>
                      </a:pPr>
                      <a:r>
                        <a:rPr lang="en-US" altLang="zh-CN"/>
                        <a:t>7h</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13"/>
          <p:cNvSpPr txBox="1"/>
          <p:nvPr/>
        </p:nvSpPr>
        <p:spPr>
          <a:xfrm>
            <a:off x="381000" y="214630"/>
            <a:ext cx="25273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解决思路</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06970" y="1522095"/>
            <a:ext cx="2785110" cy="460375"/>
          </a:xfrm>
          <a:prstGeom prst="rect">
            <a:avLst/>
          </a:prstGeom>
          <a:noFill/>
        </p:spPr>
        <p:txBody>
          <a:bodyPr wrap="none" rtlCol="0" anchor="t">
            <a:spAutoFit/>
          </a:bodyPr>
          <a:p>
            <a:r>
              <a:rPr lang="en-US" altLang="zh-CN" sz="2400" b="1" dirty="0">
                <a:latin typeface="幼圆" panose="02010509060101010101" charset="-122"/>
                <a:ea typeface="幼圆" panose="02010509060101010101" charset="-122"/>
                <a:sym typeface="+mn-ea"/>
              </a:rPr>
              <a:t>1</a:t>
            </a:r>
            <a:r>
              <a:rPr lang="zh-CN" altLang="en-US" sz="2400" b="1" dirty="0">
                <a:latin typeface="幼圆" panose="02010509060101010101" charset="-122"/>
                <a:ea typeface="幼圆" panose="02010509060101010101" charset="-122"/>
                <a:sym typeface="+mn-ea"/>
              </a:rPr>
              <a:t>、结巴分词预处理</a:t>
            </a:r>
            <a:endParaRPr lang="zh-CN" altLang="en-US" sz="2400" b="1" dirty="0">
              <a:latin typeface="幼圆" panose="02010509060101010101" charset="-122"/>
              <a:ea typeface="幼圆" panose="02010509060101010101" charset="-122"/>
              <a:sym typeface="+mn-ea"/>
            </a:endParaRPr>
          </a:p>
        </p:txBody>
      </p:sp>
      <p:sp>
        <p:nvSpPr>
          <p:cNvPr id="5" name="文本框 4"/>
          <p:cNvSpPr txBox="1"/>
          <p:nvPr/>
        </p:nvSpPr>
        <p:spPr>
          <a:xfrm>
            <a:off x="7506970" y="2847340"/>
            <a:ext cx="217297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2</a:t>
            </a:r>
            <a:r>
              <a:rPr lang="zh-CN" altLang="en-US" sz="2400" b="1" dirty="0">
                <a:latin typeface="幼圆" panose="02010509060101010101" charset="-122"/>
                <a:ea typeface="幼圆" panose="02010509060101010101" charset="-122"/>
                <a:sym typeface="+mn-ea"/>
              </a:rPr>
              <a:t>、构造词汇表</a:t>
            </a:r>
            <a:endParaRPr lang="zh-CN" altLang="en-US" sz="2400" b="1" dirty="0">
              <a:latin typeface="幼圆" panose="02010509060101010101" charset="-122"/>
              <a:ea typeface="幼圆" panose="02010509060101010101" charset="-122"/>
              <a:sym typeface="+mn-ea"/>
            </a:endParaRPr>
          </a:p>
        </p:txBody>
      </p:sp>
      <p:sp>
        <p:nvSpPr>
          <p:cNvPr id="6" name="文本框 5"/>
          <p:cNvSpPr txBox="1"/>
          <p:nvPr/>
        </p:nvSpPr>
        <p:spPr>
          <a:xfrm>
            <a:off x="7506970" y="4096385"/>
            <a:ext cx="294259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3</a:t>
            </a:r>
            <a:r>
              <a:rPr lang="zh-CN" altLang="en-US" sz="2400" b="1" dirty="0">
                <a:latin typeface="幼圆" panose="02010509060101010101" charset="-122"/>
                <a:ea typeface="幼圆" panose="02010509060101010101" charset="-122"/>
                <a:sym typeface="+mn-ea"/>
              </a:rPr>
              <a:t>、</a:t>
            </a:r>
            <a:r>
              <a:rPr lang="en-US" altLang="zh-CN" sz="2400" b="1" dirty="0">
                <a:latin typeface="幼圆" panose="02010509060101010101" charset="-122"/>
                <a:ea typeface="幼圆" panose="02010509060101010101" charset="-122"/>
                <a:sym typeface="+mn-ea"/>
              </a:rPr>
              <a:t>one-hot</a:t>
            </a:r>
            <a:r>
              <a:rPr lang="zh-CN" altLang="en-US" sz="2400" b="1" dirty="0">
                <a:latin typeface="幼圆" panose="02010509060101010101" charset="-122"/>
                <a:ea typeface="幼圆" panose="02010509060101010101" charset="-122"/>
                <a:sym typeface="+mn-ea"/>
              </a:rPr>
              <a:t>表示数据</a:t>
            </a:r>
            <a:endParaRPr lang="zh-CN" altLang="en-US" sz="2400" b="1" dirty="0">
              <a:latin typeface="幼圆" panose="02010509060101010101" charset="-122"/>
              <a:ea typeface="幼圆" panose="02010509060101010101" charset="-122"/>
              <a:sym typeface="+mn-ea"/>
            </a:endParaRPr>
          </a:p>
        </p:txBody>
      </p:sp>
      <p:sp>
        <p:nvSpPr>
          <p:cNvPr id="13" name="文本框 12"/>
          <p:cNvSpPr txBox="1"/>
          <p:nvPr/>
        </p:nvSpPr>
        <p:spPr>
          <a:xfrm>
            <a:off x="7506970" y="5380990"/>
            <a:ext cx="385826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4</a:t>
            </a:r>
            <a:r>
              <a:rPr lang="zh-CN" altLang="en-US" sz="2400" b="1" dirty="0">
                <a:latin typeface="幼圆" panose="02010509060101010101" charset="-122"/>
                <a:ea typeface="幼圆" panose="02010509060101010101" charset="-122"/>
                <a:sym typeface="+mn-ea"/>
              </a:rPr>
              <a:t>、基于</a:t>
            </a:r>
            <a:r>
              <a:rPr lang="en-US" altLang="zh-CN" sz="2400" b="1" dirty="0">
                <a:latin typeface="幼圆" panose="02010509060101010101" charset="-122"/>
                <a:ea typeface="幼圆" panose="02010509060101010101" charset="-122"/>
                <a:sym typeface="+mn-ea"/>
              </a:rPr>
              <a:t>CNN</a:t>
            </a:r>
            <a:r>
              <a:rPr lang="zh-CN" altLang="en-US" sz="2400" b="1" dirty="0">
                <a:latin typeface="幼圆" panose="02010509060101010101" charset="-122"/>
                <a:ea typeface="幼圆" panose="02010509060101010101" charset="-122"/>
                <a:sym typeface="+mn-ea"/>
              </a:rPr>
              <a:t>的文本分类模型</a:t>
            </a:r>
            <a:endParaRPr lang="zh-CN" altLang="en-US" sz="2400" b="1" dirty="0">
              <a:latin typeface="幼圆" panose="02010509060101010101" charset="-122"/>
              <a:ea typeface="幼圆" panose="02010509060101010101" charset="-122"/>
              <a:sym typeface="+mn-ea"/>
            </a:endParaRPr>
          </a:p>
        </p:txBody>
      </p:sp>
      <p:pic>
        <p:nvPicPr>
          <p:cNvPr id="14" name="图片 13"/>
          <p:cNvPicPr>
            <a:picLocks noChangeAspect="1"/>
          </p:cNvPicPr>
          <p:nvPr/>
        </p:nvPicPr>
        <p:blipFill>
          <a:blip r:embed="rId1"/>
          <a:stretch>
            <a:fillRect/>
          </a:stretch>
        </p:blipFill>
        <p:spPr>
          <a:xfrm>
            <a:off x="1419860" y="998855"/>
            <a:ext cx="5235575" cy="5235575"/>
          </a:xfrm>
          <a:prstGeom prst="rect">
            <a:avLst/>
          </a:prstGeom>
        </p:spPr>
      </p:pic>
      <p:pic>
        <p:nvPicPr>
          <p:cNvPr id="3" name="图片 2" descr="timg (1)"/>
          <p:cNvPicPr>
            <a:picLocks noChangeAspect="1"/>
          </p:cNvPicPr>
          <p:nvPr/>
        </p:nvPicPr>
        <p:blipFill>
          <a:blip r:embed="rId2"/>
          <a:stretch>
            <a:fillRect/>
          </a:stretch>
        </p:blipFill>
        <p:spPr>
          <a:xfrm>
            <a:off x="10292080" y="-17145"/>
            <a:ext cx="2583815" cy="1938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1" presetClass="entr" presetSubtype="0" fill="hold" grpId="0" nodeType="clickEffect">
                                  <p:stCondLst>
                                    <p:cond delay="0"/>
                                  </p:stCondLst>
                                  <p:iterate type="lt">
                                    <p:tmPct val="10000"/>
                                  </p:iterate>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6"/>
                                        </p:tgtEl>
                                        <p:attrNameLst>
                                          <p:attrName>ppt_y</p:attrName>
                                        </p:attrNameLst>
                                      </p:cBhvr>
                                      <p:tavLst>
                                        <p:tav tm="0">
                                          <p:val>
                                            <p:strVal val="#ppt_y"/>
                                          </p:val>
                                        </p:tav>
                                        <p:tav tm="100000">
                                          <p:val>
                                            <p:strVal val="#ppt_y"/>
                                          </p:val>
                                        </p:tav>
                                      </p:tavLst>
                                    </p:anim>
                                    <p:anim calcmode="lin" valueType="num">
                                      <p:cBhvr>
                                        <p:cTn id="3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41" presetClass="entr" presetSubtype="0" fill="hold" grpId="0" nodeType="clickEffect">
                                  <p:stCondLst>
                                    <p:cond delay="0"/>
                                  </p:stCondLst>
                                  <p:iterate type="lt">
                                    <p:tmPct val="10000"/>
                                  </p:iterate>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3"/>
                                        </p:tgtEl>
                                        <p:attrNameLst>
                                          <p:attrName>ppt_y</p:attrName>
                                        </p:attrNameLst>
                                      </p:cBhvr>
                                      <p:tavLst>
                                        <p:tav tm="0">
                                          <p:val>
                                            <p:strVal val="#ppt_y"/>
                                          </p:val>
                                        </p:tav>
                                        <p:tav tm="100000">
                                          <p:val>
                                            <p:strVal val="#ppt_y"/>
                                          </p:val>
                                        </p:tav>
                                      </p:tavLst>
                                    </p:anim>
                                    <p:anim calcmode="lin" valueType="num">
                                      <p:cBhvr>
                                        <p:cTn id="4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9"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3" name="组合 2"/>
          <p:cNvGrpSpPr/>
          <p:nvPr/>
        </p:nvGrpSpPr>
        <p:grpSpPr>
          <a:xfrm>
            <a:off x="4702203" y="1096357"/>
            <a:ext cx="3455617" cy="2990271"/>
            <a:chOff x="2466945" y="1407843"/>
            <a:chExt cx="1861430" cy="1610763"/>
          </a:xfrm>
        </p:grpSpPr>
        <p:sp>
          <p:nvSpPr>
            <p:cNvPr id="5"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6"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7" name="矩形 259"/>
          <p:cNvSpPr>
            <a:spLocks noChangeArrowheads="1"/>
          </p:cNvSpPr>
          <p:nvPr/>
        </p:nvSpPr>
        <p:spPr bwMode="auto">
          <a:xfrm>
            <a:off x="5012654"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03</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8" name="直接连接符 7"/>
          <p:cNvCxnSpPr/>
          <p:nvPr>
            <p:custDataLst>
              <p:tags r:id="rId1"/>
            </p:custDataLst>
          </p:nvPr>
        </p:nvCxnSpPr>
        <p:spPr>
          <a:xfrm>
            <a:off x="4126041"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MH_Entry_1"/>
          <p:cNvSpPr/>
          <p:nvPr>
            <p:custDataLst>
              <p:tags r:id="rId2"/>
            </p:custDataLst>
          </p:nvPr>
        </p:nvSpPr>
        <p:spPr>
          <a:xfrm>
            <a:off x="3983315"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714055" y="5012717"/>
            <a:ext cx="13703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数据预处理</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14" name="图片 13" descr="BEG)I1FUMT@O9FS4Z$2E2XH"/>
          <p:cNvPicPr>
            <a:picLocks noChangeAspect="1"/>
          </p:cNvPicPr>
          <p:nvPr/>
        </p:nvPicPr>
        <p:blipFill>
          <a:blip r:embed="rId3"/>
          <a:stretch>
            <a:fillRect/>
          </a:stretch>
        </p:blipFill>
        <p:spPr>
          <a:xfrm>
            <a:off x="635" y="-5080"/>
            <a:ext cx="12857480" cy="7242810"/>
          </a:xfrm>
          <a:prstGeom prst="rect">
            <a:avLst/>
          </a:prstGeom>
        </p:spPr>
      </p:pic>
      <p:sp>
        <p:nvSpPr>
          <p:cNvPr id="11" name="TextBox 11"/>
          <p:cNvSpPr txBox="1"/>
          <p:nvPr/>
        </p:nvSpPr>
        <p:spPr>
          <a:xfrm>
            <a:off x="6426342" y="5012717"/>
            <a:ext cx="9639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词汇表</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11"/>
          <p:cNvSpPr txBox="1"/>
          <p:nvPr/>
        </p:nvSpPr>
        <p:spPr>
          <a:xfrm>
            <a:off x="4714055" y="5357255"/>
            <a:ext cx="1043940" cy="337185"/>
          </a:xfrm>
          <a:prstGeom prst="rect">
            <a:avLst/>
          </a:prstGeom>
          <a:noFill/>
        </p:spPr>
        <p:txBody>
          <a:bodyPr wrap="none" rtlCol="0">
            <a:spAutoFit/>
          </a:bodyPr>
          <a:lstStyle/>
          <a:p>
            <a:pPr marL="171450" lvl="1" indent="-171450">
              <a:buFont typeface="Arial" panose="020B0604020202020204" pitchFamily="34" charset="0"/>
              <a:buChar char="•"/>
            </a:pPr>
            <a:r>
              <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one-hot</a:t>
            </a:r>
            <a:endPar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1"/>
          <p:cNvSpPr txBox="1"/>
          <p:nvPr/>
        </p:nvSpPr>
        <p:spPr>
          <a:xfrm>
            <a:off x="6426342" y="5357255"/>
            <a:ext cx="2623185"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基于</a:t>
            </a:r>
            <a:r>
              <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CNN</a:t>
            </a: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的文本分类模型</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文本占位符 13"/>
          <p:cNvSpPr txBox="1"/>
          <p:nvPr/>
        </p:nvSpPr>
        <p:spPr>
          <a:xfrm>
            <a:off x="381000" y="214630"/>
            <a:ext cx="262699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数据预处理</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2905" y="2240280"/>
            <a:ext cx="201930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错误数据处理</a:t>
            </a:r>
            <a:endParaRPr lang="zh-CN" altLang="en-US" sz="2400" b="1" dirty="0">
              <a:latin typeface="幼圆" panose="02010509060101010101" charset="-122"/>
              <a:ea typeface="幼圆" panose="02010509060101010101" charset="-122"/>
              <a:sym typeface="+mn-ea"/>
            </a:endParaRPr>
          </a:p>
        </p:txBody>
      </p:sp>
      <p:sp>
        <p:nvSpPr>
          <p:cNvPr id="19" name="右箭头 18"/>
          <p:cNvSpPr/>
          <p:nvPr/>
        </p:nvSpPr>
        <p:spPr>
          <a:xfrm>
            <a:off x="2981960" y="41427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984750" y="2240280"/>
            <a:ext cx="1714500" cy="460375"/>
          </a:xfrm>
          <a:prstGeom prst="rect">
            <a:avLst/>
          </a:prstGeom>
          <a:noFill/>
        </p:spPr>
        <p:txBody>
          <a:bodyPr wrap="none" rtlCol="0" anchor="t">
            <a:spAutoFit/>
          </a:bodyPr>
          <a:p>
            <a:r>
              <a:rPr lang="en-US" altLang="zh-CN" sz="2400" b="1" dirty="0">
                <a:latin typeface="幼圆" panose="02010509060101010101" charset="-122"/>
                <a:ea typeface="幼圆" panose="02010509060101010101" charset="-122"/>
                <a:sym typeface="+mn-ea"/>
              </a:rPr>
              <a:t>  </a:t>
            </a:r>
            <a:r>
              <a:rPr lang="zh-CN" altLang="en-US" sz="2400" b="1" dirty="0">
                <a:latin typeface="幼圆" panose="02010509060101010101" charset="-122"/>
                <a:ea typeface="幼圆" panose="02010509060101010101" charset="-122"/>
                <a:sym typeface="+mn-ea"/>
              </a:rPr>
              <a:t>结巴分词</a:t>
            </a:r>
            <a:endParaRPr lang="zh-CN" altLang="en-US" sz="2400" b="1" dirty="0">
              <a:latin typeface="幼圆" panose="02010509060101010101" charset="-122"/>
              <a:ea typeface="幼圆" panose="02010509060101010101" charset="-122"/>
              <a:sym typeface="+mn-ea"/>
            </a:endParaRPr>
          </a:p>
        </p:txBody>
      </p:sp>
      <p:sp>
        <p:nvSpPr>
          <p:cNvPr id="23" name="流程图: 可选过程 22"/>
          <p:cNvSpPr/>
          <p:nvPr/>
        </p:nvSpPr>
        <p:spPr>
          <a:xfrm>
            <a:off x="4500880" y="3016885"/>
            <a:ext cx="2986405" cy="273621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腾讯QQ黄钻★三个月QQ黄钻★3个月季卡★官方自动充值可查时间可续费</a:t>
            </a:r>
            <a:endParaRPr lang="zh-CN" altLang="en-US">
              <a:solidFill>
                <a:schemeClr val="tx1"/>
              </a:solidFill>
            </a:endParaRPr>
          </a:p>
        </p:txBody>
      </p:sp>
      <p:sp>
        <p:nvSpPr>
          <p:cNvPr id="24" name="右箭头 23"/>
          <p:cNvSpPr/>
          <p:nvPr/>
        </p:nvSpPr>
        <p:spPr>
          <a:xfrm>
            <a:off x="8021955" y="41427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10209530" y="2240280"/>
            <a:ext cx="1407160" cy="460375"/>
          </a:xfrm>
          <a:prstGeom prst="rect">
            <a:avLst/>
          </a:prstGeom>
          <a:noFill/>
        </p:spPr>
        <p:txBody>
          <a:bodyPr wrap="none" rtlCol="0" anchor="t">
            <a:spAutoFit/>
          </a:bodyPr>
          <a:p>
            <a:r>
              <a:rPr lang="zh-CN" altLang="en-US" sz="2400" b="1" dirty="0">
                <a:solidFill>
                  <a:srgbClr val="FF0000"/>
                </a:solidFill>
                <a:latin typeface="幼圆" panose="02010509060101010101" charset="-122"/>
                <a:ea typeface="幼圆" panose="02010509060101010101" charset="-122"/>
                <a:sym typeface="+mn-ea"/>
              </a:rPr>
              <a:t>分词结果</a:t>
            </a:r>
            <a:endParaRPr lang="zh-CN" altLang="en-US" sz="2400" b="1" dirty="0">
              <a:solidFill>
                <a:srgbClr val="FF0000"/>
              </a:solidFill>
              <a:latin typeface="幼圆" panose="02010509060101010101" charset="-122"/>
              <a:ea typeface="幼圆" panose="02010509060101010101" charset="-122"/>
              <a:sym typeface="+mn-ea"/>
            </a:endParaRPr>
          </a:p>
        </p:txBody>
      </p:sp>
      <p:sp>
        <p:nvSpPr>
          <p:cNvPr id="29" name="流程图: 可选过程 28"/>
          <p:cNvSpPr/>
          <p:nvPr/>
        </p:nvSpPr>
        <p:spPr>
          <a:xfrm>
            <a:off x="9420225" y="3016885"/>
            <a:ext cx="2986405" cy="273621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腾讯   QQ   黄钻   三个   月 QQ   黄钻   个   月季   卡 官方   自动   充值   可   查 时间   可   续费</a:t>
            </a:r>
            <a:endParaRPr lang="zh-CN" altLang="en-US">
              <a:solidFill>
                <a:schemeClr val="tx1"/>
              </a:solidFill>
            </a:endParaRPr>
          </a:p>
        </p:txBody>
      </p:sp>
      <p:pic>
        <p:nvPicPr>
          <p:cNvPr id="32" name="图片 31" descr="347660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000" y="3368040"/>
            <a:ext cx="2251710" cy="2251710"/>
          </a:xfrm>
          <a:prstGeom prst="rect">
            <a:avLst/>
          </a:prstGeom>
        </p:spPr>
      </p:pic>
      <p:pic>
        <p:nvPicPr>
          <p:cNvPr id="33" name="图片 32" descr="timg (2)"/>
          <p:cNvPicPr>
            <a:picLocks noChangeAspect="1"/>
          </p:cNvPicPr>
          <p:nvPr/>
        </p:nvPicPr>
        <p:blipFill>
          <a:blip r:embed="rId6"/>
          <a:stretch>
            <a:fillRect/>
          </a:stretch>
        </p:blipFill>
        <p:spPr>
          <a:xfrm>
            <a:off x="10586720" y="127000"/>
            <a:ext cx="2043430" cy="15894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anim calcmode="lin" valueType="num">
                                      <p:cBhvr>
                                        <p:cTn id="20"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7"/>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p:tgtEl>
                                          <p:spTgt spid="10"/>
                                        </p:tgtEl>
                                        <p:attrNameLst>
                                          <p:attrName>ppt_x</p:attrName>
                                        </p:attrNameLst>
                                      </p:cBhvr>
                                      <p:tavLst>
                                        <p:tav tm="0">
                                          <p:val>
                                            <p:strVal val="#ppt_x-#ppt_w*1.125000"/>
                                          </p:val>
                                        </p:tav>
                                        <p:tav tm="100000">
                                          <p:val>
                                            <p:strVal val="#ppt_x"/>
                                          </p:val>
                                        </p:tav>
                                      </p:tavLst>
                                    </p:anim>
                                    <p:animEffect transition="in" filter="wipe(right)">
                                      <p:cBhvr>
                                        <p:cTn id="41" dur="500"/>
                                        <p:tgtEl>
                                          <p:spTgt spid="10"/>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ppt_x</p:attrName>
                                        </p:attrNameLst>
                                      </p:cBhvr>
                                      <p:tavLst>
                                        <p:tav tm="0">
                                          <p:val>
                                            <p:strVal val="#ppt_x-#ppt_w*1.125000"/>
                                          </p:val>
                                        </p:tav>
                                        <p:tav tm="100000">
                                          <p:val>
                                            <p:strVal val="#ppt_x"/>
                                          </p:val>
                                        </p:tav>
                                      </p:tavLst>
                                    </p:anim>
                                    <p:animEffect transition="in" filter="wipe(right)">
                                      <p:cBhvr>
                                        <p:cTn id="46" dur="500"/>
                                        <p:tgtEl>
                                          <p:spTgt spid="11"/>
                                        </p:tgtEl>
                                      </p:cBhvr>
                                    </p:animEffect>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p:tgtEl>
                                          <p:spTgt spid="12"/>
                                        </p:tgtEl>
                                        <p:attrNameLst>
                                          <p:attrName>ppt_x</p:attrName>
                                        </p:attrNameLst>
                                      </p:cBhvr>
                                      <p:tavLst>
                                        <p:tav tm="0">
                                          <p:val>
                                            <p:strVal val="#ppt_x-#ppt_w*1.125000"/>
                                          </p:val>
                                        </p:tav>
                                        <p:tav tm="100000">
                                          <p:val>
                                            <p:strVal val="#ppt_x"/>
                                          </p:val>
                                        </p:tav>
                                      </p:tavLst>
                                    </p:anim>
                                    <p:animEffect transition="in" filter="wipe(right)">
                                      <p:cBhvr>
                                        <p:cTn id="51" dur="500"/>
                                        <p:tgtEl>
                                          <p:spTgt spid="12"/>
                                        </p:tgtEl>
                                      </p:cBhvr>
                                    </p:animEffect>
                                  </p:childTnLst>
                                </p:cTn>
                              </p:par>
                            </p:childTnLst>
                          </p:cTn>
                        </p:par>
                        <p:par>
                          <p:cTn id="52" fill="hold">
                            <p:stCondLst>
                              <p:cond delay="2000"/>
                            </p:stCondLst>
                            <p:childTnLst>
                              <p:par>
                                <p:cTn id="53" presetID="1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p:tgtEl>
                                          <p:spTgt spid="13"/>
                                        </p:tgtEl>
                                        <p:attrNameLst>
                                          <p:attrName>ppt_x</p:attrName>
                                        </p:attrNameLst>
                                      </p:cBhvr>
                                      <p:tavLst>
                                        <p:tav tm="0">
                                          <p:val>
                                            <p:strVal val="#ppt_x-#ppt_w*1.125000"/>
                                          </p:val>
                                        </p:tav>
                                        <p:tav tm="100000">
                                          <p:val>
                                            <p:strVal val="#ppt_x"/>
                                          </p:val>
                                        </p:tav>
                                      </p:tavLst>
                                    </p:anim>
                                    <p:animEffect transition="in" filter="wipe(righ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ppt_x"/>
                                          </p:val>
                                        </p:tav>
                                      </p:tavLst>
                                    </p:anim>
                                    <p:anim calcmode="lin" valueType="num">
                                      <p:cBhvr additive="base">
                                        <p:cTn id="61" dur="500"/>
                                        <p:tgtEl>
                                          <p:spTgt spid="2"/>
                                        </p:tgtEl>
                                        <p:attrNameLst>
                                          <p:attrName>ppt_y</p:attrName>
                                        </p:attrNameLst>
                                      </p:cBhvr>
                                      <p:tavLst>
                                        <p:tav tm="0">
                                          <p:val>
                                            <p:strVal val="ppt_y"/>
                                          </p:val>
                                        </p:tav>
                                        <p:tav tm="100000">
                                          <p:val>
                                            <p:strVal val="1+ppt_h/2"/>
                                          </p:val>
                                        </p:tav>
                                      </p:tavLst>
                                    </p:anim>
                                    <p:set>
                                      <p:cBhvr>
                                        <p:cTn id="62" dur="1" fill="hold">
                                          <p:stCondLst>
                                            <p:cond delay="499"/>
                                          </p:stCondLst>
                                        </p:cTn>
                                        <p:tgtEl>
                                          <p:spTgt spid="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3"/>
                                        </p:tgtEl>
                                        <p:attrNameLst>
                                          <p:attrName>ppt_x</p:attrName>
                                        </p:attrNameLst>
                                      </p:cBhvr>
                                      <p:tavLst>
                                        <p:tav tm="0">
                                          <p:val>
                                            <p:strVal val="ppt_x"/>
                                          </p:val>
                                        </p:tav>
                                        <p:tav tm="100000">
                                          <p:val>
                                            <p:strVal val="ppt_x"/>
                                          </p:val>
                                        </p:tav>
                                      </p:tavLst>
                                    </p:anim>
                                    <p:anim calcmode="lin" valueType="num">
                                      <p:cBhvr additive="base">
                                        <p:cTn id="65" dur="500"/>
                                        <p:tgtEl>
                                          <p:spTgt spid="3"/>
                                        </p:tgtEl>
                                        <p:attrNameLst>
                                          <p:attrName>ppt_y</p:attrName>
                                        </p:attrNameLst>
                                      </p:cBhvr>
                                      <p:tavLst>
                                        <p:tav tm="0">
                                          <p:val>
                                            <p:strVal val="ppt_y"/>
                                          </p:val>
                                        </p:tav>
                                        <p:tav tm="100000">
                                          <p:val>
                                            <p:strVal val="1+ppt_h/2"/>
                                          </p:val>
                                        </p:tav>
                                      </p:tavLst>
                                    </p:anim>
                                    <p:set>
                                      <p:cBhvr>
                                        <p:cTn id="66" dur="1" fill="hold">
                                          <p:stCondLst>
                                            <p:cond delay="499"/>
                                          </p:stCondLst>
                                        </p:cTn>
                                        <p:tgtEl>
                                          <p:spTgt spid="3"/>
                                        </p:tgtEl>
                                        <p:attrNameLst>
                                          <p:attrName>style.visibility</p:attrName>
                                        </p:attrNameLst>
                                      </p:cBhvr>
                                      <p:to>
                                        <p:strVal val="hidden"/>
                                      </p:to>
                                    </p:set>
                                  </p:childTnLst>
                                </p:cTn>
                              </p:par>
                              <p:par>
                                <p:cTn id="67" presetID="2" presetClass="exit" presetSubtype="4" fill="hold" grpId="2" nodeType="withEffect">
                                  <p:stCondLst>
                                    <p:cond delay="0"/>
                                  </p:stCondLst>
                                  <p:iterate type="lt">
                                    <p:tmPct val="0"/>
                                  </p:iterate>
                                  <p:childTnLst>
                                    <p:anim calcmode="lin" valueType="num">
                                      <p:cBhvr additive="base">
                                        <p:cTn id="68" dur="500"/>
                                        <p:tgtEl>
                                          <p:spTgt spid="7"/>
                                        </p:tgtEl>
                                        <p:attrNameLst>
                                          <p:attrName>ppt_x</p:attrName>
                                        </p:attrNameLst>
                                      </p:cBhvr>
                                      <p:tavLst>
                                        <p:tav tm="0">
                                          <p:val>
                                            <p:strVal val="ppt_x"/>
                                          </p:val>
                                        </p:tav>
                                        <p:tav tm="100000">
                                          <p:val>
                                            <p:strVal val="ppt_x"/>
                                          </p:val>
                                        </p:tav>
                                      </p:tavLst>
                                    </p:anim>
                                    <p:anim calcmode="lin" valueType="num">
                                      <p:cBhvr additive="base">
                                        <p:cTn id="69" dur="500"/>
                                        <p:tgtEl>
                                          <p:spTgt spid="7"/>
                                        </p:tgtEl>
                                        <p:attrNameLst>
                                          <p:attrName>ppt_y</p:attrName>
                                        </p:attrNameLst>
                                      </p:cBhvr>
                                      <p:tavLst>
                                        <p:tav tm="0">
                                          <p:val>
                                            <p:strVal val="ppt_y"/>
                                          </p:val>
                                        </p:tav>
                                        <p:tav tm="100000">
                                          <p:val>
                                            <p:strVal val="1+ppt_h/2"/>
                                          </p:val>
                                        </p:tav>
                                      </p:tavLst>
                                    </p:anim>
                                    <p:set>
                                      <p:cBhvr>
                                        <p:cTn id="70" dur="1" fill="hold">
                                          <p:stCondLst>
                                            <p:cond delay="499"/>
                                          </p:stCondLst>
                                        </p:cTn>
                                        <p:tgtEl>
                                          <p:spTgt spid="7"/>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8"/>
                                        </p:tgtEl>
                                        <p:attrNameLst>
                                          <p:attrName>ppt_x</p:attrName>
                                        </p:attrNameLst>
                                      </p:cBhvr>
                                      <p:tavLst>
                                        <p:tav tm="0">
                                          <p:val>
                                            <p:strVal val="ppt_x"/>
                                          </p:val>
                                        </p:tav>
                                        <p:tav tm="100000">
                                          <p:val>
                                            <p:strVal val="ppt_x"/>
                                          </p:val>
                                        </p:tav>
                                      </p:tavLst>
                                    </p:anim>
                                    <p:anim calcmode="lin" valueType="num">
                                      <p:cBhvr additive="base">
                                        <p:cTn id="73" dur="500"/>
                                        <p:tgtEl>
                                          <p:spTgt spid="8"/>
                                        </p:tgtEl>
                                        <p:attrNameLst>
                                          <p:attrName>ppt_y</p:attrName>
                                        </p:attrNameLst>
                                      </p:cBhvr>
                                      <p:tavLst>
                                        <p:tav tm="0">
                                          <p:val>
                                            <p:strVal val="ppt_y"/>
                                          </p:val>
                                        </p:tav>
                                        <p:tav tm="100000">
                                          <p:val>
                                            <p:strVal val="1+ppt_h/2"/>
                                          </p:val>
                                        </p:tav>
                                      </p:tavLst>
                                    </p:anim>
                                    <p:set>
                                      <p:cBhvr>
                                        <p:cTn id="74" dur="1" fill="hold">
                                          <p:stCondLst>
                                            <p:cond delay="499"/>
                                          </p:stCondLst>
                                        </p:cTn>
                                        <p:tgtEl>
                                          <p:spTgt spid="8"/>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9"/>
                                        </p:tgtEl>
                                        <p:attrNameLst>
                                          <p:attrName>ppt_x</p:attrName>
                                        </p:attrNameLst>
                                      </p:cBhvr>
                                      <p:tavLst>
                                        <p:tav tm="0">
                                          <p:val>
                                            <p:strVal val="ppt_x"/>
                                          </p:val>
                                        </p:tav>
                                        <p:tav tm="100000">
                                          <p:val>
                                            <p:strVal val="ppt_x"/>
                                          </p:val>
                                        </p:tav>
                                      </p:tavLst>
                                    </p:anim>
                                    <p:anim calcmode="lin" valueType="num">
                                      <p:cBhvr additive="base">
                                        <p:cTn id="77" dur="500"/>
                                        <p:tgtEl>
                                          <p:spTgt spid="9"/>
                                        </p:tgtEl>
                                        <p:attrNameLst>
                                          <p:attrName>ppt_y</p:attrName>
                                        </p:attrNameLst>
                                      </p:cBhvr>
                                      <p:tavLst>
                                        <p:tav tm="0">
                                          <p:val>
                                            <p:strVal val="ppt_y"/>
                                          </p:val>
                                        </p:tav>
                                        <p:tav tm="100000">
                                          <p:val>
                                            <p:strVal val="1+ppt_h/2"/>
                                          </p:val>
                                        </p:tav>
                                      </p:tavLst>
                                    </p:anim>
                                    <p:set>
                                      <p:cBhvr>
                                        <p:cTn id="78" dur="1" fill="hold">
                                          <p:stCondLst>
                                            <p:cond delay="499"/>
                                          </p:stCondLst>
                                        </p:cTn>
                                        <p:tgtEl>
                                          <p:spTgt spid="9"/>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10"/>
                                        </p:tgtEl>
                                        <p:attrNameLst>
                                          <p:attrName>ppt_x</p:attrName>
                                        </p:attrNameLst>
                                      </p:cBhvr>
                                      <p:tavLst>
                                        <p:tav tm="0">
                                          <p:val>
                                            <p:strVal val="ppt_x"/>
                                          </p:val>
                                        </p:tav>
                                        <p:tav tm="100000">
                                          <p:val>
                                            <p:strVal val="ppt_x"/>
                                          </p:val>
                                        </p:tav>
                                      </p:tavLst>
                                    </p:anim>
                                    <p:anim calcmode="lin" valueType="num">
                                      <p:cBhvr additive="base">
                                        <p:cTn id="81" dur="500"/>
                                        <p:tgtEl>
                                          <p:spTgt spid="10"/>
                                        </p:tgtEl>
                                        <p:attrNameLst>
                                          <p:attrName>ppt_y</p:attrName>
                                        </p:attrNameLst>
                                      </p:cBhvr>
                                      <p:tavLst>
                                        <p:tav tm="0">
                                          <p:val>
                                            <p:strVal val="ppt_y"/>
                                          </p:val>
                                        </p:tav>
                                        <p:tav tm="100000">
                                          <p:val>
                                            <p:strVal val="1+ppt_h/2"/>
                                          </p:val>
                                        </p:tav>
                                      </p:tavLst>
                                    </p:anim>
                                    <p:set>
                                      <p:cBhvr>
                                        <p:cTn id="82" dur="1" fill="hold">
                                          <p:stCondLst>
                                            <p:cond delay="499"/>
                                          </p:stCondLst>
                                        </p:cTn>
                                        <p:tgtEl>
                                          <p:spTgt spid="10"/>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11"/>
                                        </p:tgtEl>
                                        <p:attrNameLst>
                                          <p:attrName>ppt_x</p:attrName>
                                        </p:attrNameLst>
                                      </p:cBhvr>
                                      <p:tavLst>
                                        <p:tav tm="0">
                                          <p:val>
                                            <p:strVal val="ppt_x"/>
                                          </p:val>
                                        </p:tav>
                                        <p:tav tm="100000">
                                          <p:val>
                                            <p:strVal val="ppt_x"/>
                                          </p:val>
                                        </p:tav>
                                      </p:tavLst>
                                    </p:anim>
                                    <p:anim calcmode="lin" valueType="num">
                                      <p:cBhvr additive="base">
                                        <p:cTn id="85" dur="500"/>
                                        <p:tgtEl>
                                          <p:spTgt spid="11"/>
                                        </p:tgtEl>
                                        <p:attrNameLst>
                                          <p:attrName>ppt_y</p:attrName>
                                        </p:attrNameLst>
                                      </p:cBhvr>
                                      <p:tavLst>
                                        <p:tav tm="0">
                                          <p:val>
                                            <p:strVal val="ppt_y"/>
                                          </p:val>
                                        </p:tav>
                                        <p:tav tm="100000">
                                          <p:val>
                                            <p:strVal val="1+ppt_h/2"/>
                                          </p:val>
                                        </p:tav>
                                      </p:tavLst>
                                    </p:anim>
                                    <p:set>
                                      <p:cBhvr>
                                        <p:cTn id="86" dur="1" fill="hold">
                                          <p:stCondLst>
                                            <p:cond delay="499"/>
                                          </p:stCondLst>
                                        </p:cTn>
                                        <p:tgtEl>
                                          <p:spTgt spid="11"/>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12"/>
                                        </p:tgtEl>
                                        <p:attrNameLst>
                                          <p:attrName>ppt_x</p:attrName>
                                        </p:attrNameLst>
                                      </p:cBhvr>
                                      <p:tavLst>
                                        <p:tav tm="0">
                                          <p:val>
                                            <p:strVal val="ppt_x"/>
                                          </p:val>
                                        </p:tav>
                                        <p:tav tm="100000">
                                          <p:val>
                                            <p:strVal val="ppt_x"/>
                                          </p:val>
                                        </p:tav>
                                      </p:tavLst>
                                    </p:anim>
                                    <p:anim calcmode="lin" valueType="num">
                                      <p:cBhvr additive="base">
                                        <p:cTn id="89" dur="500"/>
                                        <p:tgtEl>
                                          <p:spTgt spid="12"/>
                                        </p:tgtEl>
                                        <p:attrNameLst>
                                          <p:attrName>ppt_y</p:attrName>
                                        </p:attrNameLst>
                                      </p:cBhvr>
                                      <p:tavLst>
                                        <p:tav tm="0">
                                          <p:val>
                                            <p:strVal val="ppt_y"/>
                                          </p:val>
                                        </p:tav>
                                        <p:tav tm="100000">
                                          <p:val>
                                            <p:strVal val="1+ppt_h/2"/>
                                          </p:val>
                                        </p:tav>
                                      </p:tavLst>
                                    </p:anim>
                                    <p:set>
                                      <p:cBhvr>
                                        <p:cTn id="90" dur="1" fill="hold">
                                          <p:stCondLst>
                                            <p:cond delay="499"/>
                                          </p:stCondLst>
                                        </p:cTn>
                                        <p:tgtEl>
                                          <p:spTgt spid="12"/>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13"/>
                                        </p:tgtEl>
                                        <p:attrNameLst>
                                          <p:attrName>ppt_x</p:attrName>
                                        </p:attrNameLst>
                                      </p:cBhvr>
                                      <p:tavLst>
                                        <p:tav tm="0">
                                          <p:val>
                                            <p:strVal val="ppt_x"/>
                                          </p:val>
                                        </p:tav>
                                        <p:tav tm="100000">
                                          <p:val>
                                            <p:strVal val="ppt_x"/>
                                          </p:val>
                                        </p:tav>
                                      </p:tavLst>
                                    </p:anim>
                                    <p:anim calcmode="lin" valueType="num">
                                      <p:cBhvr additive="base">
                                        <p:cTn id="93" dur="500"/>
                                        <p:tgtEl>
                                          <p:spTgt spid="13"/>
                                        </p:tgtEl>
                                        <p:attrNameLst>
                                          <p:attrName>ppt_y</p:attrName>
                                        </p:attrNameLst>
                                      </p:cBhvr>
                                      <p:tavLst>
                                        <p:tav tm="0">
                                          <p:val>
                                            <p:strVal val="ppt_y"/>
                                          </p:val>
                                        </p:tav>
                                        <p:tav tm="100000">
                                          <p:val>
                                            <p:strVal val="1+ppt_h/2"/>
                                          </p:val>
                                        </p:tav>
                                      </p:tavLst>
                                    </p:anim>
                                    <p:set>
                                      <p:cBhvr>
                                        <p:cTn id="94" dur="1" fill="hold">
                                          <p:stCondLst>
                                            <p:cond delay="499"/>
                                          </p:stCondLst>
                                        </p:cTn>
                                        <p:tgtEl>
                                          <p:spTgt spid="13"/>
                                        </p:tgtEl>
                                        <p:attrNameLst>
                                          <p:attrName>style.visibility</p:attrName>
                                        </p:attrNameLst>
                                      </p:cBhvr>
                                      <p:to>
                                        <p:strVal val="hidden"/>
                                      </p:to>
                                    </p:se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par>
                          <p:cTn id="101" fill="hold">
                            <p:stCondLst>
                              <p:cond delay="500"/>
                            </p:stCondLst>
                            <p:childTnLst>
                              <p:par>
                                <p:cTn id="102" presetID="2" presetClass="entr" presetSubtype="4"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anim calcmode="lin" valueType="num">
                                      <p:cBhvr additive="base">
                                        <p:cTn id="104" dur="500" fill="hold"/>
                                        <p:tgtEl>
                                          <p:spTgt spid="33"/>
                                        </p:tgtEl>
                                        <p:attrNameLst>
                                          <p:attrName>ppt_x</p:attrName>
                                        </p:attrNameLst>
                                      </p:cBhvr>
                                      <p:tavLst>
                                        <p:tav tm="0">
                                          <p:val>
                                            <p:strVal val="#ppt_x"/>
                                          </p:val>
                                        </p:tav>
                                        <p:tav tm="100000">
                                          <p:val>
                                            <p:strVal val="#ppt_x"/>
                                          </p:val>
                                        </p:tav>
                                      </p:tavLst>
                                    </p:anim>
                                    <p:anim calcmode="lin" valueType="num">
                                      <p:cBhvr additive="base">
                                        <p:cTn id="10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4"/>
                                        </p:tgtEl>
                                        <p:attrNameLst>
                                          <p:attrName>style.visibility</p:attrName>
                                        </p:attrNameLst>
                                      </p:cBhvr>
                                      <p:to>
                                        <p:strVal val="visible"/>
                                      </p:to>
                                    </p:set>
                                    <p:anim calcmode="lin" valueType="num">
                                      <p:cBhvr additive="base">
                                        <p:cTn id="110" dur="500" fill="hold"/>
                                        <p:tgtEl>
                                          <p:spTgt spid="4"/>
                                        </p:tgtEl>
                                        <p:attrNameLst>
                                          <p:attrName>ppt_x</p:attrName>
                                        </p:attrNameLst>
                                      </p:cBhvr>
                                      <p:tavLst>
                                        <p:tav tm="0">
                                          <p:val>
                                            <p:strVal val="#ppt_x"/>
                                          </p:val>
                                        </p:tav>
                                        <p:tav tm="100000">
                                          <p:val>
                                            <p:strVal val="#ppt_x"/>
                                          </p:val>
                                        </p:tav>
                                      </p:tavLst>
                                    </p:anim>
                                    <p:anim calcmode="lin" valueType="num">
                                      <p:cBhvr additive="base">
                                        <p:cTn id="111" dur="500" fill="hold"/>
                                        <p:tgtEl>
                                          <p:spTgt spid="4"/>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32"/>
                                        </p:tgtEl>
                                        <p:attrNameLst>
                                          <p:attrName>style.visibility</p:attrName>
                                        </p:attrNameLst>
                                      </p:cBhvr>
                                      <p:to>
                                        <p:strVal val="visible"/>
                                      </p:to>
                                    </p:set>
                                    <p:anim calcmode="lin" valueType="num">
                                      <p:cBhvr additive="base">
                                        <p:cTn id="114" dur="500" fill="hold"/>
                                        <p:tgtEl>
                                          <p:spTgt spid="32"/>
                                        </p:tgtEl>
                                        <p:attrNameLst>
                                          <p:attrName>ppt_x</p:attrName>
                                        </p:attrNameLst>
                                      </p:cBhvr>
                                      <p:tavLst>
                                        <p:tav tm="0">
                                          <p:val>
                                            <p:strVal val="#ppt_x"/>
                                          </p:val>
                                        </p:tav>
                                        <p:tav tm="100000">
                                          <p:val>
                                            <p:strVal val="#ppt_x"/>
                                          </p:val>
                                        </p:tav>
                                      </p:tavLst>
                                    </p:anim>
                                    <p:anim calcmode="lin" valueType="num">
                                      <p:cBhvr additive="base">
                                        <p:cTn id="11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additive="base">
                                        <p:cTn id="120" dur="500" fill="hold"/>
                                        <p:tgtEl>
                                          <p:spTgt spid="19"/>
                                        </p:tgtEl>
                                        <p:attrNameLst>
                                          <p:attrName>ppt_x</p:attrName>
                                        </p:attrNameLst>
                                      </p:cBhvr>
                                      <p:tavLst>
                                        <p:tav tm="0">
                                          <p:val>
                                            <p:strVal val="#ppt_x"/>
                                          </p:val>
                                        </p:tav>
                                        <p:tav tm="100000">
                                          <p:val>
                                            <p:strVal val="#ppt_x"/>
                                          </p:val>
                                        </p:tav>
                                      </p:tavLst>
                                    </p:anim>
                                    <p:anim calcmode="lin" valueType="num">
                                      <p:cBhvr additive="base">
                                        <p:cTn id="121" dur="500" fill="hold"/>
                                        <p:tgtEl>
                                          <p:spTgt spid="1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 calcmode="lin" valueType="num">
                                      <p:cBhvr additive="base">
                                        <p:cTn id="124" dur="500" fill="hold"/>
                                        <p:tgtEl>
                                          <p:spTgt spid="20"/>
                                        </p:tgtEl>
                                        <p:attrNameLst>
                                          <p:attrName>ppt_x</p:attrName>
                                        </p:attrNameLst>
                                      </p:cBhvr>
                                      <p:tavLst>
                                        <p:tav tm="0">
                                          <p:val>
                                            <p:strVal val="#ppt_x"/>
                                          </p:val>
                                        </p:tav>
                                        <p:tav tm="100000">
                                          <p:val>
                                            <p:strVal val="#ppt_x"/>
                                          </p:val>
                                        </p:tav>
                                      </p:tavLst>
                                    </p:anim>
                                    <p:anim calcmode="lin" valueType="num">
                                      <p:cBhvr additive="base">
                                        <p:cTn id="125" dur="500" fill="hold"/>
                                        <p:tgtEl>
                                          <p:spTgt spid="2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ppt_x"/>
                                          </p:val>
                                        </p:tav>
                                        <p:tav tm="100000">
                                          <p:val>
                                            <p:strVal val="#ppt_x"/>
                                          </p:val>
                                        </p:tav>
                                      </p:tavLst>
                                    </p:anim>
                                    <p:anim calcmode="lin" valueType="num">
                                      <p:cBhvr additive="base">
                                        <p:cTn id="1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 calcmode="lin" valueType="num">
                                      <p:cBhvr additive="base">
                                        <p:cTn id="134" dur="500" fill="hold"/>
                                        <p:tgtEl>
                                          <p:spTgt spid="24"/>
                                        </p:tgtEl>
                                        <p:attrNameLst>
                                          <p:attrName>ppt_x</p:attrName>
                                        </p:attrNameLst>
                                      </p:cBhvr>
                                      <p:tavLst>
                                        <p:tav tm="0">
                                          <p:val>
                                            <p:strVal val="#ppt_x"/>
                                          </p:val>
                                        </p:tav>
                                        <p:tav tm="100000">
                                          <p:val>
                                            <p:strVal val="#ppt_x"/>
                                          </p:val>
                                        </p:tav>
                                      </p:tavLst>
                                    </p:anim>
                                    <p:anim calcmode="lin" valueType="num">
                                      <p:cBhvr additive="base">
                                        <p:cTn id="135" dur="500" fill="hold"/>
                                        <p:tgtEl>
                                          <p:spTgt spid="24"/>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 calcmode="lin" valueType="num">
                                      <p:cBhvr additive="base">
                                        <p:cTn id="138" dur="500" fill="hold"/>
                                        <p:tgtEl>
                                          <p:spTgt spid="28"/>
                                        </p:tgtEl>
                                        <p:attrNameLst>
                                          <p:attrName>ppt_x</p:attrName>
                                        </p:attrNameLst>
                                      </p:cBhvr>
                                      <p:tavLst>
                                        <p:tav tm="0">
                                          <p:val>
                                            <p:strVal val="#ppt_x"/>
                                          </p:val>
                                        </p:tav>
                                        <p:tav tm="100000">
                                          <p:val>
                                            <p:strVal val="#ppt_x"/>
                                          </p:val>
                                        </p:tav>
                                      </p:tavLst>
                                    </p:anim>
                                    <p:anim calcmode="lin" valueType="num">
                                      <p:cBhvr additive="base">
                                        <p:cTn id="139" dur="500" fill="hold"/>
                                        <p:tgtEl>
                                          <p:spTgt spid="28"/>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9"/>
                                        </p:tgtEl>
                                        <p:attrNameLst>
                                          <p:attrName>style.visibility</p:attrName>
                                        </p:attrNameLst>
                                      </p:cBhvr>
                                      <p:to>
                                        <p:strVal val="visible"/>
                                      </p:to>
                                    </p:set>
                                    <p:anim calcmode="lin" valueType="num">
                                      <p:cBhvr additive="base">
                                        <p:cTn id="142" dur="500" fill="hold"/>
                                        <p:tgtEl>
                                          <p:spTgt spid="29"/>
                                        </p:tgtEl>
                                        <p:attrNameLst>
                                          <p:attrName>ppt_x</p:attrName>
                                        </p:attrNameLst>
                                      </p:cBhvr>
                                      <p:tavLst>
                                        <p:tav tm="0">
                                          <p:val>
                                            <p:strVal val="#ppt_x"/>
                                          </p:val>
                                        </p:tav>
                                        <p:tav tm="100000">
                                          <p:val>
                                            <p:strVal val="#ppt_x"/>
                                          </p:val>
                                        </p:tav>
                                      </p:tavLst>
                                    </p:anim>
                                    <p:anim calcmode="lin" valueType="num">
                                      <p:cBhvr additive="base">
                                        <p:cTn id="14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P spid="20" grpId="0"/>
      <p:bldP spid="23" grpId="0" bldLvl="0" animBg="1"/>
      <p:bldP spid="24" grpId="0" bldLvl="0" animBg="1"/>
      <p:bldP spid="28" grpId="0"/>
      <p:bldP spid="29" grpId="0" bldLvl="0" animBg="1"/>
      <p:bldP spid="2" grpId="0" bldLvl="0" animBg="1"/>
      <p:bldP spid="7" grpId="0"/>
      <p:bldP spid="7" grpId="1"/>
      <p:bldP spid="9" grpId="0" bldLvl="0" animBg="1"/>
      <p:bldP spid="10" grpId="0"/>
      <p:bldP spid="11" grpId="0"/>
      <p:bldP spid="12" grpId="0"/>
      <p:bldP spid="13" grpId="0"/>
      <p:bldP spid="2" grpId="1" animBg="1"/>
      <p:bldP spid="7" grpId="2"/>
      <p:bldP spid="9" grpId="1" animBg="1"/>
      <p:bldP spid="10" grpId="1"/>
      <p:bldP spid="11" grpId="1"/>
      <p:bldP spid="12" grpId="1"/>
      <p:bldP spid="13" grpId="1"/>
      <p:bldP spid="26" grpId="0"/>
    </p:bldLst>
  </p:timing>
</p:sld>
</file>

<file path=ppt/tags/tag1.xml><?xml version="1.0" encoding="utf-8"?>
<p:tagLst xmlns:p="http://schemas.openxmlformats.org/presentationml/2006/main">
  <p:tag name="MH" val="20161022204453"/>
  <p:tag name="MH_LIBRARY" val="GRAPHIC"/>
  <p:tag name="MH_ORDER" val="Straight Connector 6"/>
</p:tagLst>
</file>

<file path=ppt/tags/tag10.xml><?xml version="1.0" encoding="utf-8"?>
<p:tagLst xmlns:p="http://schemas.openxmlformats.org/presentationml/2006/main">
  <p:tag name="ISPRING_ULTRA_SCORM_COURSE_ID" val="60FA425B-3F75-4EC6-AAAF-43808ECE9BB4"/>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703.pptx"/>
  <p:tag name="KSO_WM_DOC_GUID" val="{098c6f83-9759-4ffb-9dd6-7ffe308e40ec}"/>
</p:tagLst>
</file>

<file path=ppt/tags/tag2.xml><?xml version="1.0" encoding="utf-8"?>
<p:tagLst xmlns:p="http://schemas.openxmlformats.org/presentationml/2006/main">
  <p:tag name="MH" val="20160830110146"/>
  <p:tag name="MH_LIBRARY" val="CONTENTS"/>
  <p:tag name="MH_TYPE" val="ENTRY"/>
  <p:tag name="ID" val="553512"/>
  <p:tag name="MH_ORDER" val="1"/>
</p:tagLst>
</file>

<file path=ppt/tags/tag3.xml><?xml version="1.0" encoding="utf-8"?>
<p:tagLst xmlns:p="http://schemas.openxmlformats.org/presentationml/2006/main">
  <p:tag name="MH" val="20161022204453"/>
  <p:tag name="MH_LIBRARY" val="GRAPHIC"/>
  <p:tag name="MH_ORDER" val="Straight Connector 6"/>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1022204453"/>
  <p:tag name="MH_LIBRARY" val="GRAPHIC"/>
  <p:tag name="MH_ORDER" val="Straight Connector 6"/>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MH" val="20161022204453"/>
  <p:tag name="MH_LIBRARY" val="GRAPHIC"/>
  <p:tag name="MH_ORDER" val="Straight Connector 6"/>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KSO_WM_SLIDE_MODEL_TYPE" val="numdgm"/>
</p:tagLst>
</file>

<file path=ppt/theme/theme1.xml><?xml version="1.0" encoding="utf-8"?>
<a:theme xmlns:a="http://schemas.openxmlformats.org/drawingml/2006/main" name="第一PPT，www.1ppt.com">
  <a:themeElements>
    <a:clrScheme name="自定义 273">
      <a:dk1>
        <a:sysClr val="windowText" lastClr="000000"/>
      </a:dk1>
      <a:lt1>
        <a:sysClr val="window" lastClr="FFFFFF"/>
      </a:lt1>
      <a:dk2>
        <a:srgbClr val="44546A"/>
      </a:dk2>
      <a:lt2>
        <a:srgbClr val="E7E6E6"/>
      </a:lt2>
      <a:accent1>
        <a:srgbClr val="1E80A7"/>
      </a:accent1>
      <a:accent2>
        <a:srgbClr val="FCC96B"/>
      </a:accent2>
      <a:accent3>
        <a:srgbClr val="1E80A7"/>
      </a:accent3>
      <a:accent4>
        <a:srgbClr val="FCC96B"/>
      </a:accent4>
      <a:accent5>
        <a:srgbClr val="1E80A7"/>
      </a:accent5>
      <a:accent6>
        <a:srgbClr val="FCC96B"/>
      </a:accent6>
      <a:hlink>
        <a:srgbClr val="1E80A7"/>
      </a:hlink>
      <a:folHlink>
        <a:srgbClr val="FCC96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2107</Words>
  <Application>WPS 演示</Application>
  <PresentationFormat>自定义</PresentationFormat>
  <Paragraphs>333</Paragraphs>
  <Slides>22</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Calibri</vt:lpstr>
      <vt:lpstr>Calibri</vt:lpstr>
      <vt:lpstr>微软雅黑</vt:lpstr>
      <vt:lpstr>Arial</vt:lpstr>
      <vt:lpstr>方正正准黑简体</vt:lpstr>
      <vt:lpstr>黑体</vt:lpstr>
      <vt:lpstr>Arial Unicode MS</vt:lpstr>
      <vt:lpstr>幼圆</vt:lpstr>
      <vt:lpstr>Palatino</vt:lpstr>
      <vt:lpstr>Palatino Linotype</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
  <cp:keywords>www.1ppt.com</cp:keywords>
  <cp:lastModifiedBy>    Cynicism°</cp:lastModifiedBy>
  <cp:revision>32</cp:revision>
  <dcterms:created xsi:type="dcterms:W3CDTF">2016-10-17T14:00:00Z</dcterms:created>
  <dcterms:modified xsi:type="dcterms:W3CDTF">2019-06-13T03:57:05Z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