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528" r:id="rId3"/>
    <p:sldId id="3550" r:id="rId5"/>
    <p:sldId id="3551" r:id="rId6"/>
    <p:sldId id="3546" r:id="rId7"/>
    <p:sldId id="3572" r:id="rId8"/>
    <p:sldId id="3538" r:id="rId9"/>
    <p:sldId id="3552" r:id="rId10"/>
    <p:sldId id="3575" r:id="rId11"/>
    <p:sldId id="3532" r:id="rId12"/>
    <p:sldId id="3576" r:id="rId13"/>
    <p:sldId id="3553" r:id="rId14"/>
    <p:sldId id="3581" r:id="rId15"/>
    <p:sldId id="3554" r:id="rId16"/>
    <p:sldId id="3555" r:id="rId17"/>
    <p:sldId id="3582" r:id="rId18"/>
    <p:sldId id="3583" r:id="rId19"/>
    <p:sldId id="3584" r:id="rId20"/>
    <p:sldId id="3585" r:id="rId21"/>
    <p:sldId id="3586" r:id="rId22"/>
    <p:sldId id="3587" r:id="rId23"/>
    <p:sldId id="3588" r:id="rId24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00"/>
    <a:srgbClr val="4BC1DD"/>
    <a:srgbClr val="CA8F45"/>
    <a:srgbClr val="C00000"/>
    <a:srgbClr val="0C2744"/>
    <a:srgbClr val="0673AE"/>
    <a:srgbClr val="FE5817"/>
    <a:srgbClr val="5ED1E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5317" autoAdjust="0"/>
  </p:normalViewPr>
  <p:slideViewPr>
    <p:cSldViewPr>
      <p:cViewPr>
        <p:scale>
          <a:sx n="50" d="100"/>
          <a:sy n="50" d="100"/>
        </p:scale>
        <p:origin x="-282" y="-1698"/>
      </p:cViewPr>
      <p:guideLst>
        <p:guide orient="horz" pos="302"/>
        <p:guide orient="horz" pos="4230"/>
        <p:guide pos="4077"/>
        <p:guide pos="518"/>
        <p:guide pos="7555"/>
        <p:guide pos="6967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2863599" cy="72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278" y="189575"/>
            <a:ext cx="3855735" cy="389724"/>
          </a:xfrm>
          <a:prstGeom prst="rect">
            <a:avLst/>
          </a:prstGeom>
        </p:spPr>
        <p:txBody>
          <a:bodyPr/>
          <a:lstStyle>
            <a:lvl1pPr algn="l">
              <a:defRPr sz="2205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15"/>
            <a:ext cx="12858750" cy="71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178157" y="-181151"/>
            <a:ext cx="710964" cy="1085218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16" tIns="63908" rIns="127816" bIns="63908"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090790"/>
            <a:ext cx="12858750" cy="2592288"/>
          </a:xfrm>
          <a:prstGeom prst="rect">
            <a:avLst/>
          </a:prstGeom>
          <a:solidFill>
            <a:srgbClr val="4BC1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787322" y="4460676"/>
            <a:ext cx="528410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r>
              <a:rPr lang="en-US" altLang="zh-C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RECGONITION</a:t>
            </a:r>
            <a:endParaRPr lang="en-US" altLang="zh-CN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48378" y="4751881"/>
            <a:ext cx="6161995" cy="162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基于人脸识别的智能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医疗预约挂号系统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9" grpId="0"/>
          <p:bldP spid="9" grpId="1"/>
          <p:bldP spid="10" grpId="0"/>
          <p:bldP spid="1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9" grpId="0"/>
          <p:bldP spid="9" grpId="1"/>
          <p:bldP spid="10" grpId="0"/>
          <p:bldP spid="10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Content Placeholder 2"/>
          <p:cNvSpPr txBox="1"/>
          <p:nvPr/>
        </p:nvSpPr>
        <p:spPr>
          <a:xfrm>
            <a:off x="8698230" y="2707005"/>
            <a:ext cx="3476625" cy="18465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3、地图路径规划。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页面显示医院精准定位，用户可根据当前定位选择合适的驾车、公交、步行路径规划方式。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1558290"/>
            <a:ext cx="7305040" cy="464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项目框架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项目架构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303675" y="1884185"/>
            <a:ext cx="2099740" cy="2072618"/>
            <a:chOff x="8324466" y="4533451"/>
            <a:chExt cx="3948393" cy="3906357"/>
          </a:xfrm>
        </p:grpSpPr>
        <p:sp>
          <p:nvSpPr>
            <p:cNvPr id="34" name="Shape 814"/>
            <p:cNvSpPr/>
            <p:nvPr/>
          </p:nvSpPr>
          <p:spPr>
            <a:xfrm>
              <a:off x="8324466" y="4533451"/>
              <a:ext cx="3948393" cy="390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extrusionOk="0">
                  <a:moveTo>
                    <a:pt x="7807" y="14886"/>
                  </a:moveTo>
                  <a:lnTo>
                    <a:pt x="16936" y="13393"/>
                  </a:lnTo>
                  <a:lnTo>
                    <a:pt x="21033" y="5029"/>
                  </a:lnTo>
                  <a:cubicBezTo>
                    <a:pt x="20634" y="4263"/>
                    <a:pt x="18924" y="1282"/>
                    <a:pt x="16060" y="341"/>
                  </a:cubicBezTo>
                  <a:cubicBezTo>
                    <a:pt x="15370" y="115"/>
                    <a:pt x="14643" y="0"/>
                    <a:pt x="13899" y="0"/>
                  </a:cubicBezTo>
                  <a:cubicBezTo>
                    <a:pt x="11494" y="0"/>
                    <a:pt x="9633" y="1170"/>
                    <a:pt x="9404" y="1320"/>
                  </a:cubicBezTo>
                  <a:cubicBezTo>
                    <a:pt x="2900" y="5909"/>
                    <a:pt x="-567" y="13692"/>
                    <a:pt x="77" y="21600"/>
                  </a:cubicBezTo>
                  <a:cubicBezTo>
                    <a:pt x="297" y="20626"/>
                    <a:pt x="689" y="19600"/>
                    <a:pt x="1356" y="18630"/>
                  </a:cubicBezTo>
                  <a:cubicBezTo>
                    <a:pt x="3537" y="15463"/>
                    <a:pt x="7530" y="14920"/>
                    <a:pt x="7807" y="1488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818"/>
            <p:cNvSpPr/>
            <p:nvPr/>
          </p:nvSpPr>
          <p:spPr>
            <a:xfrm rot="19258630">
              <a:off x="8719842" y="5516651"/>
              <a:ext cx="3050537" cy="94144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</a:t>
              </a:r>
              <a:endParaRPr lang="zh-CN"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86596" y="1741510"/>
            <a:ext cx="2435131" cy="1669236"/>
            <a:chOff x="10736897" y="4264547"/>
            <a:chExt cx="4579069" cy="3146084"/>
          </a:xfrm>
          <a:solidFill>
            <a:schemeClr val="accent2"/>
          </a:solidFill>
        </p:grpSpPr>
        <p:sp>
          <p:nvSpPr>
            <p:cNvPr id="42" name="Shape 813"/>
            <p:cNvSpPr/>
            <p:nvPr/>
          </p:nvSpPr>
          <p:spPr>
            <a:xfrm>
              <a:off x="10736897" y="4264547"/>
              <a:ext cx="4579069" cy="314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9007" y="5854"/>
                  </a:moveTo>
                  <a:cubicBezTo>
                    <a:pt x="15675" y="2078"/>
                    <a:pt x="11527" y="0"/>
                    <a:pt x="7326" y="0"/>
                  </a:cubicBezTo>
                  <a:cubicBezTo>
                    <a:pt x="5334" y="0"/>
                    <a:pt x="3355" y="459"/>
                    <a:pt x="1443" y="1365"/>
                  </a:cubicBezTo>
                  <a:cubicBezTo>
                    <a:pt x="954" y="1597"/>
                    <a:pt x="473" y="1856"/>
                    <a:pt x="0" y="2143"/>
                  </a:cubicBezTo>
                  <a:cubicBezTo>
                    <a:pt x="197" y="2120"/>
                    <a:pt x="399" y="2108"/>
                    <a:pt x="605" y="2108"/>
                  </a:cubicBezTo>
                  <a:cubicBezTo>
                    <a:pt x="1337" y="2108"/>
                    <a:pt x="2054" y="2267"/>
                    <a:pt x="2735" y="2581"/>
                  </a:cubicBezTo>
                  <a:cubicBezTo>
                    <a:pt x="5939" y="4058"/>
                    <a:pt x="7580" y="8966"/>
                    <a:pt x="7648" y="9174"/>
                  </a:cubicBezTo>
                  <a:lnTo>
                    <a:pt x="11353" y="19788"/>
                  </a:lnTo>
                  <a:lnTo>
                    <a:pt x="19244" y="21600"/>
                  </a:lnTo>
                  <a:cubicBezTo>
                    <a:pt x="19745" y="20775"/>
                    <a:pt x="21600" y="17453"/>
                    <a:pt x="21580" y="13587"/>
                  </a:cubicBezTo>
                  <a:cubicBezTo>
                    <a:pt x="21556" y="9281"/>
                    <a:pt x="19448" y="6408"/>
                    <a:pt x="19007" y="58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Shape 819"/>
            <p:cNvSpPr/>
            <p:nvPr/>
          </p:nvSpPr>
          <p:spPr>
            <a:xfrm>
              <a:off x="13183551" y="5462613"/>
              <a:ext cx="1712953" cy="982110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470088" y="4521688"/>
            <a:ext cx="2643275" cy="1354899"/>
            <a:chOff x="10517813" y="9504471"/>
            <a:chExt cx="4970469" cy="2553639"/>
          </a:xfrm>
        </p:grpSpPr>
        <p:sp>
          <p:nvSpPr>
            <p:cNvPr id="47" name="Shape 815"/>
            <p:cNvSpPr/>
            <p:nvPr/>
          </p:nvSpPr>
          <p:spPr>
            <a:xfrm>
              <a:off x="10517813" y="9504471"/>
              <a:ext cx="4970469" cy="255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96" extrusionOk="0">
                  <a:moveTo>
                    <a:pt x="13214" y="6652"/>
                  </a:moveTo>
                  <a:lnTo>
                    <a:pt x="6555" y="0"/>
                  </a:lnTo>
                  <a:lnTo>
                    <a:pt x="53" y="6493"/>
                  </a:lnTo>
                  <a:cubicBezTo>
                    <a:pt x="-25" y="7766"/>
                    <a:pt x="-213" y="12704"/>
                    <a:pt x="1220" y="16502"/>
                  </a:cubicBezTo>
                  <a:cubicBezTo>
                    <a:pt x="2931" y="21034"/>
                    <a:pt x="5849" y="21458"/>
                    <a:pt x="6025" y="21480"/>
                  </a:cubicBezTo>
                  <a:cubicBezTo>
                    <a:pt x="8019" y="21600"/>
                    <a:pt x="10010" y="21039"/>
                    <a:pt x="11922" y="19823"/>
                  </a:cubicBezTo>
                  <a:cubicBezTo>
                    <a:pt x="15933" y="17271"/>
                    <a:pt x="19253" y="12077"/>
                    <a:pt x="21387" y="5178"/>
                  </a:cubicBezTo>
                  <a:cubicBezTo>
                    <a:pt x="20798" y="6168"/>
                    <a:pt x="20074" y="7062"/>
                    <a:pt x="19195" y="7635"/>
                  </a:cubicBezTo>
                  <a:cubicBezTo>
                    <a:pt x="18526" y="8071"/>
                    <a:pt x="17798" y="8293"/>
                    <a:pt x="17029" y="8293"/>
                  </a:cubicBezTo>
                  <a:cubicBezTo>
                    <a:pt x="14961" y="8293"/>
                    <a:pt x="13284" y="6719"/>
                    <a:pt x="13214" y="665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820"/>
            <p:cNvSpPr/>
            <p:nvPr/>
          </p:nvSpPr>
          <p:spPr>
            <a:xfrm>
              <a:off x="11889663" y="10466690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291759" y="3315119"/>
            <a:ext cx="1585568" cy="2466461"/>
            <a:chOff x="8302059" y="7230398"/>
            <a:chExt cx="2981535" cy="4648649"/>
          </a:xfrm>
        </p:grpSpPr>
        <p:sp>
          <p:nvSpPr>
            <p:cNvPr id="50" name="Shape 817"/>
            <p:cNvSpPr/>
            <p:nvPr/>
          </p:nvSpPr>
          <p:spPr>
            <a:xfrm>
              <a:off x="8302059" y="7230398"/>
              <a:ext cx="2981535" cy="464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1817" y="2830"/>
                  </a:moveTo>
                  <a:cubicBezTo>
                    <a:pt x="-692" y="5156"/>
                    <a:pt x="66" y="7942"/>
                    <a:pt x="254" y="8503"/>
                  </a:cubicBezTo>
                  <a:cubicBezTo>
                    <a:pt x="362" y="8755"/>
                    <a:pt x="458" y="8965"/>
                    <a:pt x="556" y="9163"/>
                  </a:cubicBezTo>
                  <a:cubicBezTo>
                    <a:pt x="3636" y="15438"/>
                    <a:pt x="11466" y="20104"/>
                    <a:pt x="20908" y="21600"/>
                  </a:cubicBezTo>
                  <a:cubicBezTo>
                    <a:pt x="19843" y="21166"/>
                    <a:pt x="18785" y="20576"/>
                    <a:pt x="17895" y="19777"/>
                  </a:cubicBezTo>
                  <a:cubicBezTo>
                    <a:pt x="14926" y="17113"/>
                    <a:pt x="15796" y="13681"/>
                    <a:pt x="15834" y="13536"/>
                  </a:cubicBezTo>
                  <a:lnTo>
                    <a:pt x="17746" y="5574"/>
                  </a:lnTo>
                  <a:lnTo>
                    <a:pt x="9321" y="0"/>
                  </a:lnTo>
                  <a:cubicBezTo>
                    <a:pt x="8266" y="117"/>
                    <a:pt x="4112" y="703"/>
                    <a:pt x="1817" y="283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821"/>
            <p:cNvSpPr/>
            <p:nvPr/>
          </p:nvSpPr>
          <p:spPr>
            <a:xfrm rot="3345845">
              <a:off x="7828899" y="9030335"/>
              <a:ext cx="3391768" cy="98032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数据爬取</a:t>
              </a:r>
              <a:endParaRPr lang="zh-CN"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033767" y="2433712"/>
            <a:ext cx="1410081" cy="2622259"/>
            <a:chOff x="13458187" y="5569170"/>
            <a:chExt cx="2651545" cy="4942289"/>
          </a:xfrm>
        </p:grpSpPr>
        <p:sp>
          <p:nvSpPr>
            <p:cNvPr id="53" name="Shape 816"/>
            <p:cNvSpPr/>
            <p:nvPr/>
          </p:nvSpPr>
          <p:spPr>
            <a:xfrm>
              <a:off x="13458187" y="5569170"/>
              <a:ext cx="2651545" cy="494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8303" y="21600"/>
                  </a:moveTo>
                  <a:lnTo>
                    <a:pt x="8304" y="21600"/>
                  </a:lnTo>
                  <a:cubicBezTo>
                    <a:pt x="9584" y="21600"/>
                    <a:pt x="10793" y="21497"/>
                    <a:pt x="11899" y="21293"/>
                  </a:cubicBezTo>
                  <a:cubicBezTo>
                    <a:pt x="16562" y="20433"/>
                    <a:pt x="18635" y="18018"/>
                    <a:pt x="19018" y="17521"/>
                  </a:cubicBezTo>
                  <a:cubicBezTo>
                    <a:pt x="21477" y="13793"/>
                    <a:pt x="21600" y="9824"/>
                    <a:pt x="19376" y="6042"/>
                  </a:cubicBezTo>
                  <a:cubicBezTo>
                    <a:pt x="18057" y="3801"/>
                    <a:pt x="15973" y="1755"/>
                    <a:pt x="13242" y="0"/>
                  </a:cubicBezTo>
                  <a:cubicBezTo>
                    <a:pt x="13788" y="726"/>
                    <a:pt x="14170" y="1567"/>
                    <a:pt x="14184" y="2507"/>
                  </a:cubicBezTo>
                  <a:cubicBezTo>
                    <a:pt x="14227" y="5617"/>
                    <a:pt x="9902" y="8101"/>
                    <a:pt x="9717" y="8205"/>
                  </a:cubicBezTo>
                  <a:lnTo>
                    <a:pt x="0" y="13570"/>
                  </a:lnTo>
                  <a:lnTo>
                    <a:pt x="2106" y="20885"/>
                  </a:lnTo>
                  <a:cubicBezTo>
                    <a:pt x="2923" y="21076"/>
                    <a:pt x="5421" y="21600"/>
                    <a:pt x="8303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Shape 822"/>
            <p:cNvSpPr/>
            <p:nvPr/>
          </p:nvSpPr>
          <p:spPr>
            <a:xfrm rot="18004037">
              <a:off x="13220004" y="8124141"/>
              <a:ext cx="2629060" cy="97985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7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 </a:t>
              </a:r>
              <a:endParaRPr lang="en-US" sz="2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7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码云</a:t>
              </a:r>
              <a:endParaRPr sz="2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Shape 823"/>
          <p:cNvSpPr/>
          <p:nvPr/>
        </p:nvSpPr>
        <p:spPr>
          <a:xfrm>
            <a:off x="5753363" y="3221580"/>
            <a:ext cx="1225749" cy="122293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43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4913" y="2004537"/>
            <a:ext cx="3592821" cy="1121943"/>
            <a:chOff x="1218807" y="4760284"/>
            <a:chExt cx="6756014" cy="2114576"/>
          </a:xfrm>
        </p:grpSpPr>
        <p:sp>
          <p:nvSpPr>
            <p:cNvPr id="57" name="Shape 825"/>
            <p:cNvSpPr/>
            <p:nvPr/>
          </p:nvSpPr>
          <p:spPr>
            <a:xfrm>
              <a:off x="6786973" y="50190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Shape 826"/>
            <p:cNvSpPr/>
            <p:nvPr/>
          </p:nvSpPr>
          <p:spPr>
            <a:xfrm>
              <a:off x="7085771" y="5170632"/>
              <a:ext cx="561211" cy="82101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AutoShape 30"/>
            <p:cNvSpPr/>
            <p:nvPr/>
          </p:nvSpPr>
          <p:spPr bwMode="auto">
            <a:xfrm>
              <a:off x="1218807" y="5421642"/>
              <a:ext cx="5201482" cy="14532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52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dlib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人脸识别库，进行人脸检测，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68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个关键检测点，提取描述因子，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128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维向量，计算欧拉距离</a:t>
              </a:r>
              <a:endParaRPr lang="zh-CN" altLang="en-US" sz="152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31"/>
            <p:cNvSpPr/>
            <p:nvPr/>
          </p:nvSpPr>
          <p:spPr bwMode="auto">
            <a:xfrm>
              <a:off x="1518468" y="4760284"/>
              <a:ext cx="4914520" cy="7693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sz="1825" b="1" dirty="0" err="1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dlib</a:t>
              </a:r>
              <a:r>
                <a:rPr lang="zh-CN" altLang="en-US" sz="1825" b="1" dirty="0" err="1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人脸识别依赖库</a:t>
              </a:r>
              <a:endParaRPr lang="zh-CN" altLang="en-US" sz="1825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4408" y="4491892"/>
            <a:ext cx="3272955" cy="909862"/>
            <a:chOff x="1820290" y="9501375"/>
            <a:chExt cx="6154531" cy="1528419"/>
          </a:xfrm>
        </p:grpSpPr>
        <p:sp>
          <p:nvSpPr>
            <p:cNvPr id="62" name="Shape 829"/>
            <p:cNvSpPr/>
            <p:nvPr/>
          </p:nvSpPr>
          <p:spPr>
            <a:xfrm>
              <a:off x="6786973" y="96739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Shape 830"/>
            <p:cNvSpPr/>
            <p:nvPr/>
          </p:nvSpPr>
          <p:spPr>
            <a:xfrm>
              <a:off x="7105239" y="9870163"/>
              <a:ext cx="521807" cy="73175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30"/>
            <p:cNvSpPr/>
            <p:nvPr/>
          </p:nvSpPr>
          <p:spPr bwMode="auto">
            <a:xfrm>
              <a:off x="1820290" y="10077293"/>
              <a:ext cx="4599997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浏览器分析ajax请求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requests模拟请求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pyquery解析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pymysql存储数据库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Pool进程池多线程爬取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AutoShape 31"/>
            <p:cNvSpPr/>
            <p:nvPr/>
          </p:nvSpPr>
          <p:spPr bwMode="auto">
            <a:xfrm>
              <a:off x="2013728" y="9501375"/>
              <a:ext cx="4406107" cy="369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altLang="zh-CN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python</a:t>
              </a:r>
              <a:r>
                <a:rPr lang="zh-CN" altLang="en-US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爬取模拟数据</a:t>
              </a:r>
              <a:endParaRPr lang="zh-CN" altLang="en-US" sz="18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752251" y="1330677"/>
            <a:ext cx="3076883" cy="811153"/>
            <a:chOff x="15692848" y="4619515"/>
            <a:chExt cx="5785833" cy="1528817"/>
          </a:xfrm>
        </p:grpSpPr>
        <p:sp>
          <p:nvSpPr>
            <p:cNvPr id="67" name="Shape 833"/>
            <p:cNvSpPr/>
            <p:nvPr/>
          </p:nvSpPr>
          <p:spPr>
            <a:xfrm>
              <a:off x="15692848" y="4710699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Shape 834"/>
            <p:cNvSpPr/>
            <p:nvPr/>
          </p:nvSpPr>
          <p:spPr>
            <a:xfrm>
              <a:off x="16000807" y="4862311"/>
              <a:ext cx="543300" cy="82101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AutoShape 30"/>
            <p:cNvSpPr/>
            <p:nvPr/>
          </p:nvSpPr>
          <p:spPr bwMode="auto">
            <a:xfrm>
              <a:off x="17312828" y="5195831"/>
              <a:ext cx="4165853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1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HTML5,CSS,JavaScript,jQuery,Ajax,eCharts</a:t>
              </a:r>
              <a:r>
                <a:rPr lang="zh-CN" altLang="en-US" sz="1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</a:t>
              </a:r>
              <a:endParaRPr lang="en-US" altLang="zh-CN" sz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31"/>
            <p:cNvSpPr/>
            <p:nvPr/>
          </p:nvSpPr>
          <p:spPr bwMode="auto">
            <a:xfrm>
              <a:off x="17325527" y="4619515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zh-CN" altLang="en-US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前端</a:t>
              </a:r>
              <a:endParaRPr lang="zh-CN" altLang="en-US" sz="1825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750031" y="3304664"/>
            <a:ext cx="2839517" cy="741582"/>
            <a:chOff x="16714141" y="7386796"/>
            <a:chExt cx="5339484" cy="1397692"/>
          </a:xfrm>
        </p:grpSpPr>
        <p:sp>
          <p:nvSpPr>
            <p:cNvPr id="72" name="Shape 841"/>
            <p:cNvSpPr/>
            <p:nvPr/>
          </p:nvSpPr>
          <p:spPr>
            <a:xfrm>
              <a:off x="16714141" y="7596640"/>
              <a:ext cx="1187847" cy="1187848"/>
            </a:xfrm>
            <a:prstGeom prst="roundRect">
              <a:avLst>
                <a:gd name="adj" fmla="val 18176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Shape 842"/>
            <p:cNvSpPr/>
            <p:nvPr/>
          </p:nvSpPr>
          <p:spPr>
            <a:xfrm>
              <a:off x="16998052" y="7748252"/>
              <a:ext cx="589869" cy="82101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AutoShape 31"/>
            <p:cNvSpPr/>
            <p:nvPr/>
          </p:nvSpPr>
          <p:spPr bwMode="auto">
            <a:xfrm>
              <a:off x="18205525" y="7386796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US" altLang="zh-CN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Github+</a:t>
              </a:r>
              <a:r>
                <a:rPr lang="zh-CN" altLang="en-US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码云</a:t>
              </a:r>
              <a:endParaRPr lang="es-ES" altLang="zh-CN" sz="1825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52301" y="5402259"/>
            <a:ext cx="4723161" cy="883174"/>
            <a:chOff x="15478007" y="10361865"/>
            <a:chExt cx="8881525" cy="1664557"/>
          </a:xfrm>
        </p:grpSpPr>
        <p:sp>
          <p:nvSpPr>
            <p:cNvPr id="77" name="Shape 835"/>
            <p:cNvSpPr/>
            <p:nvPr/>
          </p:nvSpPr>
          <p:spPr>
            <a:xfrm>
              <a:off x="15478007" y="10557280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Shape 836"/>
            <p:cNvSpPr/>
            <p:nvPr/>
          </p:nvSpPr>
          <p:spPr>
            <a:xfrm>
              <a:off x="15816889" y="10708892"/>
              <a:ext cx="482403" cy="82101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AutoShape 30"/>
            <p:cNvSpPr/>
            <p:nvPr/>
          </p:nvSpPr>
          <p:spPr bwMode="auto">
            <a:xfrm>
              <a:off x="16961190" y="11073921"/>
              <a:ext cx="7192566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调用高德地图</a:t>
              </a:r>
              <a:r>
                <a:rPr lang="en-US" altLang="zh-CN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进行地理位置的确认，</a:t>
              </a:r>
              <a:r>
                <a:rPr lang="zh-CN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并进行路径规划</a:t>
              </a:r>
              <a:endParaRPr 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31"/>
            <p:cNvSpPr/>
            <p:nvPr/>
          </p:nvSpPr>
          <p:spPr bwMode="auto">
            <a:xfrm>
              <a:off x="17002443" y="10361865"/>
              <a:ext cx="7357089" cy="461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zh-CN" altLang="en-US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高德地图</a:t>
              </a:r>
              <a:r>
                <a:rPr lang="en-US" altLang="zh-CN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API</a:t>
              </a:r>
              <a:endParaRPr lang="es-ES" altLang="zh-CN" sz="18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613888" y="3581424"/>
            <a:ext cx="1504699" cy="500380"/>
          </a:xfrm>
          <a:prstGeom prst="rect">
            <a:avLst/>
          </a:prstGeom>
          <a:noFill/>
        </p:spPr>
        <p:txBody>
          <a:bodyPr wrap="square" lIns="127816" tIns="63908" rIns="127816" bIns="63908" rtlCol="0">
            <a:spAutoFit/>
          </a:bodyPr>
          <a:lstStyle/>
          <a:p>
            <a:pPr algn="ctr"/>
            <a:r>
              <a:rPr lang="en-US" altLang="zh-CN" sz="2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zh-CN" altLang="en-US" sz="24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8"/>
          <p:cNvSpPr>
            <a:spLocks noEditPoints="1"/>
          </p:cNvSpPr>
          <p:nvPr/>
        </p:nvSpPr>
        <p:spPr bwMode="auto">
          <a:xfrm>
            <a:off x="253141" y="170251"/>
            <a:ext cx="569421" cy="468875"/>
          </a:xfrm>
          <a:custGeom>
            <a:avLst/>
            <a:gdLst>
              <a:gd name="T0" fmla="*/ 79 w 477"/>
              <a:gd name="T1" fmla="*/ 129 h 393"/>
              <a:gd name="T2" fmla="*/ 96 w 477"/>
              <a:gd name="T3" fmla="*/ 125 h 393"/>
              <a:gd name="T4" fmla="*/ 100 w 477"/>
              <a:gd name="T5" fmla="*/ 126 h 393"/>
              <a:gd name="T6" fmla="*/ 104 w 477"/>
              <a:gd name="T7" fmla="*/ 124 h 393"/>
              <a:gd name="T8" fmla="*/ 108 w 477"/>
              <a:gd name="T9" fmla="*/ 141 h 393"/>
              <a:gd name="T10" fmla="*/ 119 w 477"/>
              <a:gd name="T11" fmla="*/ 170 h 393"/>
              <a:gd name="T12" fmla="*/ 111 w 477"/>
              <a:gd name="T13" fmla="*/ 99 h 393"/>
              <a:gd name="T14" fmla="*/ 101 w 477"/>
              <a:gd name="T15" fmla="*/ 36 h 393"/>
              <a:gd name="T16" fmla="*/ 91 w 477"/>
              <a:gd name="T17" fmla="*/ 99 h 393"/>
              <a:gd name="T18" fmla="*/ 96 w 477"/>
              <a:gd name="T19" fmla="*/ 116 h 393"/>
              <a:gd name="T20" fmla="*/ 105 w 477"/>
              <a:gd name="T21" fmla="*/ 114 h 393"/>
              <a:gd name="T22" fmla="*/ 106 w 477"/>
              <a:gd name="T23" fmla="*/ 119 h 393"/>
              <a:gd name="T24" fmla="*/ 104 w 477"/>
              <a:gd name="T25" fmla="*/ 122 h 393"/>
              <a:gd name="T26" fmla="*/ 100 w 477"/>
              <a:gd name="T27" fmla="*/ 123 h 393"/>
              <a:gd name="T28" fmla="*/ 96 w 477"/>
              <a:gd name="T29" fmla="*/ 121 h 393"/>
              <a:gd name="T30" fmla="*/ 96 w 477"/>
              <a:gd name="T31" fmla="*/ 116 h 393"/>
              <a:gd name="T32" fmla="*/ 463 w 477"/>
              <a:gd name="T33" fmla="*/ 269 h 393"/>
              <a:gd name="T34" fmla="*/ 399 w 477"/>
              <a:gd name="T35" fmla="*/ 269 h 393"/>
              <a:gd name="T36" fmla="*/ 385 w 477"/>
              <a:gd name="T37" fmla="*/ 370 h 393"/>
              <a:gd name="T38" fmla="*/ 441 w 477"/>
              <a:gd name="T39" fmla="*/ 300 h 393"/>
              <a:gd name="T40" fmla="*/ 391 w 477"/>
              <a:gd name="T41" fmla="*/ 270 h 393"/>
              <a:gd name="T42" fmla="*/ 431 w 477"/>
              <a:gd name="T43" fmla="*/ 229 h 393"/>
              <a:gd name="T44" fmla="*/ 408 w 477"/>
              <a:gd name="T45" fmla="*/ 199 h 393"/>
              <a:gd name="T46" fmla="*/ 398 w 477"/>
              <a:gd name="T47" fmla="*/ 136 h 393"/>
              <a:gd name="T48" fmla="*/ 388 w 477"/>
              <a:gd name="T49" fmla="*/ 199 h 393"/>
              <a:gd name="T50" fmla="*/ 55 w 477"/>
              <a:gd name="T51" fmla="*/ 300 h 393"/>
              <a:gd name="T52" fmla="*/ 46 w 477"/>
              <a:gd name="T53" fmla="*/ 237 h 393"/>
              <a:gd name="T54" fmla="*/ 36 w 477"/>
              <a:gd name="T55" fmla="*/ 300 h 393"/>
              <a:gd name="T56" fmla="*/ 92 w 477"/>
              <a:gd name="T57" fmla="*/ 370 h 393"/>
              <a:gd name="T58" fmla="*/ 37 w 477"/>
              <a:gd name="T59" fmla="*/ 230 h 393"/>
              <a:gd name="T60" fmla="*/ 86 w 477"/>
              <a:gd name="T61" fmla="*/ 269 h 393"/>
              <a:gd name="T62" fmla="*/ 125 w 477"/>
              <a:gd name="T63" fmla="*/ 270 h 393"/>
              <a:gd name="T64" fmla="*/ 111 w 477"/>
              <a:gd name="T65" fmla="*/ 168 h 393"/>
              <a:gd name="T66" fmla="*/ 47 w 477"/>
              <a:gd name="T67" fmla="*/ 168 h 393"/>
              <a:gd name="T68" fmla="*/ 37 w 477"/>
              <a:gd name="T69" fmla="*/ 230 h 393"/>
              <a:gd name="T70" fmla="*/ 96 w 477"/>
              <a:gd name="T71" fmla="*/ 378 h 393"/>
              <a:gd name="T72" fmla="*/ 382 w 477"/>
              <a:gd name="T73" fmla="*/ 393 h 393"/>
              <a:gd name="T74" fmla="*/ 318 w 477"/>
              <a:gd name="T75" fmla="*/ 181 h 393"/>
              <a:gd name="T76" fmla="*/ 234 w 477"/>
              <a:gd name="T77" fmla="*/ 106 h 393"/>
              <a:gd name="T78" fmla="*/ 287 w 477"/>
              <a:gd name="T79" fmla="*/ 72 h 393"/>
              <a:gd name="T80" fmla="*/ 265 w 477"/>
              <a:gd name="T81" fmla="*/ 48 h 393"/>
              <a:gd name="T82" fmla="*/ 236 w 477"/>
              <a:gd name="T83" fmla="*/ 89 h 393"/>
              <a:gd name="T84" fmla="*/ 192 w 477"/>
              <a:gd name="T85" fmla="*/ 91 h 393"/>
              <a:gd name="T86" fmla="*/ 222 w 477"/>
              <a:gd name="T87" fmla="*/ 85 h 393"/>
              <a:gd name="T88" fmla="*/ 155 w 477"/>
              <a:gd name="T89" fmla="*/ 22 h 393"/>
              <a:gd name="T90" fmla="*/ 164 w 477"/>
              <a:gd name="T91" fmla="*/ 130 h 393"/>
              <a:gd name="T92" fmla="*/ 240 w 477"/>
              <a:gd name="T93" fmla="*/ 136 h 393"/>
              <a:gd name="T94" fmla="*/ 230 w 477"/>
              <a:gd name="T95" fmla="*/ 160 h 393"/>
              <a:gd name="T96" fmla="*/ 256 w 477"/>
              <a:gd name="T97" fmla="*/ 160 h 393"/>
              <a:gd name="T98" fmla="*/ 247 w 477"/>
              <a:gd name="T99" fmla="*/ 136 h 393"/>
              <a:gd name="T100" fmla="*/ 321 w 477"/>
              <a:gd name="T101" fmla="*/ 130 h 393"/>
              <a:gd name="T102" fmla="*/ 330 w 477"/>
              <a:gd name="T103" fmla="*/ 22 h 393"/>
              <a:gd name="T104" fmla="*/ 337 w 477"/>
              <a:gd name="T105" fmla="*/ 7 h 393"/>
              <a:gd name="T106" fmla="*/ 155 w 477"/>
              <a:gd name="T107" fmla="*/ 0 h 393"/>
              <a:gd name="T108" fmla="*/ 148 w 477"/>
              <a:gd name="T109" fmla="*/ 15 h 393"/>
              <a:gd name="T110" fmla="*/ 181 w 477"/>
              <a:gd name="T111" fmla="*/ 36 h 393"/>
              <a:gd name="T112" fmla="*/ 297 w 477"/>
              <a:gd name="T113" fmla="*/ 30 h 393"/>
              <a:gd name="T114" fmla="*/ 304 w 477"/>
              <a:gd name="T115" fmla="*/ 115 h 393"/>
              <a:gd name="T116" fmla="*/ 188 w 477"/>
              <a:gd name="T117" fmla="*/ 121 h 393"/>
              <a:gd name="T118" fmla="*/ 181 w 477"/>
              <a:gd name="T119" fmla="*/ 36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7" h="393">
                <a:moveTo>
                  <a:pt x="58" y="134"/>
                </a:moveTo>
                <a:cubicBezTo>
                  <a:pt x="64" y="131"/>
                  <a:pt x="71" y="129"/>
                  <a:pt x="79" y="129"/>
                </a:cubicBezTo>
                <a:cubicBezTo>
                  <a:pt x="85" y="129"/>
                  <a:pt x="90" y="130"/>
                  <a:pt x="95" y="13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4"/>
                  <a:pt x="97" y="124"/>
                  <a:pt x="98" y="124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6"/>
                  <a:pt x="102" y="126"/>
                  <a:pt x="102" y="126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5" y="124"/>
                  <a:pt x="106" y="124"/>
                  <a:pt x="106" y="125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5" y="149"/>
                  <a:pt x="119" y="158"/>
                  <a:pt x="119" y="168"/>
                </a:cubicBezTo>
                <a:cubicBezTo>
                  <a:pt x="119" y="169"/>
                  <a:pt x="119" y="169"/>
                  <a:pt x="119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28"/>
                  <a:pt x="139" y="105"/>
                  <a:pt x="111" y="99"/>
                </a:cubicBezTo>
                <a:cubicBezTo>
                  <a:pt x="124" y="95"/>
                  <a:pt x="133" y="83"/>
                  <a:pt x="133" y="69"/>
                </a:cubicBezTo>
                <a:cubicBezTo>
                  <a:pt x="133" y="51"/>
                  <a:pt x="119" y="36"/>
                  <a:pt x="101" y="36"/>
                </a:cubicBezTo>
                <a:cubicBezTo>
                  <a:pt x="83" y="36"/>
                  <a:pt x="69" y="51"/>
                  <a:pt x="69" y="69"/>
                </a:cubicBezTo>
                <a:cubicBezTo>
                  <a:pt x="69" y="83"/>
                  <a:pt x="78" y="95"/>
                  <a:pt x="91" y="99"/>
                </a:cubicBezTo>
                <a:cubicBezTo>
                  <a:pt x="73" y="103"/>
                  <a:pt x="63" y="115"/>
                  <a:pt x="58" y="134"/>
                </a:cubicBezTo>
                <a:close/>
                <a:moveTo>
                  <a:pt x="96" y="116"/>
                </a:moveTo>
                <a:cubicBezTo>
                  <a:pt x="96" y="115"/>
                  <a:pt x="97" y="114"/>
                  <a:pt x="97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6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6" y="120"/>
                  <a:pt x="106" y="121"/>
                  <a:pt x="106" y="121"/>
                </a:cubicBezTo>
                <a:cubicBezTo>
                  <a:pt x="106" y="121"/>
                  <a:pt x="105" y="121"/>
                  <a:pt x="104" y="122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3"/>
                  <a:pt x="100" y="123"/>
                  <a:pt x="100" y="123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7" y="121"/>
                  <a:pt x="96" y="121"/>
                  <a:pt x="96" y="121"/>
                </a:cubicBezTo>
                <a:cubicBezTo>
                  <a:pt x="96" y="121"/>
                  <a:pt x="96" y="120"/>
                  <a:pt x="96" y="119"/>
                </a:cubicBezTo>
                <a:lnTo>
                  <a:pt x="96" y="116"/>
                </a:lnTo>
                <a:close/>
                <a:moveTo>
                  <a:pt x="441" y="300"/>
                </a:moveTo>
                <a:cubicBezTo>
                  <a:pt x="454" y="296"/>
                  <a:pt x="463" y="283"/>
                  <a:pt x="463" y="269"/>
                </a:cubicBezTo>
                <a:cubicBezTo>
                  <a:pt x="463" y="251"/>
                  <a:pt x="449" y="237"/>
                  <a:pt x="431" y="237"/>
                </a:cubicBezTo>
                <a:cubicBezTo>
                  <a:pt x="413" y="237"/>
                  <a:pt x="399" y="251"/>
                  <a:pt x="399" y="269"/>
                </a:cubicBezTo>
                <a:cubicBezTo>
                  <a:pt x="399" y="283"/>
                  <a:pt x="408" y="296"/>
                  <a:pt x="421" y="300"/>
                </a:cubicBezTo>
                <a:cubicBezTo>
                  <a:pt x="393" y="306"/>
                  <a:pt x="385" y="328"/>
                  <a:pt x="385" y="370"/>
                </a:cubicBezTo>
                <a:cubicBezTo>
                  <a:pt x="477" y="370"/>
                  <a:pt x="477" y="370"/>
                  <a:pt x="477" y="370"/>
                </a:cubicBezTo>
                <a:cubicBezTo>
                  <a:pt x="477" y="328"/>
                  <a:pt x="469" y="306"/>
                  <a:pt x="441" y="300"/>
                </a:cubicBezTo>
                <a:close/>
                <a:moveTo>
                  <a:pt x="352" y="270"/>
                </a:moveTo>
                <a:cubicBezTo>
                  <a:pt x="391" y="270"/>
                  <a:pt x="391" y="270"/>
                  <a:pt x="391" y="270"/>
                </a:cubicBezTo>
                <a:cubicBezTo>
                  <a:pt x="391" y="269"/>
                  <a:pt x="391" y="269"/>
                  <a:pt x="391" y="269"/>
                </a:cubicBezTo>
                <a:cubicBezTo>
                  <a:pt x="391" y="247"/>
                  <a:pt x="409" y="229"/>
                  <a:pt x="431" y="229"/>
                </a:cubicBezTo>
                <a:cubicBezTo>
                  <a:pt x="434" y="229"/>
                  <a:pt x="437" y="229"/>
                  <a:pt x="440" y="230"/>
                </a:cubicBezTo>
                <a:cubicBezTo>
                  <a:pt x="435" y="213"/>
                  <a:pt x="425" y="203"/>
                  <a:pt x="408" y="199"/>
                </a:cubicBezTo>
                <a:cubicBezTo>
                  <a:pt x="421" y="195"/>
                  <a:pt x="430" y="183"/>
                  <a:pt x="430" y="168"/>
                </a:cubicBezTo>
                <a:cubicBezTo>
                  <a:pt x="430" y="151"/>
                  <a:pt x="416" y="136"/>
                  <a:pt x="398" y="136"/>
                </a:cubicBezTo>
                <a:cubicBezTo>
                  <a:pt x="380" y="136"/>
                  <a:pt x="366" y="151"/>
                  <a:pt x="366" y="168"/>
                </a:cubicBezTo>
                <a:cubicBezTo>
                  <a:pt x="366" y="183"/>
                  <a:pt x="375" y="195"/>
                  <a:pt x="388" y="199"/>
                </a:cubicBezTo>
                <a:cubicBezTo>
                  <a:pt x="360" y="205"/>
                  <a:pt x="352" y="228"/>
                  <a:pt x="352" y="270"/>
                </a:cubicBezTo>
                <a:close/>
                <a:moveTo>
                  <a:pt x="55" y="300"/>
                </a:moveTo>
                <a:cubicBezTo>
                  <a:pt x="69" y="296"/>
                  <a:pt x="78" y="283"/>
                  <a:pt x="78" y="269"/>
                </a:cubicBezTo>
                <a:cubicBezTo>
                  <a:pt x="78" y="251"/>
                  <a:pt x="64" y="237"/>
                  <a:pt x="46" y="237"/>
                </a:cubicBezTo>
                <a:cubicBezTo>
                  <a:pt x="28" y="237"/>
                  <a:pt x="14" y="251"/>
                  <a:pt x="14" y="269"/>
                </a:cubicBezTo>
                <a:cubicBezTo>
                  <a:pt x="14" y="283"/>
                  <a:pt x="23" y="296"/>
                  <a:pt x="36" y="300"/>
                </a:cubicBezTo>
                <a:cubicBezTo>
                  <a:pt x="8" y="306"/>
                  <a:pt x="0" y="328"/>
                  <a:pt x="0" y="370"/>
                </a:cubicBezTo>
                <a:cubicBezTo>
                  <a:pt x="92" y="370"/>
                  <a:pt x="92" y="370"/>
                  <a:pt x="92" y="370"/>
                </a:cubicBezTo>
                <a:cubicBezTo>
                  <a:pt x="92" y="328"/>
                  <a:pt x="84" y="306"/>
                  <a:pt x="55" y="300"/>
                </a:cubicBezTo>
                <a:close/>
                <a:moveTo>
                  <a:pt x="37" y="230"/>
                </a:moveTo>
                <a:cubicBezTo>
                  <a:pt x="40" y="229"/>
                  <a:pt x="43" y="229"/>
                  <a:pt x="46" y="229"/>
                </a:cubicBezTo>
                <a:cubicBezTo>
                  <a:pt x="68" y="229"/>
                  <a:pt x="86" y="247"/>
                  <a:pt x="86" y="269"/>
                </a:cubicBezTo>
                <a:cubicBezTo>
                  <a:pt x="86" y="269"/>
                  <a:pt x="86" y="269"/>
                  <a:pt x="86" y="270"/>
                </a:cubicBezTo>
                <a:cubicBezTo>
                  <a:pt x="125" y="270"/>
                  <a:pt x="125" y="270"/>
                  <a:pt x="125" y="270"/>
                </a:cubicBezTo>
                <a:cubicBezTo>
                  <a:pt x="125" y="228"/>
                  <a:pt x="117" y="205"/>
                  <a:pt x="88" y="199"/>
                </a:cubicBezTo>
                <a:cubicBezTo>
                  <a:pt x="102" y="195"/>
                  <a:pt x="111" y="183"/>
                  <a:pt x="111" y="168"/>
                </a:cubicBezTo>
                <a:cubicBezTo>
                  <a:pt x="111" y="151"/>
                  <a:pt x="97" y="136"/>
                  <a:pt x="79" y="136"/>
                </a:cubicBezTo>
                <a:cubicBezTo>
                  <a:pt x="61" y="136"/>
                  <a:pt x="47" y="151"/>
                  <a:pt x="47" y="168"/>
                </a:cubicBezTo>
                <a:cubicBezTo>
                  <a:pt x="47" y="183"/>
                  <a:pt x="56" y="195"/>
                  <a:pt x="69" y="199"/>
                </a:cubicBezTo>
                <a:cubicBezTo>
                  <a:pt x="52" y="203"/>
                  <a:pt x="42" y="213"/>
                  <a:pt x="37" y="230"/>
                </a:cubicBezTo>
                <a:close/>
                <a:moveTo>
                  <a:pt x="159" y="181"/>
                </a:moveTo>
                <a:cubicBezTo>
                  <a:pt x="96" y="378"/>
                  <a:pt x="96" y="378"/>
                  <a:pt x="96" y="378"/>
                </a:cubicBezTo>
                <a:cubicBezTo>
                  <a:pt x="96" y="393"/>
                  <a:pt x="96" y="393"/>
                  <a:pt x="96" y="393"/>
                </a:cubicBezTo>
                <a:cubicBezTo>
                  <a:pt x="382" y="393"/>
                  <a:pt x="382" y="393"/>
                  <a:pt x="382" y="393"/>
                </a:cubicBezTo>
                <a:cubicBezTo>
                  <a:pt x="382" y="378"/>
                  <a:pt x="382" y="378"/>
                  <a:pt x="382" y="378"/>
                </a:cubicBezTo>
                <a:cubicBezTo>
                  <a:pt x="318" y="181"/>
                  <a:pt x="318" y="181"/>
                  <a:pt x="318" y="181"/>
                </a:cubicBezTo>
                <a:lnTo>
                  <a:pt x="159" y="181"/>
                </a:lnTo>
                <a:close/>
                <a:moveTo>
                  <a:pt x="234" y="106"/>
                </a:moveTo>
                <a:cubicBezTo>
                  <a:pt x="279" y="64"/>
                  <a:pt x="279" y="64"/>
                  <a:pt x="279" y="64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292" y="45"/>
                  <a:pt x="292" y="45"/>
                  <a:pt x="292" y="45"/>
                </a:cubicBezTo>
                <a:cubicBezTo>
                  <a:pt x="265" y="48"/>
                  <a:pt x="265" y="48"/>
                  <a:pt x="265" y="48"/>
                </a:cubicBezTo>
                <a:cubicBezTo>
                  <a:pt x="272" y="56"/>
                  <a:pt x="272" y="56"/>
                  <a:pt x="272" y="56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222" y="85"/>
                  <a:pt x="222" y="85"/>
                  <a:pt x="222" y="85"/>
                </a:cubicBezTo>
                <a:lnTo>
                  <a:pt x="234" y="106"/>
                </a:lnTo>
                <a:close/>
                <a:moveTo>
                  <a:pt x="155" y="22"/>
                </a:moveTo>
                <a:cubicBezTo>
                  <a:pt x="164" y="22"/>
                  <a:pt x="164" y="22"/>
                  <a:pt x="164" y="22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4" y="133"/>
                  <a:pt x="167" y="136"/>
                  <a:pt x="171" y="13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240" y="147"/>
                  <a:pt x="240" y="147"/>
                  <a:pt x="240" y="147"/>
                </a:cubicBezTo>
                <a:cubicBezTo>
                  <a:pt x="234" y="149"/>
                  <a:pt x="230" y="154"/>
                  <a:pt x="230" y="160"/>
                </a:cubicBezTo>
                <a:cubicBezTo>
                  <a:pt x="230" y="167"/>
                  <a:pt x="236" y="173"/>
                  <a:pt x="243" y="173"/>
                </a:cubicBezTo>
                <a:cubicBezTo>
                  <a:pt x="251" y="173"/>
                  <a:pt x="256" y="167"/>
                  <a:pt x="256" y="160"/>
                </a:cubicBezTo>
                <a:cubicBezTo>
                  <a:pt x="256" y="154"/>
                  <a:pt x="252" y="149"/>
                  <a:pt x="247" y="147"/>
                </a:cubicBezTo>
                <a:cubicBezTo>
                  <a:pt x="247" y="136"/>
                  <a:pt x="247" y="136"/>
                  <a:pt x="247" y="136"/>
                </a:cubicBezTo>
                <a:cubicBezTo>
                  <a:pt x="314" y="136"/>
                  <a:pt x="314" y="136"/>
                  <a:pt x="314" y="136"/>
                </a:cubicBezTo>
                <a:cubicBezTo>
                  <a:pt x="318" y="136"/>
                  <a:pt x="321" y="133"/>
                  <a:pt x="321" y="130"/>
                </a:cubicBezTo>
                <a:cubicBezTo>
                  <a:pt x="321" y="22"/>
                  <a:pt x="321" y="22"/>
                  <a:pt x="321" y="22"/>
                </a:cubicBezTo>
                <a:cubicBezTo>
                  <a:pt x="330" y="22"/>
                  <a:pt x="330" y="22"/>
                  <a:pt x="330" y="22"/>
                </a:cubicBezTo>
                <a:cubicBezTo>
                  <a:pt x="334" y="22"/>
                  <a:pt x="337" y="18"/>
                  <a:pt x="337" y="15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3"/>
                  <a:pt x="334" y="0"/>
                  <a:pt x="33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48" y="3"/>
                  <a:pt x="148" y="7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8"/>
                  <a:pt x="151" y="22"/>
                  <a:pt x="155" y="22"/>
                </a:cubicBezTo>
                <a:close/>
                <a:moveTo>
                  <a:pt x="181" y="36"/>
                </a:moveTo>
                <a:cubicBezTo>
                  <a:pt x="181" y="33"/>
                  <a:pt x="184" y="30"/>
                  <a:pt x="188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301" y="30"/>
                  <a:pt x="304" y="33"/>
                  <a:pt x="304" y="36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304" y="118"/>
                  <a:pt x="301" y="121"/>
                  <a:pt x="297" y="121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84" y="121"/>
                  <a:pt x="181" y="118"/>
                  <a:pt x="181" y="115"/>
                </a:cubicBezTo>
                <a:lnTo>
                  <a:pt x="181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9480" tIns="34740" rIns="69480" bIns="34740" numCol="1" anchor="t" anchorCtr="0" compatLnSpc="1"/>
          <a:lstStyle/>
          <a:p>
            <a:endParaRPr lang="zh-CN" altLang="en-US" sz="100"/>
          </a:p>
        </p:txBody>
      </p:sp>
      <p:sp>
        <p:nvSpPr>
          <p:cNvPr id="83" name="TextBox 82"/>
          <p:cNvSpPr txBox="1"/>
          <p:nvPr/>
        </p:nvSpPr>
        <p:spPr>
          <a:xfrm>
            <a:off x="4039174" y="6564814"/>
            <a:ext cx="4779398" cy="500380"/>
          </a:xfrm>
          <a:prstGeom prst="rect">
            <a:avLst/>
          </a:prstGeom>
          <a:noFill/>
        </p:spPr>
        <p:txBody>
          <a:bodyPr wrap="square" lIns="127816" tIns="63908" rIns="127816" bIns="63908" rtlCol="0">
            <a:spAutoFit/>
          </a:bodyPr>
          <a:lstStyle/>
          <a:p>
            <a:pPr algn="ctr"/>
            <a:r>
              <a:rPr lang="zh-CN" altLang="en-US" sz="243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华为云</a:t>
            </a:r>
            <a:r>
              <a:rPr lang="en-US" altLang="zh-CN" sz="243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zh-CN" altLang="en-US" sz="243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3880" y="3636010"/>
            <a:ext cx="2540000" cy="558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Github进行</a:t>
            </a:r>
            <a:r>
              <a:rPr lang="zh-CN" altLang="en-US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项目托管</a:t>
            </a:r>
            <a:r>
              <a:rPr lang="en-US" alt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；码云进行项目版本管理</a:t>
            </a:r>
            <a:endParaRPr lang="en-US" altLang="zh-CN" sz="152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20760" y="1636395"/>
            <a:ext cx="2540000" cy="558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515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HTML5,CSS,JavaScript,jQuery,Ajax,eCharts</a:t>
            </a:r>
            <a:r>
              <a:rPr lang="zh-CN" altLang="en-US" sz="1515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绘图</a:t>
            </a:r>
            <a:endParaRPr lang="en-US" altLang="zh-CN" sz="152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46" grpId="0"/>
      <p:bldP spid="8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项目展示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090790"/>
            <a:ext cx="12858750" cy="2592288"/>
          </a:xfrm>
          <a:prstGeom prst="rect">
            <a:avLst/>
          </a:prstGeom>
          <a:solidFill>
            <a:srgbClr val="4BC1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124202" y="4463419"/>
            <a:ext cx="661034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THANK YOU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83927" y="5731398"/>
            <a:ext cx="60908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感谢聆听，批评指导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10" grpId="0"/>
          <p:bldP spid="10" grpId="1"/>
          <p:bldP spid="11" grpId="0"/>
          <p:bldP spid="11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10" grpId="0"/>
          <p:bldP spid="10" grpId="1"/>
          <p:bldP spid="11" grpId="0"/>
          <p:bldP spid="11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682" y="1592643"/>
            <a:ext cx="2414977" cy="2640272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10672" y="1592643"/>
            <a:ext cx="2414977" cy="2640272"/>
          </a:xfrm>
          <a:prstGeom prst="rect">
            <a:avLst/>
          </a:pr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53460" y="1592643"/>
            <a:ext cx="2414977" cy="2640272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91016" y="1592643"/>
            <a:ext cx="2414977" cy="2640272"/>
          </a:xfrm>
          <a:prstGeom prst="rect">
            <a:avLst/>
          </a:prstGeom>
          <a:blipFill dpi="0" rotWithShape="1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77579" y="3399899"/>
            <a:ext cx="1443182" cy="1540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96569" y="3399899"/>
            <a:ext cx="1443182" cy="15402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976913" y="3399899"/>
            <a:ext cx="1443182" cy="15402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139357" y="3399899"/>
            <a:ext cx="1443182" cy="15402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840098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1109001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945331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3942112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3764321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/>
          <p:nvPr/>
        </p:nvSpPr>
        <p:spPr>
          <a:xfrm>
            <a:off x="6775223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/>
          <p:nvPr/>
        </p:nvSpPr>
        <p:spPr>
          <a:xfrm>
            <a:off x="6607109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9608335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9444665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659088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7501876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0339432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9" grpId="0" bldLvl="0" animBg="1"/>
      <p:bldP spid="40" grpId="0" bldLvl="0" animBg="1"/>
      <p:bldP spid="41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3174675" y="2769884"/>
            <a:ext cx="7533319" cy="1346651"/>
            <a:chOff x="806" y="677"/>
            <a:chExt cx="3783" cy="711"/>
          </a:xfrm>
        </p:grpSpPr>
        <p:sp>
          <p:nvSpPr>
            <p:cNvPr id="37" name="Freeform 5"/>
            <p:cNvSpPr/>
            <p:nvPr/>
          </p:nvSpPr>
          <p:spPr bwMode="auto">
            <a:xfrm>
              <a:off x="806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2 w 395"/>
                <a:gd name="T9" fmla="*/ 164 h 298"/>
                <a:gd name="T10" fmla="*/ 92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90 w 395"/>
                <a:gd name="T21" fmla="*/ 134 h 298"/>
                <a:gd name="T22" fmla="*/ 390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5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7" y="156"/>
                    <a:pt x="97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5" y="142"/>
                    <a:pt x="395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1516" y="677"/>
              <a:ext cx="938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2229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2942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1 w 395"/>
                <a:gd name="T9" fmla="*/ 164 h 298"/>
                <a:gd name="T10" fmla="*/ 91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89 w 395"/>
                <a:gd name="T21" fmla="*/ 134 h 298"/>
                <a:gd name="T22" fmla="*/ 389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4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7" y="156"/>
                    <a:pt x="97" y="142"/>
                    <a:pt x="91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4" y="0"/>
                    <a:pt x="298" y="7"/>
                    <a:pt x="304" y="15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95" y="142"/>
                    <a:pt x="395" y="156"/>
                    <a:pt x="389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9"/>
            <p:cNvSpPr/>
            <p:nvPr/>
          </p:nvSpPr>
          <p:spPr bwMode="auto">
            <a:xfrm>
              <a:off x="3652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Freeform 16"/>
          <p:cNvSpPr>
            <a:spLocks noChangeAspect="1" noEditPoints="1"/>
          </p:cNvSpPr>
          <p:nvPr/>
        </p:nvSpPr>
        <p:spPr bwMode="auto">
          <a:xfrm>
            <a:off x="8229370" y="3149660"/>
            <a:ext cx="388495" cy="450161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 noChangeAspect="1" noEditPoints="1"/>
          </p:cNvSpPr>
          <p:nvPr/>
        </p:nvSpPr>
        <p:spPr bwMode="auto">
          <a:xfrm>
            <a:off x="5326768" y="3218126"/>
            <a:ext cx="469181" cy="41214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1"/>
          <p:cNvSpPr>
            <a:spLocks noChangeAspect="1" noEditPoints="1"/>
          </p:cNvSpPr>
          <p:nvPr/>
        </p:nvSpPr>
        <p:spPr bwMode="auto">
          <a:xfrm>
            <a:off x="3979435" y="3218127"/>
            <a:ext cx="429774" cy="428630"/>
          </a:xfrm>
          <a:custGeom>
            <a:avLst/>
            <a:gdLst>
              <a:gd name="T0" fmla="*/ 309 w 319"/>
              <a:gd name="T1" fmla="*/ 267 h 318"/>
              <a:gd name="T2" fmla="*/ 233 w 319"/>
              <a:gd name="T3" fmla="*/ 192 h 318"/>
              <a:gd name="T4" fmla="*/ 251 w 319"/>
              <a:gd name="T5" fmla="*/ 127 h 318"/>
              <a:gd name="T6" fmla="*/ 123 w 319"/>
              <a:gd name="T7" fmla="*/ 0 h 318"/>
              <a:gd name="T8" fmla="*/ 0 w 319"/>
              <a:gd name="T9" fmla="*/ 124 h 318"/>
              <a:gd name="T10" fmla="*/ 127 w 319"/>
              <a:gd name="T11" fmla="*/ 251 h 318"/>
              <a:gd name="T12" fmla="*/ 190 w 319"/>
              <a:gd name="T13" fmla="*/ 234 h 318"/>
              <a:gd name="T14" fmla="*/ 266 w 319"/>
              <a:gd name="T15" fmla="*/ 310 h 318"/>
              <a:gd name="T16" fmla="*/ 293 w 319"/>
              <a:gd name="T17" fmla="*/ 310 h 318"/>
              <a:gd name="T18" fmla="*/ 311 w 319"/>
              <a:gd name="T19" fmla="*/ 291 h 318"/>
              <a:gd name="T20" fmla="*/ 309 w 319"/>
              <a:gd name="T21" fmla="*/ 267 h 318"/>
              <a:gd name="T22" fmla="*/ 38 w 319"/>
              <a:gd name="T23" fmla="*/ 124 h 318"/>
              <a:gd name="T24" fmla="*/ 123 w 319"/>
              <a:gd name="T25" fmla="*/ 38 h 318"/>
              <a:gd name="T26" fmla="*/ 213 w 319"/>
              <a:gd name="T27" fmla="*/ 127 h 318"/>
              <a:gd name="T28" fmla="*/ 127 w 319"/>
              <a:gd name="T29" fmla="*/ 213 h 318"/>
              <a:gd name="T30" fmla="*/ 38 w 319"/>
              <a:gd name="T31" fmla="*/ 12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318">
                <a:moveTo>
                  <a:pt x="309" y="267"/>
                </a:moveTo>
                <a:cubicBezTo>
                  <a:pt x="233" y="192"/>
                  <a:pt x="233" y="192"/>
                  <a:pt x="233" y="192"/>
                </a:cubicBezTo>
                <a:cubicBezTo>
                  <a:pt x="244" y="173"/>
                  <a:pt x="251" y="151"/>
                  <a:pt x="251" y="127"/>
                </a:cubicBezTo>
                <a:cubicBezTo>
                  <a:pt x="251" y="59"/>
                  <a:pt x="192" y="0"/>
                  <a:pt x="123" y="0"/>
                </a:cubicBezTo>
                <a:cubicBezTo>
                  <a:pt x="55" y="0"/>
                  <a:pt x="0" y="55"/>
                  <a:pt x="0" y="124"/>
                </a:cubicBezTo>
                <a:cubicBezTo>
                  <a:pt x="0" y="192"/>
                  <a:pt x="59" y="251"/>
                  <a:pt x="127" y="251"/>
                </a:cubicBezTo>
                <a:cubicBezTo>
                  <a:pt x="150" y="251"/>
                  <a:pt x="171" y="245"/>
                  <a:pt x="190" y="234"/>
                </a:cubicBezTo>
                <a:cubicBezTo>
                  <a:pt x="266" y="310"/>
                  <a:pt x="266" y="310"/>
                  <a:pt x="266" y="310"/>
                </a:cubicBezTo>
                <a:cubicBezTo>
                  <a:pt x="273" y="318"/>
                  <a:pt x="285" y="318"/>
                  <a:pt x="293" y="310"/>
                </a:cubicBezTo>
                <a:cubicBezTo>
                  <a:pt x="311" y="291"/>
                  <a:pt x="311" y="291"/>
                  <a:pt x="311" y="291"/>
                </a:cubicBezTo>
                <a:cubicBezTo>
                  <a:pt x="319" y="284"/>
                  <a:pt x="316" y="275"/>
                  <a:pt x="309" y="267"/>
                </a:cubicBezTo>
                <a:close/>
                <a:moveTo>
                  <a:pt x="38" y="124"/>
                </a:moveTo>
                <a:cubicBezTo>
                  <a:pt x="38" y="76"/>
                  <a:pt x="76" y="38"/>
                  <a:pt x="123" y="38"/>
                </a:cubicBezTo>
                <a:cubicBezTo>
                  <a:pt x="171" y="38"/>
                  <a:pt x="213" y="80"/>
                  <a:pt x="213" y="127"/>
                </a:cubicBezTo>
                <a:cubicBezTo>
                  <a:pt x="213" y="175"/>
                  <a:pt x="175" y="213"/>
                  <a:pt x="127" y="213"/>
                </a:cubicBezTo>
                <a:cubicBezTo>
                  <a:pt x="80" y="213"/>
                  <a:pt x="38" y="171"/>
                  <a:pt x="38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21"/>
          <p:cNvSpPr>
            <a:spLocks noChangeAspect="1" noEditPoints="1"/>
          </p:cNvSpPr>
          <p:nvPr/>
        </p:nvSpPr>
        <p:spPr bwMode="auto">
          <a:xfrm rot="2728210">
            <a:off x="9593720" y="3196358"/>
            <a:ext cx="497981" cy="510183"/>
          </a:xfrm>
          <a:custGeom>
            <a:avLst/>
            <a:gdLst>
              <a:gd name="T0" fmla="*/ 222 w 363"/>
              <a:gd name="T1" fmla="*/ 242 h 372"/>
              <a:gd name="T2" fmla="*/ 348 w 363"/>
              <a:gd name="T3" fmla="*/ 23 h 372"/>
              <a:gd name="T4" fmla="*/ 345 w 363"/>
              <a:gd name="T5" fmla="*/ 18 h 372"/>
              <a:gd name="T6" fmla="*/ 340 w 363"/>
              <a:gd name="T7" fmla="*/ 16 h 372"/>
              <a:gd name="T8" fmla="*/ 127 w 363"/>
              <a:gd name="T9" fmla="*/ 144 h 372"/>
              <a:gd name="T10" fmla="*/ 7 w 363"/>
              <a:gd name="T11" fmla="*/ 246 h 372"/>
              <a:gd name="T12" fmla="*/ 25 w 363"/>
              <a:gd name="T13" fmla="*/ 265 h 372"/>
              <a:gd name="T14" fmla="*/ 68 w 363"/>
              <a:gd name="T15" fmla="*/ 249 h 372"/>
              <a:gd name="T16" fmla="*/ 120 w 363"/>
              <a:gd name="T17" fmla="*/ 302 h 372"/>
              <a:gd name="T18" fmla="*/ 104 w 363"/>
              <a:gd name="T19" fmla="*/ 346 h 372"/>
              <a:gd name="T20" fmla="*/ 123 w 363"/>
              <a:gd name="T21" fmla="*/ 364 h 372"/>
              <a:gd name="T22" fmla="*/ 222 w 363"/>
              <a:gd name="T23" fmla="*/ 242 h 372"/>
              <a:gd name="T24" fmla="*/ 242 w 363"/>
              <a:gd name="T25" fmla="*/ 124 h 372"/>
              <a:gd name="T26" fmla="*/ 242 w 363"/>
              <a:gd name="T27" fmla="*/ 79 h 372"/>
              <a:gd name="T28" fmla="*/ 286 w 363"/>
              <a:gd name="T29" fmla="*/ 79 h 372"/>
              <a:gd name="T30" fmla="*/ 286 w 363"/>
              <a:gd name="T31" fmla="*/ 124 h 372"/>
              <a:gd name="T32" fmla="*/ 242 w 363"/>
              <a:gd name="T33" fmla="*/ 12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372">
                <a:moveTo>
                  <a:pt x="222" y="242"/>
                </a:moveTo>
                <a:cubicBezTo>
                  <a:pt x="222" y="242"/>
                  <a:pt x="363" y="140"/>
                  <a:pt x="348" y="23"/>
                </a:cubicBezTo>
                <a:cubicBezTo>
                  <a:pt x="347" y="21"/>
                  <a:pt x="346" y="19"/>
                  <a:pt x="345" y="18"/>
                </a:cubicBezTo>
                <a:cubicBezTo>
                  <a:pt x="344" y="17"/>
                  <a:pt x="343" y="16"/>
                  <a:pt x="340" y="16"/>
                </a:cubicBezTo>
                <a:cubicBezTo>
                  <a:pt x="226" y="0"/>
                  <a:pt x="127" y="144"/>
                  <a:pt x="127" y="144"/>
                </a:cubicBezTo>
                <a:cubicBezTo>
                  <a:pt x="40" y="134"/>
                  <a:pt x="46" y="151"/>
                  <a:pt x="7" y="246"/>
                </a:cubicBezTo>
                <a:cubicBezTo>
                  <a:pt x="0" y="264"/>
                  <a:pt x="12" y="270"/>
                  <a:pt x="25" y="265"/>
                </a:cubicBezTo>
                <a:cubicBezTo>
                  <a:pt x="39" y="260"/>
                  <a:pt x="68" y="249"/>
                  <a:pt x="68" y="249"/>
                </a:cubicBezTo>
                <a:cubicBezTo>
                  <a:pt x="120" y="302"/>
                  <a:pt x="120" y="302"/>
                  <a:pt x="120" y="302"/>
                </a:cubicBezTo>
                <a:cubicBezTo>
                  <a:pt x="120" y="302"/>
                  <a:pt x="109" y="332"/>
                  <a:pt x="104" y="346"/>
                </a:cubicBezTo>
                <a:cubicBezTo>
                  <a:pt x="99" y="359"/>
                  <a:pt x="105" y="372"/>
                  <a:pt x="123" y="364"/>
                </a:cubicBezTo>
                <a:cubicBezTo>
                  <a:pt x="215" y="324"/>
                  <a:pt x="232" y="330"/>
                  <a:pt x="222" y="242"/>
                </a:cubicBezTo>
                <a:close/>
                <a:moveTo>
                  <a:pt x="242" y="124"/>
                </a:moveTo>
                <a:cubicBezTo>
                  <a:pt x="230" y="111"/>
                  <a:pt x="230" y="91"/>
                  <a:pt x="242" y="79"/>
                </a:cubicBezTo>
                <a:cubicBezTo>
                  <a:pt x="254" y="67"/>
                  <a:pt x="274" y="67"/>
                  <a:pt x="286" y="79"/>
                </a:cubicBezTo>
                <a:cubicBezTo>
                  <a:pt x="297" y="91"/>
                  <a:pt x="297" y="111"/>
                  <a:pt x="286" y="124"/>
                </a:cubicBezTo>
                <a:cubicBezTo>
                  <a:pt x="274" y="136"/>
                  <a:pt x="254" y="136"/>
                  <a:pt x="242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36"/>
          <p:cNvSpPr>
            <a:spLocks noChangeAspect="1" noEditPoints="1"/>
          </p:cNvSpPr>
          <p:nvPr/>
        </p:nvSpPr>
        <p:spPr bwMode="auto">
          <a:xfrm>
            <a:off x="6744528" y="3303076"/>
            <a:ext cx="529539" cy="296744"/>
          </a:xfrm>
          <a:custGeom>
            <a:avLst/>
            <a:gdLst>
              <a:gd name="T0" fmla="*/ 200 w 400"/>
              <a:gd name="T1" fmla="*/ 0 h 224"/>
              <a:gd name="T2" fmla="*/ 0 w 400"/>
              <a:gd name="T3" fmla="*/ 112 h 224"/>
              <a:gd name="T4" fmla="*/ 200 w 400"/>
              <a:gd name="T5" fmla="*/ 224 h 224"/>
              <a:gd name="T6" fmla="*/ 400 w 400"/>
              <a:gd name="T7" fmla="*/ 112 h 224"/>
              <a:gd name="T8" fmla="*/ 200 w 400"/>
              <a:gd name="T9" fmla="*/ 0 h 224"/>
              <a:gd name="T10" fmla="*/ 200 w 400"/>
              <a:gd name="T11" fmla="*/ 198 h 224"/>
              <a:gd name="T12" fmla="*/ 111 w 400"/>
              <a:gd name="T13" fmla="*/ 112 h 224"/>
              <a:gd name="T14" fmla="*/ 200 w 400"/>
              <a:gd name="T15" fmla="*/ 26 h 224"/>
              <a:gd name="T16" fmla="*/ 289 w 400"/>
              <a:gd name="T17" fmla="*/ 112 h 224"/>
              <a:gd name="T18" fmla="*/ 200 w 400"/>
              <a:gd name="T19" fmla="*/ 198 h 224"/>
              <a:gd name="T20" fmla="*/ 200 w 400"/>
              <a:gd name="T21" fmla="*/ 112 h 224"/>
              <a:gd name="T22" fmla="*/ 200 w 400"/>
              <a:gd name="T23" fmla="*/ 69 h 224"/>
              <a:gd name="T24" fmla="*/ 155 w 400"/>
              <a:gd name="T25" fmla="*/ 112 h 224"/>
              <a:gd name="T26" fmla="*/ 200 w 400"/>
              <a:gd name="T27" fmla="*/ 155 h 224"/>
              <a:gd name="T28" fmla="*/ 244 w 400"/>
              <a:gd name="T29" fmla="*/ 112 h 224"/>
              <a:gd name="T30" fmla="*/ 200 w 400"/>
              <a:gd name="T3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0" h="224">
                <a:moveTo>
                  <a:pt x="200" y="0"/>
                </a:moveTo>
                <a:cubicBezTo>
                  <a:pt x="69" y="0"/>
                  <a:pt x="0" y="97"/>
                  <a:pt x="0" y="112"/>
                </a:cubicBezTo>
                <a:cubicBezTo>
                  <a:pt x="0" y="127"/>
                  <a:pt x="69" y="224"/>
                  <a:pt x="200" y="224"/>
                </a:cubicBezTo>
                <a:cubicBezTo>
                  <a:pt x="331" y="224"/>
                  <a:pt x="400" y="127"/>
                  <a:pt x="400" y="112"/>
                </a:cubicBezTo>
                <a:cubicBezTo>
                  <a:pt x="400" y="97"/>
                  <a:pt x="331" y="0"/>
                  <a:pt x="200" y="0"/>
                </a:cubicBezTo>
                <a:close/>
                <a:moveTo>
                  <a:pt x="200" y="198"/>
                </a:moveTo>
                <a:cubicBezTo>
                  <a:pt x="151" y="198"/>
                  <a:pt x="111" y="159"/>
                  <a:pt x="111" y="112"/>
                </a:cubicBezTo>
                <a:cubicBezTo>
                  <a:pt x="111" y="64"/>
                  <a:pt x="151" y="26"/>
                  <a:pt x="200" y="26"/>
                </a:cubicBezTo>
                <a:cubicBezTo>
                  <a:pt x="249" y="26"/>
                  <a:pt x="289" y="64"/>
                  <a:pt x="289" y="112"/>
                </a:cubicBezTo>
                <a:cubicBezTo>
                  <a:pt x="289" y="159"/>
                  <a:pt x="249" y="198"/>
                  <a:pt x="200" y="198"/>
                </a:cubicBezTo>
                <a:close/>
                <a:moveTo>
                  <a:pt x="200" y="112"/>
                </a:moveTo>
                <a:cubicBezTo>
                  <a:pt x="192" y="103"/>
                  <a:pt x="213" y="69"/>
                  <a:pt x="200" y="69"/>
                </a:cubicBezTo>
                <a:cubicBezTo>
                  <a:pt x="175" y="69"/>
                  <a:pt x="155" y="88"/>
                  <a:pt x="155" y="112"/>
                </a:cubicBezTo>
                <a:cubicBezTo>
                  <a:pt x="155" y="136"/>
                  <a:pt x="175" y="155"/>
                  <a:pt x="200" y="155"/>
                </a:cubicBezTo>
                <a:cubicBezTo>
                  <a:pt x="224" y="155"/>
                  <a:pt x="244" y="136"/>
                  <a:pt x="244" y="112"/>
                </a:cubicBezTo>
                <a:cubicBezTo>
                  <a:pt x="244" y="101"/>
                  <a:pt x="207" y="119"/>
                  <a:pt x="200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21716" y="2382393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887184" y="2382393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13661" y="4191534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61291" y="4516530"/>
            <a:ext cx="19453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/>
          <p:nvPr/>
        </p:nvSpPr>
        <p:spPr>
          <a:xfrm>
            <a:off x="2234750" y="2104904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/>
          <p:nvPr/>
        </p:nvSpPr>
        <p:spPr>
          <a:xfrm>
            <a:off x="2234750" y="4237290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973815" y="2373915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739282" y="2373915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92348" y="4183056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26678" y="4508051"/>
            <a:ext cx="19782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/>
          <p:nvPr/>
        </p:nvSpPr>
        <p:spPr>
          <a:xfrm>
            <a:off x="5086847" y="2095632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/>
          <p:nvPr/>
        </p:nvSpPr>
        <p:spPr>
          <a:xfrm>
            <a:off x="5086850" y="4242104"/>
            <a:ext cx="50115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2176287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2176288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4482329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4482329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788370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6788371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9094412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9094411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/>
      <p:bldP spid="52" grpId="0"/>
      <p:bldP spid="57" grpId="0"/>
      <p:bldP spid="58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3724935" y="2194576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75998" y="1829529"/>
            <a:ext cx="1047559" cy="898079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4935" y="2975797"/>
            <a:ext cx="1941237" cy="528018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点击输入文本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35229" y="1830491"/>
            <a:ext cx="2700245" cy="518561"/>
            <a:chOff x="5228512" y="1109269"/>
            <a:chExt cx="2871880" cy="424667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230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1336637" cy="21172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5229" y="2758415"/>
            <a:ext cx="2700245" cy="518564"/>
            <a:chOff x="5228512" y="1869180"/>
            <a:chExt cx="2871880" cy="424670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06301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38"/>
            <a:ext cx="2700245" cy="518564"/>
            <a:chOff x="5228512" y="2629091"/>
            <a:chExt cx="2871880" cy="424670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5573" y="45469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41404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735229" y="4505342"/>
            <a:ext cx="2700245" cy="518564"/>
            <a:chOff x="5228512" y="3299800"/>
            <a:chExt cx="2871880" cy="424670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49363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35229" y="5433263"/>
            <a:ext cx="2700245" cy="518565"/>
            <a:chOff x="5228512" y="4059711"/>
            <a:chExt cx="2871880" cy="424671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253547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7" grpId="0" bldLvl="0" animBg="1"/>
      <p:bldP spid="2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921008" y="4192713"/>
            <a:ext cx="1455414" cy="23621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1316807" y="4453996"/>
            <a:ext cx="2069617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56" y="2274125"/>
            <a:ext cx="1" cy="187702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91023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3012064" y="2800944"/>
            <a:ext cx="1570297" cy="23621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2480327" y="3057866"/>
            <a:ext cx="2063339" cy="4296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6537411" y="2026880"/>
            <a:ext cx="1345236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6525058" y="2305244"/>
            <a:ext cx="1711622" cy="57733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8178452" y="4846351"/>
            <a:ext cx="1344392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8148754" y="5118173"/>
            <a:ext cx="2063339" cy="4296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96229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9731475" y="2434047"/>
            <a:ext cx="1270207" cy="127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7332" y="2605031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91668" y="3044677"/>
            <a:ext cx="934156" cy="37433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4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/>
          <p:nvPr/>
        </p:nvSpPr>
        <p:spPr bwMode="auto">
          <a:xfrm>
            <a:off x="2815005" y="1735551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828312" y="1735551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任意多边形 168"/>
          <p:cNvSpPr/>
          <p:nvPr/>
        </p:nvSpPr>
        <p:spPr bwMode="auto">
          <a:xfrm>
            <a:off x="8910649" y="1735551"/>
            <a:ext cx="1170755" cy="2999495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895829" y="1735551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10649" y="1935217"/>
            <a:ext cx="568739" cy="1692604"/>
            <a:chOff x="9286715" y="1680422"/>
            <a:chExt cx="654939" cy="1949140"/>
          </a:xfrm>
          <a:solidFill>
            <a:schemeClr val="accent4"/>
          </a:solidFill>
        </p:grpSpPr>
        <p:sp>
          <p:nvSpPr>
            <p:cNvPr id="171" name="Freeform 137"/>
            <p:cNvSpPr/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Freeform 163"/>
              <p:cNvSpPr/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815007" y="1935217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/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/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28313" y="1935217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/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/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66"/>
              <p:cNvSpPr/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84715" y="4033200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/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/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/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/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5830" y="1935217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/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/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60"/>
              <p:cNvSpPr/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991506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991509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4233049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4233049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6482860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82863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8724402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8724403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ldLvl="0" animBg="1"/>
      <p:bldP spid="188" grpId="0" bldLvl="0" animBg="1"/>
      <p:bldP spid="169" grpId="0" bldLvl="0" animBg="1"/>
      <p:bldP spid="199" grpId="0" bldLvl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1097280" y="517525"/>
            <a:ext cx="10664190" cy="61976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b="1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1"/>
            </p:custDataLst>
          </p:nvPr>
        </p:nvSpPr>
        <p:spPr>
          <a:xfrm>
            <a:off x="5379916" y="2362473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</a:t>
            </a:r>
            <a:r>
              <a:rPr 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2"/>
            </p:custDataLst>
          </p:nvPr>
        </p:nvSpPr>
        <p:spPr>
          <a:xfrm flipH="1">
            <a:off x="5595556" y="241097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3"/>
            </p:custDataLst>
          </p:nvPr>
        </p:nvSpPr>
        <p:spPr>
          <a:xfrm flipH="1">
            <a:off x="3465638" y="3355928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4"/>
            </p:custDataLst>
          </p:nvPr>
        </p:nvSpPr>
        <p:spPr>
          <a:xfrm flipH="1">
            <a:off x="6441443" y="340385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5"/>
            </p:custDataLst>
          </p:nvPr>
        </p:nvSpPr>
        <p:spPr>
          <a:xfrm>
            <a:off x="5379916" y="4290976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项目架构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6"/>
            </p:custDataLst>
          </p:nvPr>
        </p:nvSpPr>
        <p:spPr>
          <a:xfrm flipH="1">
            <a:off x="5595556" y="433947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SubTitle_2"/>
          <p:cNvSpPr/>
          <p:nvPr>
            <p:custDataLst>
              <p:tags r:id="rId7"/>
            </p:custDataLst>
          </p:nvPr>
        </p:nvSpPr>
        <p:spPr>
          <a:xfrm flipH="1">
            <a:off x="3465638" y="5284431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8"/>
            </p:custDataLst>
          </p:nvPr>
        </p:nvSpPr>
        <p:spPr>
          <a:xfrm flipH="1">
            <a:off x="6441443" y="533235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4269135" y="1060917"/>
            <a:ext cx="1679574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6294152" y="1060918"/>
            <a:ext cx="317081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12" grpId="0" animBg="1"/>
      <p:bldP spid="20" grpId="0"/>
      <p:bldP spid="21" grpId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1164369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498551" y="1229870"/>
              <a:ext cx="2042947" cy="44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318174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524895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729914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937809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209826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411989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618285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23303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1031198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Shape 373"/>
          <p:cNvSpPr/>
          <p:nvPr/>
        </p:nvSpPr>
        <p:spPr>
          <a:xfrm>
            <a:off x="139364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Shape 376"/>
          <p:cNvSpPr/>
          <p:nvPr/>
        </p:nvSpPr>
        <p:spPr>
          <a:xfrm>
            <a:off x="345462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Shape 379"/>
          <p:cNvSpPr/>
          <p:nvPr/>
        </p:nvSpPr>
        <p:spPr>
          <a:xfrm>
            <a:off x="5479631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756990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9630886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7" grpId="0" bldLvl="0" animBg="1" advAuto="0"/>
      <p:bldP spid="12" grpId="0" bldLvl="0" animBg="1" advAuto="0"/>
      <p:bldP spid="17" grpId="0" bldLvl="0" animBg="1" advAuto="0"/>
      <p:bldP spid="22" grpId="0" bldLvl="0" animBg="1" advAuto="0"/>
      <p:bldP spid="27" grpId="0" bldLvl="0" animBg="1" advAuto="0"/>
      <p:bldP spid="30" grpId="0" bldLvl="0" animBg="1" advAuto="0"/>
      <p:bldP spid="33" grpId="0" bldLvl="0" animBg="1" advAuto="0"/>
      <p:bldP spid="36" grpId="0" bldLvl="0" animBg="1" advAuto="0"/>
      <p:bldP spid="39" grpId="0" bldLvl="0" animBg="1" advAuto="0"/>
      <p:bldP spid="43" grpId="0" bldLvl="0" animBg="1"/>
      <p:bldP spid="46" grpId="0" bldLvl="0" animBg="1"/>
      <p:bldP spid="49" grpId="0" bldLvl="0" animBg="1"/>
      <p:bldP spid="52" grpId="0" bldLvl="0" animBg="1"/>
      <p:bldP spid="5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7514859" y="3399234"/>
            <a:ext cx="3675708" cy="679548"/>
            <a:chOff x="7125311" y="3386950"/>
            <a:chExt cx="3485499" cy="644384"/>
          </a:xfrm>
          <a:solidFill>
            <a:schemeClr val="accent4"/>
          </a:solidFill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630821" y="3399234"/>
            <a:ext cx="3684606" cy="679548"/>
            <a:chOff x="1545760" y="3386950"/>
            <a:chExt cx="3493936" cy="644384"/>
          </a:xfrm>
          <a:solidFill>
            <a:schemeClr val="accent3"/>
          </a:solidFill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7142958" y="1895073"/>
            <a:ext cx="4049674" cy="907007"/>
            <a:chOff x="6772654" y="2152648"/>
            <a:chExt cx="3840113" cy="860072"/>
          </a:xfrm>
          <a:solidFill>
            <a:schemeClr val="accent2"/>
          </a:solidFill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630822" y="1895073"/>
            <a:ext cx="4064124" cy="907007"/>
            <a:chOff x="1545760" y="2152648"/>
            <a:chExt cx="3853814" cy="860072"/>
          </a:xfrm>
          <a:solidFill>
            <a:schemeClr val="accent1"/>
          </a:solidFill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7129675" y="4735475"/>
            <a:ext cx="4081025" cy="907007"/>
            <a:chOff x="6760059" y="4457519"/>
            <a:chExt cx="3869841" cy="860072"/>
          </a:xfrm>
          <a:solidFill>
            <a:schemeClr val="accent6"/>
          </a:solidFill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630820" y="4735475"/>
            <a:ext cx="4064117" cy="907007"/>
            <a:chOff x="1545760" y="4457519"/>
            <a:chExt cx="3853808" cy="860072"/>
          </a:xfrm>
          <a:solidFill>
            <a:schemeClr val="accent5"/>
          </a:solidFill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631640" y="2140616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631640" y="3646761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631640" y="5222079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10988607" y="2140616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10988607" y="3646761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10988607" y="5222079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2110114" y="2086522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2110114" y="3587403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2110112" y="5148846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7959492" y="2086522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7959492" y="3587403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7959491" y="5148846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2110111" y="2656166"/>
            <a:ext cx="2496763" cy="5281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2110110" y="4164583"/>
            <a:ext cx="2496763" cy="5281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2110110" y="5764097"/>
            <a:ext cx="2496763" cy="5281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8353130" y="2663295"/>
            <a:ext cx="2365640" cy="5208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8353128" y="4171711"/>
            <a:ext cx="2365640" cy="5208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8353128" y="5771226"/>
            <a:ext cx="2365640" cy="5208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16109" y="2359512"/>
            <a:ext cx="2809304" cy="2809302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53572" tIns="53572" rIns="53572" bIns="53572" anchor="ctr"/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年度工作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内容概述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项目背景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44460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808605" y="5139055"/>
            <a:ext cx="256794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挂号难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19904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1103630"/>
            <a:ext cx="5477510" cy="415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05890"/>
            <a:ext cx="5400000" cy="33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4750" y="5757545"/>
            <a:ext cx="4354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看病挂号是一件令人无比烦恼的事，感冒小痛小痒想去医院看个病，看到挂号大厅排队如此长，瞬间就想回家有没有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9459595" y="5388610"/>
            <a:ext cx="256794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号贩子烦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60970" y="5947410"/>
            <a:ext cx="4354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不仅是挂号队伍长，挂号贩子的存在，更是使得我们有时候想挂号都挂不到，只能选择委屈高价挂号。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5433" y="21975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026150" y="72964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>
            <a:spLocks noChangeAspect="1"/>
          </p:cNvSpPr>
          <p:nvPr/>
        </p:nvSpPr>
        <p:spPr>
          <a:xfrm>
            <a:off x="728345" y="743585"/>
            <a:ext cx="11899265" cy="6111875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451610" y="4144963"/>
            <a:ext cx="1924685" cy="3321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互联网大潮的推进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H="1" flipV="1">
            <a:off x="6146165" y="1795145"/>
            <a:ext cx="21590" cy="223901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40794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2512060" y="2705418"/>
            <a:ext cx="201739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网络交易环境改善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3571240" y="1362393"/>
            <a:ext cx="232981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人脸识别技术逐渐成熟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7909560" y="5168900"/>
            <a:ext cx="354012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众多场景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人脸识别效果显著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460010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9744175" y="1974942"/>
            <a:ext cx="1800000" cy="180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464352" y="2246256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91395" y="2745105"/>
            <a:ext cx="1505585" cy="4686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sz="1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预约挂号平台</a:t>
            </a:r>
            <a:endParaRPr lang="zh-CN" sz="1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20" grpId="0"/>
      <p:bldP spid="22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>
            <a:spLocks noChangeAspect="1"/>
          </p:cNvSpPr>
          <p:nvPr/>
        </p:nvSpPr>
        <p:spPr>
          <a:xfrm>
            <a:off x="479425" y="743585"/>
            <a:ext cx="11899265" cy="6111875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144" name="Freeform 2351"/>
          <p:cNvSpPr/>
          <p:nvPr/>
        </p:nvSpPr>
        <p:spPr bwMode="auto">
          <a:xfrm>
            <a:off x="1386645" y="1822218"/>
            <a:ext cx="4397134" cy="1187385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2162889" y="3290574"/>
            <a:ext cx="3227211" cy="1017532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/>
          <p:nvPr/>
        </p:nvSpPr>
        <p:spPr bwMode="auto">
          <a:xfrm>
            <a:off x="2564504" y="4546219"/>
            <a:ext cx="2404931" cy="784181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/>
          <p:nvPr/>
        </p:nvSpPr>
        <p:spPr bwMode="auto">
          <a:xfrm>
            <a:off x="2769281" y="4895448"/>
            <a:ext cx="2214442" cy="11000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/>
          <p:nvPr/>
        </p:nvSpPr>
        <p:spPr bwMode="auto">
          <a:xfrm>
            <a:off x="2518470" y="3638218"/>
            <a:ext cx="2890680" cy="1438196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/>
          <p:nvPr/>
        </p:nvSpPr>
        <p:spPr bwMode="auto">
          <a:xfrm>
            <a:off x="2100980" y="2201610"/>
            <a:ext cx="3706610" cy="1844574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80512" y="2625449"/>
            <a:ext cx="687351" cy="278432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/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任意多边形 2433"/>
            <p:cNvSpPr/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任意多边形 2432"/>
            <p:cNvSpPr/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24"/>
          <p:cNvSpPr txBox="1"/>
          <p:nvPr/>
        </p:nvSpPr>
        <p:spPr>
          <a:xfrm>
            <a:off x="6293126" y="2414068"/>
            <a:ext cx="56692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旨在开发一款基于人脸识别的智慧医疗预约挂号平台。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6498590" y="3552190"/>
            <a:ext cx="50679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帮助患者进行就诊挂号，节省挂号时间，方便患者快速就诊。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bldLvl="0" animBg="1"/>
      <p:bldP spid="4145" grpId="0" bldLvl="0" animBg="1"/>
      <p:bldP spid="4146" grpId="0" bldLvl="0" animBg="1"/>
      <p:bldP spid="4147" grpId="0" bldLvl="0" animBg="1"/>
      <p:bldP spid="4148" grpId="0" bldLvl="0" animBg="1"/>
      <p:bldP spid="4149" grpId="0" bldLvl="0" animBg="1"/>
      <p:bldP spid="1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项目内容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>
          <a:xfrm>
            <a:off x="8403590" y="2139315"/>
            <a:ext cx="3227070" cy="29546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1、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人脸识别信息注册。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挂号时运用“人脸识别注册”通过身份证+人脸识别，这种验证系统精准、科学地防止”号贩子”恶意注册并占用挂号资源，真实有效的方便实际病患挂号需求；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2101215"/>
            <a:ext cx="6913245" cy="3621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Content Placeholder 2"/>
          <p:cNvSpPr txBox="1"/>
          <p:nvPr/>
        </p:nvSpPr>
        <p:spPr>
          <a:xfrm>
            <a:off x="8616315" y="3169920"/>
            <a:ext cx="3211195" cy="18465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2、精准信息检索。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用户可通过点击相应科室、疾病或模糊搜索，实现预约挂号；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1528445"/>
            <a:ext cx="7581900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12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p="http://schemas.openxmlformats.org/presentationml/2006/main">
  <p:tag name="MH" val="20161022204031"/>
  <p:tag name="MH_LIBRARY" val="GRAPHIC"/>
</p:tagLst>
</file>

<file path=ppt/tags/tag16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p="http://schemas.openxmlformats.org/presentationml/2006/main">
  <p:tag name="MH" val="20161022204031"/>
  <p:tag name="MH_LIBRARY" val="GRAPHIC"/>
</p:tagLst>
</file>

<file path=ppt/tags/tag2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4.xml><?xml version="1.0" encoding="utf-8"?>
<p:tagLst xmlns:p="http://schemas.openxmlformats.org/presentationml/2006/main">
  <p:tag name="MH" val="20161022204031"/>
  <p:tag name="MH_LIBRARY" val="GRAPHIC"/>
</p:tagLst>
</file>

<file path=ppt/tags/tag25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6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7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8.xml><?xml version="1.0" encoding="utf-8"?>
<p:tagLst xmlns:p="http://schemas.openxmlformats.org/presentationml/2006/main">
  <p:tag name="MH" val="20161022204031"/>
  <p:tag name="MH_LIBRARY" val="GRAPHIC"/>
</p:tagLst>
</file>

<file path=ppt/tags/tag29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83"/>
</p:tagLst>
</file>

<file path=ppt/tags/tag3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BFBFBF"/>
      </a:accent2>
      <a:accent3>
        <a:srgbClr val="4BC1DD"/>
      </a:accent3>
      <a:accent4>
        <a:srgbClr val="BFBFBF"/>
      </a:accent4>
      <a:accent5>
        <a:srgbClr val="4BC1DD"/>
      </a:accent5>
      <a:accent6>
        <a:srgbClr val="BFBFBF"/>
      </a:accent6>
      <a:hlink>
        <a:srgbClr val="4BC1DD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5185</Words>
  <Application>WPS 演示</Application>
  <PresentationFormat>自定义</PresentationFormat>
  <Paragraphs>381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等线</vt:lpstr>
      <vt:lpstr>Agency FB</vt:lpstr>
      <vt:lpstr>Times New Roman</vt:lpstr>
      <vt:lpstr>Open Sans</vt:lpstr>
      <vt:lpstr>Open Sans</vt:lpstr>
      <vt:lpstr>Arial</vt:lpstr>
      <vt:lpstr>Arial Unicode MS</vt:lpstr>
      <vt:lpstr>Calibri Light</vt:lpstr>
      <vt:lpstr>Gill Sans</vt:lpstr>
      <vt:lpstr>Lato Light</vt:lpstr>
      <vt:lpstr>FontAwesome</vt:lpstr>
      <vt:lpstr>Gill Sans</vt:lpstr>
      <vt:lpstr>Gill Sans MT</vt:lpstr>
      <vt:lpstr>Arial Narrow</vt:lpstr>
      <vt:lpstr>Helvetica Neue</vt:lpstr>
      <vt:lpstr>STIXGeneral-Bold</vt:lpstr>
      <vt:lpstr>Oxygen</vt:lpstr>
      <vt:lpstr>Aller Light</vt:lpstr>
      <vt:lpstr>U.S. 101</vt:lpstr>
      <vt:lpstr>Roboto</vt:lpstr>
      <vt:lpstr>Aller Light</vt:lpstr>
      <vt:lpstr>Segoe Print</vt:lpstr>
      <vt:lpstr>NewsGoth BT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医学报告</dc:title>
  <dc:creator/>
  <cp:keywords>第一PPT模板网-WWW.1PPT.COM</cp:keywords>
  <cp:lastModifiedBy>    Cynicism°</cp:lastModifiedBy>
  <cp:revision>66</cp:revision>
  <dcterms:created xsi:type="dcterms:W3CDTF">2016-11-11T14:31:00Z</dcterms:created>
  <dcterms:modified xsi:type="dcterms:W3CDTF">2019-04-29T02:14:35Z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