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3" r:id="rId6"/>
    <p:sldId id="272" r:id="rId7"/>
    <p:sldId id="264" r:id="rId8"/>
    <p:sldId id="271" r:id="rId9"/>
    <p:sldId id="266" r:id="rId10"/>
    <p:sldId id="268" r:id="rId11"/>
    <p:sldId id="269" r:id="rId12"/>
    <p:sldId id="270" r:id="rId13"/>
    <p:sldId id="265" r:id="rId14"/>
    <p:sldId id="262" r:id="rId15"/>
    <p:sldId id="261"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4C4FC"/>
    <a:srgbClr val="E879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23" autoAdjust="0"/>
  </p:normalViewPr>
  <p:slideViewPr>
    <p:cSldViewPr snapToGrid="0">
      <p:cViewPr varScale="1">
        <p:scale>
          <a:sx n="95" d="100"/>
          <a:sy n="95" d="100"/>
        </p:scale>
        <p:origin x="113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37E7A-6B4B-4A47-ACE2-9B4810786FAC}" type="datetimeFigureOut">
              <a:rPr lang="zh-CN" altLang="en-US" smtClean="0"/>
              <a:t>2023/12/26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F0367-9BA6-4113-B2E8-7ACCA46D3EDA}" type="slidenum">
              <a:rPr lang="zh-CN" altLang="en-US" smtClean="0"/>
              <a:t>‹#›</a:t>
            </a:fld>
            <a:endParaRPr lang="zh-CN" altLang="en-US"/>
          </a:p>
        </p:txBody>
      </p:sp>
    </p:spTree>
    <p:extLst>
      <p:ext uri="{BB962C8B-B14F-4D97-AF65-F5344CB8AC3E}">
        <p14:creationId xmlns:p14="http://schemas.microsoft.com/office/powerpoint/2010/main" val="53029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点头</a:t>
            </a:r>
            <a:r>
              <a:rPr lang="en-US" altLang="zh-CN" dirty="0"/>
              <a:t>-》</a:t>
            </a:r>
            <a:r>
              <a:rPr lang="zh-CN" altLang="en-US"/>
              <a:t>减小音量</a:t>
            </a:r>
            <a:endParaRPr lang="en-US" altLang="zh-CN" dirty="0"/>
          </a:p>
          <a:p>
            <a:r>
              <a:rPr lang="zh-CN" altLang="en-US"/>
              <a:t>抬头</a:t>
            </a:r>
            <a:r>
              <a:rPr lang="en-US" altLang="zh-CN" dirty="0"/>
              <a:t>-》</a:t>
            </a:r>
            <a:r>
              <a:rPr lang="zh-CN" altLang="en-US"/>
              <a:t>增大音量</a:t>
            </a:r>
            <a:endParaRPr lang="en-US" altLang="zh-CN" dirty="0"/>
          </a:p>
          <a:p>
            <a:r>
              <a:rPr lang="zh-CN" altLang="en-US"/>
              <a:t>左转</a:t>
            </a:r>
            <a:r>
              <a:rPr lang="en-US" altLang="zh-CN" dirty="0"/>
              <a:t>-》</a:t>
            </a:r>
            <a:r>
              <a:rPr lang="zh-CN" altLang="en-US"/>
              <a:t>切换上一首</a:t>
            </a:r>
            <a:endParaRPr lang="en-US" altLang="zh-CN" dirty="0"/>
          </a:p>
          <a:p>
            <a:r>
              <a:rPr lang="zh-CN" altLang="en-US"/>
              <a:t>右转</a:t>
            </a:r>
            <a:r>
              <a:rPr lang="en-US" altLang="zh-CN" dirty="0"/>
              <a:t>-》</a:t>
            </a:r>
            <a:r>
              <a:rPr lang="zh-CN" altLang="en-US"/>
              <a:t>切换下一首</a:t>
            </a:r>
            <a:endParaRPr lang="en-US" altLang="zh-CN" dirty="0"/>
          </a:p>
          <a:p>
            <a:r>
              <a:rPr lang="zh-CN" altLang="en-US" b="0" i="0">
                <a:effectLst/>
                <a:latin typeface="-apple-system"/>
              </a:rPr>
              <a:t>如何增加头部姿势？？？引导用户执行自然和本能的头部姿势</a:t>
            </a:r>
            <a:endParaRPr lang="zh-CN" altLang="en-US"/>
          </a:p>
        </p:txBody>
      </p:sp>
      <p:sp>
        <p:nvSpPr>
          <p:cNvPr id="4" name="灯片编号占位符 3"/>
          <p:cNvSpPr>
            <a:spLocks noGrp="1"/>
          </p:cNvSpPr>
          <p:nvPr>
            <p:ph type="sldNum" sz="quarter" idx="5"/>
          </p:nvPr>
        </p:nvSpPr>
        <p:spPr/>
        <p:txBody>
          <a:bodyPr/>
          <a:lstStyle/>
          <a:p>
            <a:fld id="{24FF0367-9BA6-4113-B2E8-7ACCA46D3EDA}" type="slidenum">
              <a:rPr lang="zh-CN" altLang="en-US" smtClean="0"/>
              <a:t>1</a:t>
            </a:fld>
            <a:endParaRPr lang="zh-CN" altLang="en-US"/>
          </a:p>
        </p:txBody>
      </p:sp>
    </p:spTree>
    <p:extLst>
      <p:ext uri="{BB962C8B-B14F-4D97-AF65-F5344CB8AC3E}">
        <p14:creationId xmlns:p14="http://schemas.microsoft.com/office/powerpoint/2010/main" val="13951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重放攻击</a:t>
            </a:r>
            <a:r>
              <a:rPr lang="zh-CN" altLang="en-US" b="0" i="0">
                <a:effectLst/>
                <a:latin typeface="-apple-system"/>
              </a:rPr>
              <a:t>：例如，攻击者可以记录受害者的面部或声音，然后重放记录以欺骗身份验证系统。</a:t>
            </a:r>
            <a:endParaRPr lang="zh-CN" altLang="en-US"/>
          </a:p>
        </p:txBody>
      </p:sp>
      <p:sp>
        <p:nvSpPr>
          <p:cNvPr id="4" name="灯片编号占位符 3"/>
          <p:cNvSpPr>
            <a:spLocks noGrp="1"/>
          </p:cNvSpPr>
          <p:nvPr>
            <p:ph type="sldNum" sz="quarter" idx="5"/>
          </p:nvPr>
        </p:nvSpPr>
        <p:spPr/>
        <p:txBody>
          <a:bodyPr/>
          <a:lstStyle/>
          <a:p>
            <a:fld id="{24FF0367-9BA6-4113-B2E8-7ACCA46D3EDA}" type="slidenum">
              <a:rPr lang="zh-CN" altLang="en-US" smtClean="0"/>
              <a:t>3</a:t>
            </a:fld>
            <a:endParaRPr lang="zh-CN" altLang="en-US"/>
          </a:p>
        </p:txBody>
      </p:sp>
    </p:spTree>
    <p:extLst>
      <p:ext uri="{BB962C8B-B14F-4D97-AF65-F5344CB8AC3E}">
        <p14:creationId xmlns:p14="http://schemas.microsoft.com/office/powerpoint/2010/main" val="22005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骨传导：高频声音对应着更快的振动速度和更短的振动周期，这使得分子在固体中的振动更加剧烈。分子振动的剧烈程度导致了更多的摩擦和能量损耗，从而使高频声音的传播衰减更大。</a:t>
            </a:r>
          </a:p>
        </p:txBody>
      </p:sp>
      <p:sp>
        <p:nvSpPr>
          <p:cNvPr id="4" name="灯片编号占位符 3"/>
          <p:cNvSpPr>
            <a:spLocks noGrp="1"/>
          </p:cNvSpPr>
          <p:nvPr>
            <p:ph type="sldNum" sz="quarter" idx="5"/>
          </p:nvPr>
        </p:nvSpPr>
        <p:spPr/>
        <p:txBody>
          <a:bodyPr/>
          <a:lstStyle/>
          <a:p>
            <a:fld id="{24FF0367-9BA6-4113-B2E8-7ACCA46D3EDA}" type="slidenum">
              <a:rPr lang="zh-CN" altLang="en-US" smtClean="0"/>
              <a:t>4</a:t>
            </a:fld>
            <a:endParaRPr lang="zh-CN" altLang="en-US"/>
          </a:p>
        </p:txBody>
      </p:sp>
    </p:spTree>
    <p:extLst>
      <p:ext uri="{BB962C8B-B14F-4D97-AF65-F5344CB8AC3E}">
        <p14:creationId xmlns:p14="http://schemas.microsoft.com/office/powerpoint/2010/main" val="206242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错误的拒绝相比错误的接收，容忍度更高</a:t>
            </a:r>
          </a:p>
        </p:txBody>
      </p:sp>
      <p:sp>
        <p:nvSpPr>
          <p:cNvPr id="4" name="灯片编号占位符 3"/>
          <p:cNvSpPr>
            <a:spLocks noGrp="1"/>
          </p:cNvSpPr>
          <p:nvPr>
            <p:ph type="sldNum" sz="quarter" idx="5"/>
          </p:nvPr>
        </p:nvSpPr>
        <p:spPr/>
        <p:txBody>
          <a:bodyPr/>
          <a:lstStyle/>
          <a:p>
            <a:fld id="{24FF0367-9BA6-4113-B2E8-7ACCA46D3EDA}" type="slidenum">
              <a:rPr lang="zh-CN" altLang="en-US" smtClean="0"/>
              <a:t>7</a:t>
            </a:fld>
            <a:endParaRPr lang="zh-CN" altLang="en-US"/>
          </a:p>
        </p:txBody>
      </p:sp>
    </p:spTree>
    <p:extLst>
      <p:ext uri="{BB962C8B-B14F-4D97-AF65-F5344CB8AC3E}">
        <p14:creationId xmlns:p14="http://schemas.microsoft.com/office/powerpoint/2010/main" val="30501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latin typeface="-apple-system"/>
              </a:rPr>
              <a:t>近年来，</a:t>
            </a:r>
            <a:r>
              <a:rPr lang="en-US" altLang="zh-CN" b="0" i="0">
                <a:effectLst/>
                <a:latin typeface="-apple-system"/>
              </a:rPr>
              <a:t>MFCC</a:t>
            </a:r>
            <a:r>
              <a:rPr lang="zh-CN" altLang="en-US" b="0" i="0">
                <a:effectLst/>
                <a:latin typeface="-apple-system"/>
              </a:rPr>
              <a:t>作为声音特征被广泛应用于语音识别和声音分类。</a:t>
            </a:r>
            <a:endParaRPr lang="zh-CN" altLang="en-US"/>
          </a:p>
        </p:txBody>
      </p:sp>
      <p:sp>
        <p:nvSpPr>
          <p:cNvPr id="4" name="灯片编号占位符 3"/>
          <p:cNvSpPr>
            <a:spLocks noGrp="1"/>
          </p:cNvSpPr>
          <p:nvPr>
            <p:ph type="sldNum" sz="quarter" idx="5"/>
          </p:nvPr>
        </p:nvSpPr>
        <p:spPr/>
        <p:txBody>
          <a:bodyPr/>
          <a:lstStyle/>
          <a:p>
            <a:fld id="{24FF0367-9BA6-4113-B2E8-7ACCA46D3EDA}" type="slidenum">
              <a:rPr lang="zh-CN" altLang="en-US" smtClean="0"/>
              <a:t>10</a:t>
            </a:fld>
            <a:endParaRPr lang="zh-CN" altLang="en-US"/>
          </a:p>
        </p:txBody>
      </p:sp>
    </p:spTree>
    <p:extLst>
      <p:ext uri="{BB962C8B-B14F-4D97-AF65-F5344CB8AC3E}">
        <p14:creationId xmlns:p14="http://schemas.microsoft.com/office/powerpoint/2010/main" val="152426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FF0367-9BA6-4113-B2E8-7ACCA46D3EDA}" type="slidenum">
              <a:rPr lang="zh-CN" altLang="en-US" smtClean="0"/>
              <a:t>12</a:t>
            </a:fld>
            <a:endParaRPr lang="zh-CN" altLang="en-US"/>
          </a:p>
        </p:txBody>
      </p:sp>
    </p:spTree>
    <p:extLst>
      <p:ext uri="{BB962C8B-B14F-4D97-AF65-F5344CB8AC3E}">
        <p14:creationId xmlns:p14="http://schemas.microsoft.com/office/powerpoint/2010/main" val="293525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9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06ACA-9C86-5A3B-E02C-7B9F24FB21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D087EB-56B9-4A5E-DB62-9104A0E1C0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8BBFB0-8E5A-4B48-7FB8-EF9F110FD39E}"/>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5" name="页脚占位符 4">
            <a:extLst>
              <a:ext uri="{FF2B5EF4-FFF2-40B4-BE49-F238E27FC236}">
                <a16:creationId xmlns:a16="http://schemas.microsoft.com/office/drawing/2014/main" id="{4386A92D-C202-DD85-CCF2-EAD2826056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C417A6-95E8-751C-B178-34798CB1CD75}"/>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365395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F28E02-0DBF-6EF1-84C1-53DD6C033E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B3B318-C1CC-F96A-39D3-1FA630C0AE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985F02-D517-B328-342A-97F6D5676E75}"/>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5" name="页脚占位符 4">
            <a:extLst>
              <a:ext uri="{FF2B5EF4-FFF2-40B4-BE49-F238E27FC236}">
                <a16:creationId xmlns:a16="http://schemas.microsoft.com/office/drawing/2014/main" id="{88F17BE6-81F6-045B-B07A-65D02440E7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5AD622-6804-BA37-1066-E31D951F87DC}"/>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24872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95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54109-FA2D-F8B5-EF75-E2D5C76970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B5795D-B700-9252-493C-5900A4EF0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82F9F0-45C3-BAF3-B91F-3BF6F08ED835}"/>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5" name="页脚占位符 4">
            <a:extLst>
              <a:ext uri="{FF2B5EF4-FFF2-40B4-BE49-F238E27FC236}">
                <a16:creationId xmlns:a16="http://schemas.microsoft.com/office/drawing/2014/main" id="{8B039858-97D7-B0F5-FF12-14E62A5D6A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8A4A00-AA55-8D31-91F8-D992A3122779}"/>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103481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96ABE-D2CC-2391-9DCD-FB34EE6707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570A21-D6AA-7235-6049-E1C2786E9B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0B978B-9BD9-2D64-5860-14EFEABE36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AB8756-531E-C039-C503-57F1503F49B2}"/>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6" name="页脚占位符 5">
            <a:extLst>
              <a:ext uri="{FF2B5EF4-FFF2-40B4-BE49-F238E27FC236}">
                <a16:creationId xmlns:a16="http://schemas.microsoft.com/office/drawing/2014/main" id="{983E5B1F-74F4-840A-5831-BBDF476628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F8ABCF-D9A9-1778-D5DF-27046EDB89ED}"/>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328409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290C-BC37-B52D-98A2-100A328DF7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A16C9E-CE30-9935-74FA-5FDBDAB1A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71F64E4-EFF1-9E8B-4AF2-38631A697A2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786A03-AB84-04C5-E01F-B0C54EACD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2992EB9-641F-F661-ECA5-EFB0D5885F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8287AA-3F46-2065-BED3-A63DD7C51206}"/>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8" name="页脚占位符 7">
            <a:extLst>
              <a:ext uri="{FF2B5EF4-FFF2-40B4-BE49-F238E27FC236}">
                <a16:creationId xmlns:a16="http://schemas.microsoft.com/office/drawing/2014/main" id="{6B489471-3F46-1E0F-A457-87FDFABF36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40D48A-074E-DA5E-BB51-73EF9F7B4643}"/>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109667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B5C7A-E1E3-0513-49DC-520C172E4B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907DEE-2A9C-1CEC-6CB4-4EC655C404C8}"/>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4" name="页脚占位符 3">
            <a:extLst>
              <a:ext uri="{FF2B5EF4-FFF2-40B4-BE49-F238E27FC236}">
                <a16:creationId xmlns:a16="http://schemas.microsoft.com/office/drawing/2014/main" id="{8659AEBB-4727-AD2C-EFE7-DA738CEF06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D7A4B-955C-9AAE-D5FA-A7BC976E226C}"/>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236132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7237C9-2AFA-E18D-BA58-50312DC226EC}"/>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3" name="页脚占位符 2">
            <a:extLst>
              <a:ext uri="{FF2B5EF4-FFF2-40B4-BE49-F238E27FC236}">
                <a16:creationId xmlns:a16="http://schemas.microsoft.com/office/drawing/2014/main" id="{FC86CED3-1CD1-93B1-BD1D-7750ED81D9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9F588F-C2D8-DA3D-B70C-B5F413E13C15}"/>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31571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5C095-3B45-2962-39CC-9BC4B08E06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7ABF57-E994-ABBE-196A-EE69D2D09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B793CB2-A2E9-0AD8-2A0A-741CDD149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915C9E-1C92-96FE-7BFC-7031C1FDF217}"/>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6" name="页脚占位符 5">
            <a:extLst>
              <a:ext uri="{FF2B5EF4-FFF2-40B4-BE49-F238E27FC236}">
                <a16:creationId xmlns:a16="http://schemas.microsoft.com/office/drawing/2014/main" id="{190DB3F7-512D-3C12-04AA-4743AF0229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D02D8F-0FAC-D5B5-9A17-2BBD8D01DD5B}"/>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74116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E6F8C-AB96-1814-EC50-150E27FABD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607775-CC51-9F1A-59AD-1697B9E6C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A6B37E-262F-DF19-03BD-DF3B1A65F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41AEF2-D385-9B35-0084-77BD9AFF3A87}"/>
              </a:ext>
            </a:extLst>
          </p:cNvPr>
          <p:cNvSpPr>
            <a:spLocks noGrp="1"/>
          </p:cNvSpPr>
          <p:nvPr>
            <p:ph type="dt" sz="half" idx="10"/>
          </p:nvPr>
        </p:nvSpPr>
        <p:spPr/>
        <p:txBody>
          <a:bodyPr/>
          <a:lstStyle/>
          <a:p>
            <a:fld id="{A264EA14-2A48-4DF3-8583-BCD7709E01EE}" type="datetimeFigureOut">
              <a:rPr lang="zh-CN" altLang="en-US" smtClean="0"/>
              <a:t>2023/12/26</a:t>
            </a:fld>
            <a:endParaRPr lang="zh-CN" altLang="en-US"/>
          </a:p>
        </p:txBody>
      </p:sp>
      <p:sp>
        <p:nvSpPr>
          <p:cNvPr id="6" name="页脚占位符 5">
            <a:extLst>
              <a:ext uri="{FF2B5EF4-FFF2-40B4-BE49-F238E27FC236}">
                <a16:creationId xmlns:a16="http://schemas.microsoft.com/office/drawing/2014/main" id="{578A93A2-C297-B514-BEF5-62F8DB88E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06CA9C-A402-CDB7-D459-6B74775B8666}"/>
              </a:ext>
            </a:extLst>
          </p:cNvPr>
          <p:cNvSpPr>
            <a:spLocks noGrp="1"/>
          </p:cNvSpPr>
          <p:nvPr>
            <p:ph type="sldNum" sz="quarter" idx="12"/>
          </p:nvPr>
        </p:nvSpPr>
        <p:spPr/>
        <p:txBody>
          <a:body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14406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CD392C-7792-9B23-9377-9B380ED1F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2F2C92-76C1-65E3-4049-4AABA200F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F98DE0-BF6D-ABD7-5AAB-EE9DB13B4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4EA14-2A48-4DF3-8583-BCD7709E01EE}" type="datetimeFigureOut">
              <a:rPr lang="zh-CN" altLang="en-US" smtClean="0"/>
              <a:t>2023/12/26</a:t>
            </a:fld>
            <a:endParaRPr lang="zh-CN" altLang="en-US"/>
          </a:p>
        </p:txBody>
      </p:sp>
      <p:sp>
        <p:nvSpPr>
          <p:cNvPr id="5" name="页脚占位符 4">
            <a:extLst>
              <a:ext uri="{FF2B5EF4-FFF2-40B4-BE49-F238E27FC236}">
                <a16:creationId xmlns:a16="http://schemas.microsoft.com/office/drawing/2014/main" id="{6C1082DE-E825-BFAF-BD51-B0BF80934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37F363-0BD9-1915-D3B4-3FC20227A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A8850-6461-4E8C-9DE6-5F9F0D11EB05}" type="slidenum">
              <a:rPr lang="zh-CN" altLang="en-US" smtClean="0"/>
              <a:t>‹#›</a:t>
            </a:fld>
            <a:endParaRPr lang="zh-CN" altLang="en-US"/>
          </a:p>
        </p:txBody>
      </p:sp>
    </p:spTree>
    <p:extLst>
      <p:ext uri="{BB962C8B-B14F-4D97-AF65-F5344CB8AC3E}">
        <p14:creationId xmlns:p14="http://schemas.microsoft.com/office/powerpoint/2010/main" val="3902290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zhuanlan.zhihu.com/p/4167949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9C65B0F-5028-F574-4025-8C2C72A44600}"/>
              </a:ext>
            </a:extLst>
          </p:cNvPr>
          <p:cNvSpPr txBox="1"/>
          <p:nvPr/>
        </p:nvSpPr>
        <p:spPr>
          <a:xfrm>
            <a:off x="2348158" y="2351782"/>
            <a:ext cx="7764623" cy="1077218"/>
          </a:xfrm>
          <a:prstGeom prst="rect">
            <a:avLst/>
          </a:prstGeom>
          <a:noFill/>
        </p:spPr>
        <p:txBody>
          <a:bodyPr wrap="square">
            <a:spAutoFit/>
          </a:bodyPr>
          <a:lstStyle/>
          <a:p>
            <a:r>
              <a:rPr lang="en-US" altLang="zh-CN" sz="3200" b="1" dirty="0">
                <a:latin typeface="Arial Rounded MT Bold" panose="020F0704030504030204" pitchFamily="34" charset="0"/>
              </a:rPr>
              <a:t>Authentication based on Head Motion </a:t>
            </a:r>
          </a:p>
          <a:p>
            <a:r>
              <a:rPr lang="en-US" altLang="zh-CN" sz="3200" b="1" dirty="0">
                <a:latin typeface="Arial Rounded MT Bold" panose="020F0704030504030204" pitchFamily="34" charset="0"/>
              </a:rPr>
              <a:t>Tracking Via In-ear Acoustic Sensing</a:t>
            </a:r>
            <a:endParaRPr lang="zh-CN" altLang="en-US" sz="3200" b="1">
              <a:latin typeface="Arial Rounded MT Bold" panose="020F0704030504030204" pitchFamily="34" charset="0"/>
            </a:endParaRPr>
          </a:p>
        </p:txBody>
      </p:sp>
    </p:spTree>
    <p:extLst>
      <p:ext uri="{BB962C8B-B14F-4D97-AF65-F5344CB8AC3E}">
        <p14:creationId xmlns:p14="http://schemas.microsoft.com/office/powerpoint/2010/main" val="422726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9E11745-49DE-F1A6-8C62-96C3639F7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9" y="726419"/>
            <a:ext cx="5852172" cy="4389129"/>
          </a:xfrm>
          <a:prstGeom prst="rect">
            <a:avLst/>
          </a:prstGeom>
        </p:spPr>
      </p:pic>
      <p:sp>
        <p:nvSpPr>
          <p:cNvPr id="4" name="文本框 3">
            <a:extLst>
              <a:ext uri="{FF2B5EF4-FFF2-40B4-BE49-F238E27FC236}">
                <a16:creationId xmlns:a16="http://schemas.microsoft.com/office/drawing/2014/main" id="{57D0A98D-FEA1-90C5-AEAF-D1A6639E2D57}"/>
              </a:ext>
            </a:extLst>
          </p:cNvPr>
          <p:cNvSpPr txBox="1"/>
          <p:nvPr/>
        </p:nvSpPr>
        <p:spPr>
          <a:xfrm>
            <a:off x="211666" y="203199"/>
            <a:ext cx="8517664" cy="523220"/>
          </a:xfrm>
          <a:prstGeom prst="rect">
            <a:avLst/>
          </a:prstGeom>
          <a:noFill/>
        </p:spPr>
        <p:txBody>
          <a:bodyPr wrap="square" rtlCol="0">
            <a:spAutoFit/>
          </a:bodyPr>
          <a:lstStyle/>
          <a:p>
            <a:r>
              <a:rPr lang="en-US" altLang="zh-CN" sz="2800" b="1">
                <a:solidFill>
                  <a:schemeClr val="accent1"/>
                </a:solidFill>
                <a:latin typeface="Arial Rounded MT Bold" panose="020F0704030504030204" pitchFamily="34" charset="0"/>
              </a:rPr>
              <a:t>Insight —— Feature Selection</a:t>
            </a:r>
            <a:endParaRPr lang="zh-CN" altLang="en-US" sz="2800" b="1">
              <a:solidFill>
                <a:schemeClr val="accent1"/>
              </a:solidFill>
              <a:latin typeface="Arial Rounded MT Bold" panose="020F0704030504030204" pitchFamily="34" charset="0"/>
            </a:endParaRPr>
          </a:p>
        </p:txBody>
      </p:sp>
      <p:sp>
        <p:nvSpPr>
          <p:cNvPr id="8" name="文本框 7">
            <a:extLst>
              <a:ext uri="{FF2B5EF4-FFF2-40B4-BE49-F238E27FC236}">
                <a16:creationId xmlns:a16="http://schemas.microsoft.com/office/drawing/2014/main" id="{C62A341D-92E3-43D9-1485-4D07F221AA56}"/>
              </a:ext>
            </a:extLst>
          </p:cNvPr>
          <p:cNvSpPr txBox="1"/>
          <p:nvPr/>
        </p:nvSpPr>
        <p:spPr>
          <a:xfrm>
            <a:off x="550507" y="3904038"/>
            <a:ext cx="1455576" cy="338554"/>
          </a:xfrm>
          <a:prstGeom prst="rect">
            <a:avLst/>
          </a:prstGeom>
          <a:noFill/>
        </p:spPr>
        <p:txBody>
          <a:bodyPr wrap="square" rtlCol="0">
            <a:spAutoFit/>
          </a:bodyPr>
          <a:lstStyle/>
          <a:p>
            <a:r>
              <a:rPr lang="en-US" altLang="zh-CN" sz="1600"/>
              <a:t>12</a:t>
            </a:r>
            <a:r>
              <a:rPr lang="zh-CN" altLang="en-US" sz="1600"/>
              <a:t>维</a:t>
            </a:r>
            <a:r>
              <a:rPr lang="en-US" altLang="zh-CN" sz="1600"/>
              <a:t>MFCC</a:t>
            </a:r>
            <a:endParaRPr lang="zh-CN" altLang="en-US" sz="1600"/>
          </a:p>
        </p:txBody>
      </p:sp>
      <p:sp>
        <p:nvSpPr>
          <p:cNvPr id="7" name="左大括号 6">
            <a:extLst>
              <a:ext uri="{FF2B5EF4-FFF2-40B4-BE49-F238E27FC236}">
                <a16:creationId xmlns:a16="http://schemas.microsoft.com/office/drawing/2014/main" id="{40FBF3C4-5B6B-A4DC-691B-5B429D80E32B}"/>
              </a:ext>
            </a:extLst>
          </p:cNvPr>
          <p:cNvSpPr/>
          <p:nvPr/>
        </p:nvSpPr>
        <p:spPr>
          <a:xfrm>
            <a:off x="1701281" y="1243803"/>
            <a:ext cx="121298" cy="11010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a:extLst>
              <a:ext uri="{FF2B5EF4-FFF2-40B4-BE49-F238E27FC236}">
                <a16:creationId xmlns:a16="http://schemas.microsoft.com/office/drawing/2014/main" id="{6EFF58E7-DEE9-2C32-421D-EFCA7D94E143}"/>
              </a:ext>
            </a:extLst>
          </p:cNvPr>
          <p:cNvSpPr/>
          <p:nvPr/>
        </p:nvSpPr>
        <p:spPr>
          <a:xfrm>
            <a:off x="1701281" y="2370476"/>
            <a:ext cx="121298" cy="11010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id="{9C7FCB5C-ECAF-1EED-611E-1DF266B28D01}"/>
              </a:ext>
            </a:extLst>
          </p:cNvPr>
          <p:cNvSpPr/>
          <p:nvPr/>
        </p:nvSpPr>
        <p:spPr>
          <a:xfrm>
            <a:off x="1707502" y="3522809"/>
            <a:ext cx="121298" cy="11010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0EA2973-DB76-DF58-7323-DD0DFF15FC4B}"/>
              </a:ext>
            </a:extLst>
          </p:cNvPr>
          <p:cNvSpPr txBox="1"/>
          <p:nvPr/>
        </p:nvSpPr>
        <p:spPr>
          <a:xfrm>
            <a:off x="146180" y="2771873"/>
            <a:ext cx="1859903" cy="338554"/>
          </a:xfrm>
          <a:prstGeom prst="rect">
            <a:avLst/>
          </a:prstGeom>
          <a:noFill/>
        </p:spPr>
        <p:txBody>
          <a:bodyPr wrap="square" rtlCol="0">
            <a:spAutoFit/>
          </a:bodyPr>
          <a:lstStyle/>
          <a:p>
            <a:r>
              <a:rPr lang="en-US" altLang="zh-CN" sz="1600"/>
              <a:t>12</a:t>
            </a:r>
            <a:r>
              <a:rPr lang="zh-CN" altLang="en-US" sz="1600"/>
              <a:t>维一阶</a:t>
            </a:r>
            <a:r>
              <a:rPr lang="en-US" altLang="zh-CN" sz="1600"/>
              <a:t>MFCC</a:t>
            </a:r>
            <a:endParaRPr lang="zh-CN" altLang="en-US" sz="1600"/>
          </a:p>
        </p:txBody>
      </p:sp>
      <p:sp>
        <p:nvSpPr>
          <p:cNvPr id="10" name="文本框 9">
            <a:extLst>
              <a:ext uri="{FF2B5EF4-FFF2-40B4-BE49-F238E27FC236}">
                <a16:creationId xmlns:a16="http://schemas.microsoft.com/office/drawing/2014/main" id="{616D458A-8080-76FF-E0DE-ADA36432EBF5}"/>
              </a:ext>
            </a:extLst>
          </p:cNvPr>
          <p:cNvSpPr txBox="1"/>
          <p:nvPr/>
        </p:nvSpPr>
        <p:spPr>
          <a:xfrm>
            <a:off x="146179" y="1619540"/>
            <a:ext cx="1859903" cy="338554"/>
          </a:xfrm>
          <a:prstGeom prst="rect">
            <a:avLst/>
          </a:prstGeom>
          <a:noFill/>
        </p:spPr>
        <p:txBody>
          <a:bodyPr wrap="square" rtlCol="0">
            <a:spAutoFit/>
          </a:bodyPr>
          <a:lstStyle/>
          <a:p>
            <a:r>
              <a:rPr lang="en-US" altLang="zh-CN" sz="1600"/>
              <a:t>12</a:t>
            </a:r>
            <a:r>
              <a:rPr lang="zh-CN" altLang="en-US" sz="1600"/>
              <a:t>维二阶</a:t>
            </a:r>
            <a:r>
              <a:rPr lang="en-US" altLang="zh-CN" sz="1600"/>
              <a:t>MFCC</a:t>
            </a:r>
            <a:endParaRPr lang="zh-CN" altLang="en-US" sz="1600"/>
          </a:p>
        </p:txBody>
      </p:sp>
      <p:sp>
        <p:nvSpPr>
          <p:cNvPr id="11" name="左大括号 10">
            <a:extLst>
              <a:ext uri="{FF2B5EF4-FFF2-40B4-BE49-F238E27FC236}">
                <a16:creationId xmlns:a16="http://schemas.microsoft.com/office/drawing/2014/main" id="{4E2CF013-2E7D-8261-102D-F95EC2ADA2D8}"/>
              </a:ext>
            </a:extLst>
          </p:cNvPr>
          <p:cNvSpPr/>
          <p:nvPr/>
        </p:nvSpPr>
        <p:spPr>
          <a:xfrm rot="16200000">
            <a:off x="3501136" y="3157235"/>
            <a:ext cx="134096" cy="33512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0B5BD1-AF9E-EA13-0ED5-70995F6D3D01}"/>
              </a:ext>
            </a:extLst>
          </p:cNvPr>
          <p:cNvSpPr txBox="1"/>
          <p:nvPr/>
        </p:nvSpPr>
        <p:spPr>
          <a:xfrm>
            <a:off x="3234404" y="4899907"/>
            <a:ext cx="667560" cy="338554"/>
          </a:xfrm>
          <a:prstGeom prst="rect">
            <a:avLst/>
          </a:prstGeom>
          <a:noFill/>
        </p:spPr>
        <p:txBody>
          <a:bodyPr wrap="square" rtlCol="0">
            <a:spAutoFit/>
          </a:bodyPr>
          <a:lstStyle/>
          <a:p>
            <a:r>
              <a:rPr lang="en-US" altLang="zh-CN" sz="1600"/>
              <a:t>36</a:t>
            </a:r>
            <a:r>
              <a:rPr lang="zh-CN" altLang="en-US" sz="1600"/>
              <a:t>帧</a:t>
            </a:r>
          </a:p>
        </p:txBody>
      </p:sp>
      <p:sp>
        <p:nvSpPr>
          <p:cNvPr id="20" name="文本框 19">
            <a:extLst>
              <a:ext uri="{FF2B5EF4-FFF2-40B4-BE49-F238E27FC236}">
                <a16:creationId xmlns:a16="http://schemas.microsoft.com/office/drawing/2014/main" id="{44549EDB-6C0E-E15E-D518-D52558B64B80}"/>
              </a:ext>
            </a:extLst>
          </p:cNvPr>
          <p:cNvSpPr txBox="1"/>
          <p:nvPr/>
        </p:nvSpPr>
        <p:spPr>
          <a:xfrm>
            <a:off x="2197148" y="5644272"/>
            <a:ext cx="2947345" cy="461665"/>
          </a:xfrm>
          <a:prstGeom prst="rect">
            <a:avLst/>
          </a:prstGeom>
          <a:noFill/>
        </p:spPr>
        <p:txBody>
          <a:bodyPr wrap="square" rtlCol="0">
            <a:spAutoFit/>
          </a:bodyPr>
          <a:lstStyle/>
          <a:p>
            <a:r>
              <a:rPr lang="en-US" altLang="zh-CN" sz="2400">
                <a:latin typeface="Times New Roman" panose="02020603050405020304" pitchFamily="18" charset="0"/>
                <a:cs typeface="Times New Roman" panose="02020603050405020304" pitchFamily="18" charset="0"/>
              </a:rPr>
              <a:t>Handcrafted Features</a:t>
            </a:r>
            <a:endParaRPr lang="zh-CN" altLang="en-US" sz="240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B31FE7D4-0F8F-2F5F-D506-E752257E3F43}"/>
              </a:ext>
            </a:extLst>
          </p:cNvPr>
          <p:cNvSpPr txBox="1"/>
          <p:nvPr/>
        </p:nvSpPr>
        <p:spPr>
          <a:xfrm>
            <a:off x="7118006" y="2806481"/>
            <a:ext cx="4048772" cy="1754326"/>
          </a:xfrm>
          <a:prstGeom prst="rect">
            <a:avLst/>
          </a:prstGeom>
          <a:noFill/>
        </p:spPr>
        <p:txBody>
          <a:bodyPr wrap="square">
            <a:spAutoFit/>
          </a:bodyPr>
          <a:lstStyle/>
          <a:p>
            <a:r>
              <a:rPr lang="zh-CN" altLang="en-US" b="0" i="0">
                <a:effectLst/>
                <a:latin typeface="宋体" panose="02010600030101010101" pitchFamily="2" charset="-122"/>
                <a:ea typeface="宋体" panose="02010600030101010101" pitchFamily="2" charset="-122"/>
              </a:rPr>
              <a:t>这是</a:t>
            </a:r>
            <a:r>
              <a:rPr lang="en-US" altLang="zh-CN" b="0" i="0">
                <a:effectLst/>
                <a:latin typeface="宋体" panose="02010600030101010101" pitchFamily="2" charset="-122"/>
                <a:ea typeface="宋体" panose="02010600030101010101" pitchFamily="2" charset="-122"/>
              </a:rPr>
              <a:t>Google</a:t>
            </a:r>
            <a:r>
              <a:rPr lang="zh-CN" altLang="en-US" b="0" i="0">
                <a:effectLst/>
                <a:latin typeface="宋体" panose="02010600030101010101" pitchFamily="2" charset="-122"/>
                <a:ea typeface="宋体" panose="02010600030101010101" pitchFamily="2" charset="-122"/>
              </a:rPr>
              <a:t>发布的音频特定的预训练模型。</a:t>
            </a:r>
            <a:r>
              <a:rPr lang="en-US" altLang="zh-CN" b="0" i="0">
                <a:effectLst/>
                <a:latin typeface="宋体" panose="02010600030101010101" pitchFamily="2" charset="-122"/>
                <a:ea typeface="宋体" panose="02010600030101010101" pitchFamily="2" charset="-122"/>
              </a:rPr>
              <a:t>VGGish</a:t>
            </a:r>
            <a:r>
              <a:rPr lang="zh-CN" altLang="en-US" b="0" i="0">
                <a:effectLst/>
                <a:latin typeface="宋体" panose="02010600030101010101" pitchFamily="2" charset="-122"/>
                <a:ea typeface="宋体" panose="02010600030101010101" pitchFamily="2" charset="-122"/>
              </a:rPr>
              <a:t>是一个卷积神经网络（</a:t>
            </a:r>
            <a:r>
              <a:rPr lang="en-US" altLang="zh-CN" b="0" i="0">
                <a:effectLst/>
                <a:latin typeface="宋体" panose="02010600030101010101" pitchFamily="2" charset="-122"/>
                <a:ea typeface="宋体" panose="02010600030101010101" pitchFamily="2" charset="-122"/>
              </a:rPr>
              <a:t>CNN</a:t>
            </a:r>
            <a:r>
              <a:rPr lang="zh-CN" altLang="en-US" b="0" i="0">
                <a:effectLst/>
                <a:latin typeface="宋体" panose="02010600030101010101" pitchFamily="2" charset="-122"/>
                <a:ea typeface="宋体" panose="02010600030101010101" pitchFamily="2" charset="-122"/>
              </a:rPr>
              <a:t>），使用大规模</a:t>
            </a:r>
            <a:r>
              <a:rPr lang="en-US" altLang="zh-CN" b="0" i="0">
                <a:effectLst/>
                <a:latin typeface="宋体" panose="02010600030101010101" pitchFamily="2" charset="-122"/>
                <a:ea typeface="宋体" panose="02010600030101010101" pitchFamily="2" charset="-122"/>
              </a:rPr>
              <a:t>YouTube</a:t>
            </a:r>
            <a:r>
              <a:rPr lang="zh-CN" altLang="en-US" b="0" i="0">
                <a:effectLst/>
                <a:latin typeface="宋体" panose="02010600030101010101" pitchFamily="2" charset="-122"/>
                <a:ea typeface="宋体" panose="02010600030101010101" pitchFamily="2" charset="-122"/>
              </a:rPr>
              <a:t>音频数据集进行训练。使用</a:t>
            </a:r>
            <a:r>
              <a:rPr lang="en-US" altLang="zh-CN" b="0" i="0">
                <a:effectLst/>
                <a:latin typeface="宋体" panose="02010600030101010101" pitchFamily="2" charset="-122"/>
                <a:ea typeface="宋体" panose="02010600030101010101" pitchFamily="2" charset="-122"/>
              </a:rPr>
              <a:t>VGGish</a:t>
            </a:r>
            <a:r>
              <a:rPr lang="zh-CN" altLang="en-US" b="0" i="0">
                <a:effectLst/>
                <a:latin typeface="宋体" panose="02010600030101010101" pitchFamily="2" charset="-122"/>
                <a:ea typeface="宋体" panose="02010600030101010101" pitchFamily="2" charset="-122"/>
              </a:rPr>
              <a:t>从原始入耳式音频数据中自动提取音频特征（嵌入）</a:t>
            </a:r>
            <a:endParaRPr lang="zh-CN" altLang="en-US">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2B1B3753-35DB-3789-ED1A-D41E0FC94BB2}"/>
              </a:ext>
            </a:extLst>
          </p:cNvPr>
          <p:cNvSpPr txBox="1"/>
          <p:nvPr/>
        </p:nvSpPr>
        <p:spPr>
          <a:xfrm>
            <a:off x="7723980" y="5644271"/>
            <a:ext cx="2947345" cy="461665"/>
          </a:xfrm>
          <a:prstGeom prst="rect">
            <a:avLst/>
          </a:prstGeom>
          <a:noFill/>
        </p:spPr>
        <p:txBody>
          <a:bodyPr wrap="square" rtlCol="0">
            <a:spAutoFit/>
          </a:bodyPr>
          <a:lstStyle/>
          <a:p>
            <a:r>
              <a:rPr lang="en-US" altLang="zh-CN" sz="2400">
                <a:latin typeface="Times New Roman" panose="02020603050405020304" pitchFamily="18" charset="0"/>
                <a:cs typeface="Times New Roman" panose="02020603050405020304" pitchFamily="18" charset="0"/>
              </a:rPr>
              <a:t>Transfer Learning</a:t>
            </a:r>
            <a:endParaRPr lang="zh-CN" altLang="en-US" sz="240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CCFF9867-FDDC-0B8C-5C56-5C836A77740E}"/>
              </a:ext>
            </a:extLst>
          </p:cNvPr>
          <p:cNvSpPr txBox="1"/>
          <p:nvPr/>
        </p:nvSpPr>
        <p:spPr>
          <a:xfrm>
            <a:off x="7624988" y="5182606"/>
            <a:ext cx="2947345" cy="461665"/>
          </a:xfrm>
          <a:prstGeom prst="rect">
            <a:avLst/>
          </a:prstGeom>
          <a:noFill/>
        </p:spPr>
        <p:txBody>
          <a:bodyPr wrap="square" rtlCol="0">
            <a:spAutoFit/>
          </a:bodyPr>
          <a:lstStyle/>
          <a:p>
            <a:r>
              <a:rPr lang="en-US" altLang="zh-CN" sz="2400">
                <a:latin typeface="Times New Roman" panose="02020603050405020304" pitchFamily="18" charset="0"/>
                <a:cs typeface="Times New Roman" panose="02020603050405020304" pitchFamily="18" charset="0"/>
              </a:rPr>
              <a:t>[128, num_frames]</a:t>
            </a:r>
            <a:endParaRPr lang="zh-CN" altLang="en-US" sz="240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7E5565EA-23D5-BF72-F029-B8AD4D327F6B}"/>
              </a:ext>
            </a:extLst>
          </p:cNvPr>
          <p:cNvSpPr txBox="1"/>
          <p:nvPr/>
        </p:nvSpPr>
        <p:spPr>
          <a:xfrm>
            <a:off x="2428291" y="5209048"/>
            <a:ext cx="2947345" cy="461665"/>
          </a:xfrm>
          <a:prstGeom prst="rect">
            <a:avLst/>
          </a:prstGeom>
          <a:noFill/>
        </p:spPr>
        <p:txBody>
          <a:bodyPr wrap="square" rtlCol="0">
            <a:spAutoFit/>
          </a:bodyPr>
          <a:lstStyle/>
          <a:p>
            <a:r>
              <a:rPr lang="en-US" altLang="zh-CN" sz="2400">
                <a:latin typeface="Times New Roman" panose="02020603050405020304" pitchFamily="18" charset="0"/>
                <a:cs typeface="Times New Roman" panose="02020603050405020304" pitchFamily="18" charset="0"/>
              </a:rPr>
              <a:t>[36, num_frames]</a:t>
            </a:r>
            <a:endParaRPr lang="zh-CN" altLang="en-US" sz="240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83E399F-73FF-A962-E95A-0362954305AA}"/>
              </a:ext>
            </a:extLst>
          </p:cNvPr>
          <p:cNvSpPr/>
          <p:nvPr/>
        </p:nvSpPr>
        <p:spPr>
          <a:xfrm>
            <a:off x="5785113" y="2478266"/>
            <a:ext cx="1031051" cy="923330"/>
          </a:xfrm>
          <a:prstGeom prst="rect">
            <a:avLst/>
          </a:prstGeom>
          <a:noFill/>
        </p:spPr>
        <p:txBody>
          <a:bodyPr wrap="none" lIns="91440" tIns="45720" rIns="91440" bIns="45720">
            <a:spAutoFit/>
          </a:bodyPr>
          <a:lstStyle/>
          <a:p>
            <a:pPr algn="ctr"/>
            <a:r>
              <a:rPr lang="en-US" altLang="zh-CN" sz="5400" b="1"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a:t>
            </a:r>
            <a:endParaRPr lang="zh-CN" altLang="en-US" sz="5400" b="1"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3" name="图片 32">
            <a:extLst>
              <a:ext uri="{FF2B5EF4-FFF2-40B4-BE49-F238E27FC236}">
                <a16:creationId xmlns:a16="http://schemas.microsoft.com/office/drawing/2014/main" id="{8C22BC73-2DDB-3A2F-D8EF-482BC3230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50" y="976817"/>
            <a:ext cx="1905000" cy="1905000"/>
          </a:xfrm>
          <a:prstGeom prst="rect">
            <a:avLst/>
          </a:prstGeom>
        </p:spPr>
      </p:pic>
      <p:sp>
        <p:nvSpPr>
          <p:cNvPr id="35" name="文本框 34">
            <a:extLst>
              <a:ext uri="{FF2B5EF4-FFF2-40B4-BE49-F238E27FC236}">
                <a16:creationId xmlns:a16="http://schemas.microsoft.com/office/drawing/2014/main" id="{34936779-DFF3-2027-C221-6E763DB9EE38}"/>
              </a:ext>
            </a:extLst>
          </p:cNvPr>
          <p:cNvSpPr txBox="1"/>
          <p:nvPr/>
        </p:nvSpPr>
        <p:spPr>
          <a:xfrm>
            <a:off x="8729330" y="1513819"/>
            <a:ext cx="2437448" cy="830997"/>
          </a:xfrm>
          <a:prstGeom prst="rect">
            <a:avLst/>
          </a:prstGeom>
          <a:noFill/>
        </p:spPr>
        <p:txBody>
          <a:bodyPr wrap="square">
            <a:spAutoFit/>
          </a:bodyPr>
          <a:lstStyle/>
          <a:p>
            <a:r>
              <a:rPr lang="en-US" altLang="zh-CN" sz="4800" b="1" i="0">
                <a:solidFill>
                  <a:srgbClr val="FF0000"/>
                </a:solidFill>
                <a:effectLst/>
                <a:latin typeface="-apple-system"/>
              </a:rPr>
              <a:t>VGGish</a:t>
            </a:r>
            <a:endParaRPr lang="zh-CN" altLang="en-US" sz="4800"/>
          </a:p>
        </p:txBody>
      </p:sp>
    </p:spTree>
    <p:extLst>
      <p:ext uri="{BB962C8B-B14F-4D97-AF65-F5344CB8AC3E}">
        <p14:creationId xmlns:p14="http://schemas.microsoft.com/office/powerpoint/2010/main" val="295540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585774-097F-C839-A847-FDEC8C1CF380}"/>
              </a:ext>
            </a:extLst>
          </p:cNvPr>
          <p:cNvSpPr txBox="1"/>
          <p:nvPr/>
        </p:nvSpPr>
        <p:spPr>
          <a:xfrm>
            <a:off x="326173" y="244657"/>
            <a:ext cx="7981486" cy="584775"/>
          </a:xfrm>
          <a:prstGeom prst="rect">
            <a:avLst/>
          </a:prstGeom>
          <a:noFill/>
        </p:spPr>
        <p:txBody>
          <a:bodyPr wrap="square">
            <a:spAutoFit/>
          </a:bodyPr>
          <a:lstStyle/>
          <a:p>
            <a:r>
              <a:rPr lang="en-US" altLang="zh-CN" sz="3200" b="1">
                <a:solidFill>
                  <a:schemeClr val="tx1">
                    <a:lumMod val="65000"/>
                    <a:lumOff val="35000"/>
                  </a:schemeClr>
                </a:solidFill>
                <a:latin typeface="Arial Rounded MT Bold" panose="020F0704030504030204" pitchFamily="34" charset="0"/>
              </a:rPr>
              <a:t>Insight —— Classifier Selection</a:t>
            </a:r>
            <a:endParaRPr lang="zh-CN" altLang="en-US" sz="3200">
              <a:solidFill>
                <a:schemeClr val="tx1">
                  <a:lumMod val="65000"/>
                  <a:lumOff val="35000"/>
                </a:schemeClr>
              </a:solidFill>
            </a:endParaRPr>
          </a:p>
        </p:txBody>
      </p:sp>
      <p:graphicFrame>
        <p:nvGraphicFramePr>
          <p:cNvPr id="4" name="表格 3">
            <a:extLst>
              <a:ext uri="{FF2B5EF4-FFF2-40B4-BE49-F238E27FC236}">
                <a16:creationId xmlns:a16="http://schemas.microsoft.com/office/drawing/2014/main" id="{A87E5377-D553-7189-BE11-8BD65B32736E}"/>
              </a:ext>
            </a:extLst>
          </p:cNvPr>
          <p:cNvGraphicFramePr>
            <a:graphicFrameLocks noGrp="1"/>
          </p:cNvGraphicFramePr>
          <p:nvPr>
            <p:extLst>
              <p:ext uri="{D42A27DB-BD31-4B8C-83A1-F6EECF244321}">
                <p14:modId xmlns:p14="http://schemas.microsoft.com/office/powerpoint/2010/main" val="4225232597"/>
              </p:ext>
            </p:extLst>
          </p:nvPr>
        </p:nvGraphicFramePr>
        <p:xfrm>
          <a:off x="1960136" y="1170878"/>
          <a:ext cx="8271728" cy="3958681"/>
        </p:xfrm>
        <a:graphic>
          <a:graphicData uri="http://schemas.openxmlformats.org/drawingml/2006/table">
            <a:tbl>
              <a:tblPr firstRow="1" bandRow="1">
                <a:tableStyleId>{5C22544A-7EE6-4342-B048-85BDC9FD1C3A}</a:tableStyleId>
              </a:tblPr>
              <a:tblGrid>
                <a:gridCol w="2067932">
                  <a:extLst>
                    <a:ext uri="{9D8B030D-6E8A-4147-A177-3AD203B41FA5}">
                      <a16:colId xmlns:a16="http://schemas.microsoft.com/office/drawing/2014/main" val="1941794782"/>
                    </a:ext>
                  </a:extLst>
                </a:gridCol>
                <a:gridCol w="2067932">
                  <a:extLst>
                    <a:ext uri="{9D8B030D-6E8A-4147-A177-3AD203B41FA5}">
                      <a16:colId xmlns:a16="http://schemas.microsoft.com/office/drawing/2014/main" val="1063548781"/>
                    </a:ext>
                  </a:extLst>
                </a:gridCol>
                <a:gridCol w="2067932">
                  <a:extLst>
                    <a:ext uri="{9D8B030D-6E8A-4147-A177-3AD203B41FA5}">
                      <a16:colId xmlns:a16="http://schemas.microsoft.com/office/drawing/2014/main" val="641905793"/>
                    </a:ext>
                  </a:extLst>
                </a:gridCol>
                <a:gridCol w="2067932">
                  <a:extLst>
                    <a:ext uri="{9D8B030D-6E8A-4147-A177-3AD203B41FA5}">
                      <a16:colId xmlns:a16="http://schemas.microsoft.com/office/drawing/2014/main" val="3896369069"/>
                    </a:ext>
                  </a:extLst>
                </a:gridCol>
              </a:tblGrid>
              <a:tr h="501805">
                <a:tc>
                  <a:txBody>
                    <a:bodyPr/>
                    <a:lstStyle/>
                    <a:p>
                      <a:pPr algn="ctr"/>
                      <a:r>
                        <a:rPr lang="en-US" altLang="zh-CN" sz="1800" b="1">
                          <a:solidFill>
                            <a:schemeClr val="bg1"/>
                          </a:solidFill>
                          <a:latin typeface="Arial Rounded MT Bold" panose="020F0704030504030204" pitchFamily="34" charset="0"/>
                        </a:rPr>
                        <a:t>Classifier</a:t>
                      </a:r>
                      <a:endParaRPr lang="zh-CN" altLang="en-US" b="1">
                        <a:solidFill>
                          <a:schemeClr val="bg1"/>
                        </a:solidFill>
                      </a:endParaRPr>
                    </a:p>
                  </a:txBody>
                  <a:tcPr/>
                </a:tc>
                <a:tc>
                  <a:txBody>
                    <a:bodyPr/>
                    <a:lstStyle/>
                    <a:p>
                      <a:pPr algn="ctr"/>
                      <a:r>
                        <a:rPr lang="en-US" altLang="zh-CN"/>
                        <a:t>Model Size</a:t>
                      </a:r>
                      <a:endParaRPr lang="zh-CN" altLang="en-US"/>
                    </a:p>
                  </a:txBody>
                  <a:tcPr/>
                </a:tc>
                <a:tc>
                  <a:txBody>
                    <a:bodyPr/>
                    <a:lstStyle/>
                    <a:p>
                      <a:pPr algn="ctr"/>
                      <a:r>
                        <a:rPr lang="en-US" altLang="zh-CN"/>
                        <a:t>Accuracy</a:t>
                      </a:r>
                      <a:endParaRPr lang="zh-CN" altLang="en-US"/>
                    </a:p>
                  </a:txBody>
                  <a:tcPr/>
                </a:tc>
                <a:tc>
                  <a:txBody>
                    <a:bodyPr/>
                    <a:lstStyle/>
                    <a:p>
                      <a:pPr algn="ctr"/>
                      <a:r>
                        <a:rPr lang="en-US" altLang="zh-CN"/>
                        <a:t>Delay</a:t>
                      </a:r>
                      <a:endParaRPr lang="zh-CN" altLang="en-US"/>
                    </a:p>
                  </a:txBody>
                  <a:tcPr/>
                </a:tc>
                <a:extLst>
                  <a:ext uri="{0D108BD9-81ED-4DB2-BD59-A6C34878D82A}">
                    <a16:rowId xmlns:a16="http://schemas.microsoft.com/office/drawing/2014/main" val="3815556289"/>
                  </a:ext>
                </a:extLst>
              </a:tr>
              <a:tr h="868710">
                <a:tc>
                  <a:txBody>
                    <a:bodyPr/>
                    <a:lstStyle/>
                    <a:p>
                      <a:r>
                        <a:rPr lang="zh-CN" altLang="en-US" b="1"/>
                        <a:t>支持向量机</a:t>
                      </a:r>
                      <a:r>
                        <a:rPr lang="en-US" altLang="zh-CN" b="1"/>
                        <a:t>(SVC)</a:t>
                      </a:r>
                      <a:endParaRPr lang="zh-CN" altLang="en-US" b="1"/>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76084479"/>
                  </a:ext>
                </a:extLst>
              </a:tr>
              <a:tr h="862722">
                <a:tc>
                  <a:txBody>
                    <a:bodyPr/>
                    <a:lstStyle/>
                    <a:p>
                      <a:r>
                        <a:rPr lang="zh-CN" altLang="en-US" b="1"/>
                        <a:t>随机森林</a:t>
                      </a:r>
                      <a:r>
                        <a:rPr lang="en-US" altLang="zh-CN" b="1"/>
                        <a:t>(RF)</a:t>
                      </a:r>
                      <a:endParaRPr lang="zh-CN" altLang="en-US" b="1"/>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89660393"/>
                  </a:ext>
                </a:extLst>
              </a:tr>
              <a:tr h="862722">
                <a:tc>
                  <a:txBody>
                    <a:bodyPr/>
                    <a:lstStyle/>
                    <a:p>
                      <a:r>
                        <a:rPr lang="zh-CN" altLang="en-US" b="1"/>
                        <a:t>多层感知机</a:t>
                      </a:r>
                      <a:r>
                        <a:rPr lang="en-US" altLang="zh-CN" b="1"/>
                        <a:t>(MLP)</a:t>
                      </a:r>
                      <a:endParaRPr lang="zh-CN" altLang="en-US" b="1"/>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454409481"/>
                  </a:ext>
                </a:extLst>
              </a:tr>
              <a:tr h="862722">
                <a:tc>
                  <a:txBody>
                    <a:bodyPr/>
                    <a:lstStyle/>
                    <a:p>
                      <a:r>
                        <a:rPr lang="zh-CN" altLang="en-US" b="1">
                          <a:solidFill>
                            <a:srgbClr val="FF0000"/>
                          </a:solidFill>
                        </a:rPr>
                        <a:t>孪生网络</a:t>
                      </a:r>
                      <a:r>
                        <a:rPr lang="en-US" altLang="zh-CN" b="1">
                          <a:solidFill>
                            <a:srgbClr val="FF0000"/>
                          </a:solidFill>
                        </a:rPr>
                        <a:t>(Siamese</a:t>
                      </a:r>
                      <a:r>
                        <a:rPr lang="en-US" altLang="zh-CN" b="1"/>
                        <a:t>)</a:t>
                      </a:r>
                      <a:endParaRPr lang="zh-CN" altLang="en-US" b="1"/>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55177606"/>
                  </a:ext>
                </a:extLst>
              </a:tr>
            </a:tbl>
          </a:graphicData>
        </a:graphic>
      </p:graphicFrame>
      <p:sp>
        <p:nvSpPr>
          <p:cNvPr id="6" name="文本框 5">
            <a:extLst>
              <a:ext uri="{FF2B5EF4-FFF2-40B4-BE49-F238E27FC236}">
                <a16:creationId xmlns:a16="http://schemas.microsoft.com/office/drawing/2014/main" id="{CA90E224-072F-E271-F6FD-EA7DB89F1EDF}"/>
              </a:ext>
            </a:extLst>
          </p:cNvPr>
          <p:cNvSpPr txBox="1"/>
          <p:nvPr/>
        </p:nvSpPr>
        <p:spPr>
          <a:xfrm>
            <a:off x="549198" y="5471005"/>
            <a:ext cx="6094140" cy="646331"/>
          </a:xfrm>
          <a:prstGeom prst="rect">
            <a:avLst/>
          </a:prstGeom>
          <a:noFill/>
        </p:spPr>
        <p:txBody>
          <a:bodyPr wrap="square">
            <a:spAutoFit/>
          </a:bodyPr>
          <a:lstStyle/>
          <a:p>
            <a:r>
              <a:rPr lang="zh-CN" altLang="en-US" b="0" i="0">
                <a:effectLst/>
                <a:latin typeface="-apple-system"/>
              </a:rPr>
              <a:t>传统的分类器（例如，</a:t>
            </a:r>
            <a:r>
              <a:rPr lang="en-US" altLang="zh-CN" b="0" i="0">
                <a:effectLst/>
                <a:latin typeface="-apple-system"/>
              </a:rPr>
              <a:t>SVM</a:t>
            </a:r>
            <a:r>
              <a:rPr lang="zh-CN" altLang="en-US" b="0" i="0">
                <a:effectLst/>
                <a:latin typeface="-apple-system"/>
              </a:rPr>
              <a:t>、</a:t>
            </a:r>
            <a:r>
              <a:rPr lang="en-US" altLang="zh-CN" b="0" i="0">
                <a:effectLst/>
                <a:latin typeface="-apple-system"/>
              </a:rPr>
              <a:t>RF</a:t>
            </a:r>
            <a:r>
              <a:rPr lang="zh-CN" altLang="en-US" b="0" i="0">
                <a:effectLst/>
                <a:latin typeface="-apple-system"/>
              </a:rPr>
              <a:t>和</a:t>
            </a:r>
            <a:r>
              <a:rPr lang="en-US" altLang="zh-CN">
                <a:latin typeface="-apple-system"/>
              </a:rPr>
              <a:t>MLP</a:t>
            </a:r>
            <a:r>
              <a:rPr lang="zh-CN" altLang="en-US" b="0" i="0">
                <a:effectLst/>
                <a:latin typeface="-apple-system"/>
              </a:rPr>
              <a:t>）通常需要大量的正数据和负数据来训练分类器，因此它们不适合单用户情况。</a:t>
            </a:r>
            <a:endParaRPr lang="zh-CN" altLang="en-US"/>
          </a:p>
        </p:txBody>
      </p:sp>
      <p:sp>
        <p:nvSpPr>
          <p:cNvPr id="8" name="文本框 7">
            <a:extLst>
              <a:ext uri="{FF2B5EF4-FFF2-40B4-BE49-F238E27FC236}">
                <a16:creationId xmlns:a16="http://schemas.microsoft.com/office/drawing/2014/main" id="{79AF8C6C-640F-8E5F-FF53-67971E1E58A9}"/>
              </a:ext>
            </a:extLst>
          </p:cNvPr>
          <p:cNvSpPr txBox="1"/>
          <p:nvPr/>
        </p:nvSpPr>
        <p:spPr>
          <a:xfrm>
            <a:off x="7056864" y="5225676"/>
            <a:ext cx="3938238" cy="1477328"/>
          </a:xfrm>
          <a:prstGeom prst="rect">
            <a:avLst/>
          </a:prstGeom>
          <a:noFill/>
        </p:spPr>
        <p:txBody>
          <a:bodyPr wrap="square">
            <a:spAutoFit/>
          </a:bodyPr>
          <a:lstStyle/>
          <a:p>
            <a:r>
              <a:rPr lang="en-US" altLang="zh-CN" b="0" i="0">
                <a:effectLst/>
                <a:latin typeface="-apple-system"/>
              </a:rPr>
              <a:t>Siamese</a:t>
            </a:r>
            <a:r>
              <a:rPr lang="zh-CN" altLang="en-US" b="0" i="0">
                <a:effectLst/>
                <a:latin typeface="-apple-system"/>
              </a:rPr>
              <a:t>网络作为分类器，它特别适合解决具有未知数量的类和</a:t>
            </a:r>
            <a:r>
              <a:rPr lang="zh-CN" altLang="en-US" b="1" i="0">
                <a:solidFill>
                  <a:srgbClr val="FF0000"/>
                </a:solidFill>
                <a:effectLst/>
                <a:latin typeface="-apple-system"/>
              </a:rPr>
              <a:t>少量训练数据的分类</a:t>
            </a:r>
            <a:r>
              <a:rPr lang="zh-CN" altLang="en-US" b="0" i="0">
                <a:effectLst/>
                <a:latin typeface="-apple-system"/>
              </a:rPr>
              <a:t>问题。</a:t>
            </a:r>
            <a:r>
              <a:rPr lang="en-US" altLang="zh-CN" b="0" i="0">
                <a:effectLst/>
                <a:latin typeface="-apple-system"/>
              </a:rPr>
              <a:t>Siamese</a:t>
            </a:r>
            <a:r>
              <a:rPr lang="zh-CN" altLang="en-US" b="0" i="0">
                <a:effectLst/>
                <a:latin typeface="-apple-system"/>
              </a:rPr>
              <a:t>网络的基本思想是使用一对具有相同结构和权重的网络来计算两个输入的相似度。</a:t>
            </a:r>
            <a:endParaRPr lang="zh-CN" altLang="en-US"/>
          </a:p>
        </p:txBody>
      </p:sp>
    </p:spTree>
    <p:extLst>
      <p:ext uri="{BB962C8B-B14F-4D97-AF65-F5344CB8AC3E}">
        <p14:creationId xmlns:p14="http://schemas.microsoft.com/office/powerpoint/2010/main" val="381176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562A08-9AF8-354F-0852-83128C0690FF}"/>
              </a:ext>
            </a:extLst>
          </p:cNvPr>
          <p:cNvSpPr txBox="1"/>
          <p:nvPr/>
        </p:nvSpPr>
        <p:spPr>
          <a:xfrm>
            <a:off x="326173" y="244657"/>
            <a:ext cx="7981486" cy="584775"/>
          </a:xfrm>
          <a:prstGeom prst="rect">
            <a:avLst/>
          </a:prstGeom>
          <a:noFill/>
        </p:spPr>
        <p:txBody>
          <a:bodyPr wrap="square">
            <a:spAutoFit/>
          </a:bodyPr>
          <a:lstStyle/>
          <a:p>
            <a:r>
              <a:rPr lang="en-US" altLang="zh-CN" sz="3200" b="1">
                <a:solidFill>
                  <a:schemeClr val="tx1">
                    <a:lumMod val="65000"/>
                    <a:lumOff val="35000"/>
                  </a:schemeClr>
                </a:solidFill>
                <a:latin typeface="Arial Rounded MT Bold" panose="020F0704030504030204" pitchFamily="34" charset="0"/>
              </a:rPr>
              <a:t>Data Augmentation</a:t>
            </a:r>
            <a:endParaRPr lang="zh-CN" altLang="en-US" sz="3200">
              <a:solidFill>
                <a:schemeClr val="tx1">
                  <a:lumMod val="65000"/>
                  <a:lumOff val="35000"/>
                </a:schemeClr>
              </a:solidFill>
            </a:endParaRPr>
          </a:p>
        </p:txBody>
      </p:sp>
      <p:pic>
        <p:nvPicPr>
          <p:cNvPr id="6" name="图片 5">
            <a:extLst>
              <a:ext uri="{FF2B5EF4-FFF2-40B4-BE49-F238E27FC236}">
                <a16:creationId xmlns:a16="http://schemas.microsoft.com/office/drawing/2014/main" id="{176FA8A3-93CC-EE1A-8976-C8F5123CF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30" y="972426"/>
            <a:ext cx="10331958" cy="5281808"/>
          </a:xfrm>
          <a:prstGeom prst="rect">
            <a:avLst/>
          </a:prstGeom>
        </p:spPr>
      </p:pic>
      <p:sp>
        <p:nvSpPr>
          <p:cNvPr id="8" name="文本框 7">
            <a:extLst>
              <a:ext uri="{FF2B5EF4-FFF2-40B4-BE49-F238E27FC236}">
                <a16:creationId xmlns:a16="http://schemas.microsoft.com/office/drawing/2014/main" id="{C94C9215-252C-37E4-B78E-FD36CC49338E}"/>
              </a:ext>
            </a:extLst>
          </p:cNvPr>
          <p:cNvSpPr txBox="1"/>
          <p:nvPr/>
        </p:nvSpPr>
        <p:spPr>
          <a:xfrm>
            <a:off x="5364480" y="6397228"/>
            <a:ext cx="6925056" cy="369332"/>
          </a:xfrm>
          <a:prstGeom prst="rect">
            <a:avLst/>
          </a:prstGeom>
          <a:noFill/>
        </p:spPr>
        <p:txBody>
          <a:bodyPr wrap="square">
            <a:spAutoFit/>
          </a:bodyPr>
          <a:lstStyle/>
          <a:p>
            <a:r>
              <a:rPr lang="zh-CN" altLang="en-US">
                <a:hlinkClick r:id="rId4"/>
              </a:rPr>
              <a:t>链接：音频信号中做数据增强及部分代码实现 </a:t>
            </a:r>
            <a:r>
              <a:rPr lang="en-US" altLang="zh-CN">
                <a:hlinkClick r:id="rId4"/>
              </a:rPr>
              <a:t>- </a:t>
            </a:r>
            <a:r>
              <a:rPr lang="zh-CN" altLang="en-US">
                <a:hlinkClick r:id="rId4"/>
              </a:rPr>
              <a:t>知乎 </a:t>
            </a:r>
            <a:r>
              <a:rPr lang="en-US" altLang="zh-CN">
                <a:hlinkClick r:id="rId4"/>
              </a:rPr>
              <a:t>(zhihu.com)</a:t>
            </a:r>
            <a:endParaRPr lang="zh-CN" altLang="en-US"/>
          </a:p>
        </p:txBody>
      </p:sp>
      <p:sp>
        <p:nvSpPr>
          <p:cNvPr id="9" name="矩形: 圆角 8">
            <a:extLst>
              <a:ext uri="{FF2B5EF4-FFF2-40B4-BE49-F238E27FC236}">
                <a16:creationId xmlns:a16="http://schemas.microsoft.com/office/drawing/2014/main" id="{FECC98C0-901B-36E6-267D-CDF7BE7681EB}"/>
              </a:ext>
            </a:extLst>
          </p:cNvPr>
          <p:cNvSpPr/>
          <p:nvPr/>
        </p:nvSpPr>
        <p:spPr>
          <a:xfrm>
            <a:off x="990981" y="4693920"/>
            <a:ext cx="9973056" cy="45110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476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FA768C-3FDF-53D3-8FBB-047DD89EE424}"/>
              </a:ext>
            </a:extLst>
          </p:cNvPr>
          <p:cNvSpPr txBox="1"/>
          <p:nvPr/>
        </p:nvSpPr>
        <p:spPr>
          <a:xfrm>
            <a:off x="211666" y="203199"/>
            <a:ext cx="8517664" cy="523220"/>
          </a:xfrm>
          <a:prstGeom prst="rect">
            <a:avLst/>
          </a:prstGeom>
          <a:noFill/>
        </p:spPr>
        <p:txBody>
          <a:bodyPr wrap="square" rtlCol="0">
            <a:spAutoFit/>
          </a:bodyPr>
          <a:lstStyle/>
          <a:p>
            <a:r>
              <a:rPr lang="en-US" altLang="zh-CN" sz="2800" b="1">
                <a:solidFill>
                  <a:schemeClr val="tx1">
                    <a:lumMod val="65000"/>
                    <a:lumOff val="35000"/>
                  </a:schemeClr>
                </a:solidFill>
                <a:latin typeface="Arial Rounded MT Bold" panose="020F0704030504030204" pitchFamily="34" charset="0"/>
              </a:rPr>
              <a:t>Siamese</a:t>
            </a:r>
            <a:r>
              <a:rPr lang="zh-CN" altLang="en-US" sz="2800" b="1">
                <a:solidFill>
                  <a:schemeClr val="tx1">
                    <a:lumMod val="65000"/>
                    <a:lumOff val="35000"/>
                  </a:schemeClr>
                </a:solidFill>
                <a:latin typeface="Arial Rounded MT Bold" panose="020F0704030504030204" pitchFamily="34" charset="0"/>
              </a:rPr>
              <a:t>网络 </a:t>
            </a:r>
            <a:r>
              <a:rPr lang="en-US" altLang="zh-CN" sz="2800" b="1">
                <a:solidFill>
                  <a:schemeClr val="tx1">
                    <a:lumMod val="65000"/>
                    <a:lumOff val="35000"/>
                  </a:schemeClr>
                </a:solidFill>
                <a:latin typeface="Arial Rounded MT Bold" panose="020F0704030504030204" pitchFamily="34" charset="0"/>
              </a:rPr>
              <a:t>—— </a:t>
            </a:r>
            <a:r>
              <a:rPr lang="zh-CN" altLang="en-US" sz="2800" b="1">
                <a:solidFill>
                  <a:schemeClr val="tx1">
                    <a:lumMod val="65000"/>
                    <a:lumOff val="35000"/>
                  </a:schemeClr>
                </a:solidFill>
                <a:latin typeface="Arial Rounded MT Bold" panose="020F0704030504030204" pitchFamily="34" charset="0"/>
              </a:rPr>
              <a:t>单样本学习网络</a:t>
            </a:r>
          </a:p>
        </p:txBody>
      </p:sp>
      <p:sp>
        <p:nvSpPr>
          <p:cNvPr id="3" name="矩形: 圆角 2">
            <a:extLst>
              <a:ext uri="{FF2B5EF4-FFF2-40B4-BE49-F238E27FC236}">
                <a16:creationId xmlns:a16="http://schemas.microsoft.com/office/drawing/2014/main" id="{508E7AE4-73E5-23BD-4604-F1C3841CDCBD}"/>
              </a:ext>
            </a:extLst>
          </p:cNvPr>
          <p:cNvSpPr/>
          <p:nvPr/>
        </p:nvSpPr>
        <p:spPr>
          <a:xfrm>
            <a:off x="2109311" y="1448297"/>
            <a:ext cx="926254" cy="1200329"/>
          </a:xfrm>
          <a:prstGeom prst="roundRect">
            <a:avLst/>
          </a:prstGeom>
          <a:solidFill>
            <a:schemeClr val="accent6">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a:solidFill>
                  <a:schemeClr val="tx1"/>
                </a:solidFill>
                <a:latin typeface="Times New Roman" panose="02020603050405020304" pitchFamily="18" charset="0"/>
                <a:cs typeface="Times New Roman" panose="02020603050405020304" pitchFamily="18" charset="0"/>
              </a:rPr>
              <a:t>Conv1</a:t>
            </a:r>
          </a:p>
          <a:p>
            <a:endParaRPr lang="en-US" altLang="zh-CN" sz="600" b="1">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ReLu</a:t>
            </a:r>
          </a:p>
          <a:p>
            <a:r>
              <a:rPr lang="en-US" altLang="zh-CN" sz="1600">
                <a:solidFill>
                  <a:schemeClr val="tx1"/>
                </a:solidFill>
                <a:latin typeface="Times New Roman" panose="02020603050405020304" pitchFamily="18" charset="0"/>
                <a:cs typeface="Times New Roman" panose="02020603050405020304" pitchFamily="18" charset="0"/>
              </a:rPr>
              <a:t>    64</a:t>
            </a:r>
          </a:p>
          <a:p>
            <a:r>
              <a:rPr lang="en-US" altLang="zh-CN" sz="1600">
                <a:solidFill>
                  <a:schemeClr val="tx1"/>
                </a:solidFill>
                <a:latin typeface="Times New Roman" panose="02020603050405020304" pitchFamily="18" charset="0"/>
                <a:cs typeface="Times New Roman" panose="02020603050405020304" pitchFamily="18" charset="0"/>
              </a:rPr>
              <a:t>   3*3</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5" name="矩形: 圆角 4">
            <a:extLst>
              <a:ext uri="{FF2B5EF4-FFF2-40B4-BE49-F238E27FC236}">
                <a16:creationId xmlns:a16="http://schemas.microsoft.com/office/drawing/2014/main" id="{26D6A7E6-5179-BDF2-22AC-C49E9528A99E}"/>
              </a:ext>
            </a:extLst>
          </p:cNvPr>
          <p:cNvSpPr/>
          <p:nvPr/>
        </p:nvSpPr>
        <p:spPr>
          <a:xfrm>
            <a:off x="4467242" y="1448295"/>
            <a:ext cx="926254" cy="1200329"/>
          </a:xfrm>
          <a:prstGeom prst="roundRect">
            <a:avLst/>
          </a:prstGeom>
          <a:solidFill>
            <a:schemeClr val="accent6">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a:solidFill>
                  <a:schemeClr val="tx1"/>
                </a:solidFill>
                <a:latin typeface="Times New Roman" panose="02020603050405020304" pitchFamily="18" charset="0"/>
                <a:cs typeface="Times New Roman" panose="02020603050405020304" pitchFamily="18" charset="0"/>
              </a:rPr>
              <a:t>Conv2</a:t>
            </a:r>
          </a:p>
          <a:p>
            <a:endParaRPr lang="en-US" altLang="zh-CN" sz="600" b="1">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ReLu</a:t>
            </a:r>
          </a:p>
          <a:p>
            <a:r>
              <a:rPr lang="en-US" altLang="zh-CN" sz="1600">
                <a:solidFill>
                  <a:schemeClr val="tx1"/>
                </a:solidFill>
                <a:latin typeface="Times New Roman" panose="02020603050405020304" pitchFamily="18" charset="0"/>
                <a:cs typeface="Times New Roman" panose="02020603050405020304" pitchFamily="18" charset="0"/>
              </a:rPr>
              <a:t>   128</a:t>
            </a:r>
          </a:p>
          <a:p>
            <a:r>
              <a:rPr lang="en-US" altLang="zh-CN" sz="1600">
                <a:solidFill>
                  <a:schemeClr val="tx1"/>
                </a:solidFill>
                <a:latin typeface="Times New Roman" panose="02020603050405020304" pitchFamily="18" charset="0"/>
                <a:cs typeface="Times New Roman" panose="02020603050405020304" pitchFamily="18" charset="0"/>
              </a:rPr>
              <a:t>   3*3</a:t>
            </a: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6" name="矩形: 圆角 5">
            <a:extLst>
              <a:ext uri="{FF2B5EF4-FFF2-40B4-BE49-F238E27FC236}">
                <a16:creationId xmlns:a16="http://schemas.microsoft.com/office/drawing/2014/main" id="{38E49226-5B2D-2370-D502-4EADDD250BD5}"/>
              </a:ext>
            </a:extLst>
          </p:cNvPr>
          <p:cNvSpPr/>
          <p:nvPr/>
        </p:nvSpPr>
        <p:spPr>
          <a:xfrm>
            <a:off x="6879074" y="1447821"/>
            <a:ext cx="926254" cy="1200329"/>
          </a:xfrm>
          <a:prstGeom prst="roundRect">
            <a:avLst/>
          </a:prstGeom>
          <a:solidFill>
            <a:schemeClr val="accent6">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a:solidFill>
                  <a:schemeClr val="tx1"/>
                </a:solidFill>
                <a:latin typeface="Times New Roman" panose="02020603050405020304" pitchFamily="18" charset="0"/>
                <a:cs typeface="Times New Roman" panose="02020603050405020304" pitchFamily="18" charset="0"/>
              </a:rPr>
              <a:t>Conv3</a:t>
            </a:r>
          </a:p>
          <a:p>
            <a:endParaRPr lang="en-US" altLang="zh-CN" sz="600" b="1">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ReLu</a:t>
            </a:r>
          </a:p>
          <a:p>
            <a:r>
              <a:rPr lang="en-US" altLang="zh-CN" sz="1600">
                <a:solidFill>
                  <a:schemeClr val="tx1"/>
                </a:solidFill>
                <a:latin typeface="Times New Roman" panose="02020603050405020304" pitchFamily="18" charset="0"/>
                <a:cs typeface="Times New Roman" panose="02020603050405020304" pitchFamily="18" charset="0"/>
              </a:rPr>
              <a:t>   128</a:t>
            </a:r>
          </a:p>
          <a:p>
            <a:r>
              <a:rPr lang="en-US" altLang="zh-CN" sz="1600">
                <a:solidFill>
                  <a:schemeClr val="tx1"/>
                </a:solidFill>
                <a:latin typeface="Times New Roman" panose="02020603050405020304" pitchFamily="18" charset="0"/>
                <a:cs typeface="Times New Roman" panose="02020603050405020304" pitchFamily="18" charset="0"/>
              </a:rPr>
              <a:t>   3*3</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11" name="矩形: 圆角 10">
            <a:extLst>
              <a:ext uri="{FF2B5EF4-FFF2-40B4-BE49-F238E27FC236}">
                <a16:creationId xmlns:a16="http://schemas.microsoft.com/office/drawing/2014/main" id="{D5A9BFDE-6E31-B756-CE4F-9F144F909D3D}"/>
              </a:ext>
            </a:extLst>
          </p:cNvPr>
          <p:cNvSpPr/>
          <p:nvPr/>
        </p:nvSpPr>
        <p:spPr>
          <a:xfrm>
            <a:off x="5656511" y="1448295"/>
            <a:ext cx="920180" cy="1200329"/>
          </a:xfrm>
          <a:prstGeom prst="roundRect">
            <a:avLst/>
          </a:prstGeom>
          <a:solidFill>
            <a:schemeClr val="accent2">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altLang="zh-CN" b="1">
                <a:solidFill>
                  <a:schemeClr val="tx1"/>
                </a:solidFill>
                <a:latin typeface="Times New Roman" panose="02020603050405020304" pitchFamily="18" charset="0"/>
                <a:cs typeface="Times New Roman" panose="02020603050405020304" pitchFamily="18" charset="0"/>
              </a:rPr>
              <a:t>Max</a:t>
            </a:r>
          </a:p>
          <a:p>
            <a:pPr algn="ctr"/>
            <a:r>
              <a:rPr lang="en-US" altLang="zh-CN" b="1">
                <a:solidFill>
                  <a:schemeClr val="tx1"/>
                </a:solidFill>
                <a:latin typeface="Times New Roman" panose="02020603050405020304" pitchFamily="18" charset="0"/>
                <a:cs typeface="Times New Roman" panose="02020603050405020304" pitchFamily="18" charset="0"/>
              </a:rPr>
              <a:t>Pooling</a:t>
            </a:r>
          </a:p>
          <a:p>
            <a:endParaRPr lang="en-US" altLang="zh-CN" sz="600" b="1">
              <a:solidFill>
                <a:schemeClr val="tx1"/>
              </a:solidFill>
              <a:latin typeface="Times New Roman" panose="02020603050405020304" pitchFamily="18" charset="0"/>
              <a:cs typeface="Times New Roman" panose="02020603050405020304" pitchFamily="18" charset="0"/>
            </a:endParaRPr>
          </a:p>
          <a:p>
            <a:pPr algn="ctr"/>
            <a:endParaRPr lang="en-US" altLang="zh-CN" sz="1600">
              <a:solidFill>
                <a:schemeClr val="tx1"/>
              </a:solidFill>
              <a:latin typeface="Times New Roman" panose="02020603050405020304" pitchFamily="18" charset="0"/>
              <a:cs typeface="Times New Roman" panose="02020603050405020304" pitchFamily="18" charset="0"/>
            </a:endParaRPr>
          </a:p>
          <a:p>
            <a:pPr algn="ctr"/>
            <a:r>
              <a:rPr lang="en-US" altLang="zh-CN" sz="1600">
                <a:solidFill>
                  <a:schemeClr val="tx1"/>
                </a:solidFill>
                <a:latin typeface="Times New Roman" panose="02020603050405020304" pitchFamily="18" charset="0"/>
                <a:cs typeface="Times New Roman" panose="02020603050405020304" pitchFamily="18" charset="0"/>
              </a:rPr>
              <a:t>2*2</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2B21BE98-7228-3A32-97C4-280140257AF9}"/>
              </a:ext>
            </a:extLst>
          </p:cNvPr>
          <p:cNvCxnSpPr>
            <a:cxnSpLocks/>
          </p:cNvCxnSpPr>
          <p:nvPr/>
        </p:nvCxnSpPr>
        <p:spPr>
          <a:xfrm>
            <a:off x="3059315" y="2001805"/>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58E02C1-657D-3835-BE97-C7CC857E8150}"/>
              </a:ext>
            </a:extLst>
          </p:cNvPr>
          <p:cNvCxnSpPr>
            <a:cxnSpLocks/>
          </p:cNvCxnSpPr>
          <p:nvPr/>
        </p:nvCxnSpPr>
        <p:spPr>
          <a:xfrm>
            <a:off x="4238715" y="2010662"/>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38903F2-6D93-8C86-6C1B-4DCA85344DA8}"/>
              </a:ext>
            </a:extLst>
          </p:cNvPr>
          <p:cNvCxnSpPr>
            <a:cxnSpLocks/>
          </p:cNvCxnSpPr>
          <p:nvPr/>
        </p:nvCxnSpPr>
        <p:spPr>
          <a:xfrm>
            <a:off x="5426465" y="2002902"/>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DB38B89-E7B7-6072-0E30-37CB91843354}"/>
              </a:ext>
            </a:extLst>
          </p:cNvPr>
          <p:cNvCxnSpPr>
            <a:cxnSpLocks/>
          </p:cNvCxnSpPr>
          <p:nvPr/>
        </p:nvCxnSpPr>
        <p:spPr>
          <a:xfrm>
            <a:off x="6617779" y="2003160"/>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DEF4CF29-4E9F-CC93-17B0-D296BAFB4934}"/>
              </a:ext>
            </a:extLst>
          </p:cNvPr>
          <p:cNvSpPr/>
          <p:nvPr/>
        </p:nvSpPr>
        <p:spPr>
          <a:xfrm>
            <a:off x="2097436" y="3811584"/>
            <a:ext cx="926254" cy="1200329"/>
          </a:xfrm>
          <a:prstGeom prst="roundRect">
            <a:avLst/>
          </a:prstGeom>
          <a:solidFill>
            <a:schemeClr val="accent6">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a:solidFill>
                  <a:schemeClr val="tx1"/>
                </a:solidFill>
                <a:latin typeface="Times New Roman" panose="02020603050405020304" pitchFamily="18" charset="0"/>
                <a:cs typeface="Times New Roman" panose="02020603050405020304" pitchFamily="18" charset="0"/>
              </a:rPr>
              <a:t>Conv1</a:t>
            </a:r>
          </a:p>
          <a:p>
            <a:endParaRPr lang="en-US" altLang="zh-CN" sz="600" b="1">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ReLu</a:t>
            </a:r>
          </a:p>
          <a:p>
            <a:r>
              <a:rPr lang="en-US" altLang="zh-CN" sz="1600">
                <a:solidFill>
                  <a:schemeClr val="tx1"/>
                </a:solidFill>
                <a:latin typeface="Times New Roman" panose="02020603050405020304" pitchFamily="18" charset="0"/>
                <a:cs typeface="Times New Roman" panose="02020603050405020304" pitchFamily="18" charset="0"/>
              </a:rPr>
              <a:t>    64</a:t>
            </a:r>
          </a:p>
          <a:p>
            <a:r>
              <a:rPr lang="en-US" altLang="zh-CN" sz="1600">
                <a:solidFill>
                  <a:schemeClr val="tx1"/>
                </a:solidFill>
                <a:latin typeface="Times New Roman" panose="02020603050405020304" pitchFamily="18" charset="0"/>
                <a:cs typeface="Times New Roman" panose="02020603050405020304" pitchFamily="18" charset="0"/>
              </a:rPr>
              <a:t>   3*3</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21" name="矩形: 圆角 20">
            <a:extLst>
              <a:ext uri="{FF2B5EF4-FFF2-40B4-BE49-F238E27FC236}">
                <a16:creationId xmlns:a16="http://schemas.microsoft.com/office/drawing/2014/main" id="{7F554372-688F-D71D-A5DD-3CE5DD054779}"/>
              </a:ext>
            </a:extLst>
          </p:cNvPr>
          <p:cNvSpPr/>
          <p:nvPr/>
        </p:nvSpPr>
        <p:spPr>
          <a:xfrm>
            <a:off x="4467242" y="3811582"/>
            <a:ext cx="926254" cy="1200329"/>
          </a:xfrm>
          <a:prstGeom prst="roundRect">
            <a:avLst/>
          </a:prstGeom>
          <a:solidFill>
            <a:schemeClr val="accent6">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a:solidFill>
                  <a:schemeClr val="tx1"/>
                </a:solidFill>
                <a:latin typeface="Times New Roman" panose="02020603050405020304" pitchFamily="18" charset="0"/>
                <a:cs typeface="Times New Roman" panose="02020603050405020304" pitchFamily="18" charset="0"/>
              </a:rPr>
              <a:t>Conv2</a:t>
            </a:r>
          </a:p>
          <a:p>
            <a:endParaRPr lang="en-US" altLang="zh-CN" sz="600" b="1">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ReLu</a:t>
            </a:r>
          </a:p>
          <a:p>
            <a:r>
              <a:rPr lang="en-US" altLang="zh-CN" sz="1600">
                <a:solidFill>
                  <a:schemeClr val="tx1"/>
                </a:solidFill>
                <a:latin typeface="Times New Roman" panose="02020603050405020304" pitchFamily="18" charset="0"/>
                <a:cs typeface="Times New Roman" panose="02020603050405020304" pitchFamily="18" charset="0"/>
              </a:rPr>
              <a:t>   128</a:t>
            </a:r>
          </a:p>
          <a:p>
            <a:r>
              <a:rPr lang="en-US" altLang="zh-CN" sz="1600">
                <a:solidFill>
                  <a:schemeClr val="tx1"/>
                </a:solidFill>
                <a:latin typeface="Times New Roman" panose="02020603050405020304" pitchFamily="18" charset="0"/>
                <a:cs typeface="Times New Roman" panose="02020603050405020304" pitchFamily="18" charset="0"/>
              </a:rPr>
              <a:t>   3*3</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22" name="矩形: 圆角 21">
            <a:extLst>
              <a:ext uri="{FF2B5EF4-FFF2-40B4-BE49-F238E27FC236}">
                <a16:creationId xmlns:a16="http://schemas.microsoft.com/office/drawing/2014/main" id="{83ADF033-3A04-2403-75B2-FCFFA3F3BC0A}"/>
              </a:ext>
            </a:extLst>
          </p:cNvPr>
          <p:cNvSpPr/>
          <p:nvPr/>
        </p:nvSpPr>
        <p:spPr>
          <a:xfrm>
            <a:off x="6888405" y="3811108"/>
            <a:ext cx="926254" cy="1200329"/>
          </a:xfrm>
          <a:prstGeom prst="roundRect">
            <a:avLst/>
          </a:prstGeom>
          <a:solidFill>
            <a:schemeClr val="accent6">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a:solidFill>
                  <a:schemeClr val="tx1"/>
                </a:solidFill>
                <a:latin typeface="Times New Roman" panose="02020603050405020304" pitchFamily="18" charset="0"/>
                <a:cs typeface="Times New Roman" panose="02020603050405020304" pitchFamily="18" charset="0"/>
              </a:rPr>
              <a:t>Conv3</a:t>
            </a:r>
          </a:p>
          <a:p>
            <a:endParaRPr lang="en-US" altLang="zh-CN" sz="600" b="1">
              <a:solidFill>
                <a:schemeClr val="tx1"/>
              </a:solidFill>
              <a:latin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ReLu</a:t>
            </a:r>
          </a:p>
          <a:p>
            <a:r>
              <a:rPr lang="en-US" altLang="zh-CN" sz="1600">
                <a:solidFill>
                  <a:schemeClr val="tx1"/>
                </a:solidFill>
                <a:latin typeface="Times New Roman" panose="02020603050405020304" pitchFamily="18" charset="0"/>
                <a:cs typeface="Times New Roman" panose="02020603050405020304" pitchFamily="18" charset="0"/>
              </a:rPr>
              <a:t>   128</a:t>
            </a:r>
          </a:p>
          <a:p>
            <a:r>
              <a:rPr lang="en-US" altLang="zh-CN" sz="1600">
                <a:solidFill>
                  <a:schemeClr val="tx1"/>
                </a:solidFill>
                <a:latin typeface="Times New Roman" panose="02020603050405020304" pitchFamily="18" charset="0"/>
                <a:cs typeface="Times New Roman" panose="02020603050405020304" pitchFamily="18" charset="0"/>
              </a:rPr>
              <a:t>   3*3</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1A98F57-4FF5-D59F-E50E-0B68C3D6CD0D}"/>
              </a:ext>
            </a:extLst>
          </p:cNvPr>
          <p:cNvCxnSpPr>
            <a:cxnSpLocks/>
          </p:cNvCxnSpPr>
          <p:nvPr/>
        </p:nvCxnSpPr>
        <p:spPr>
          <a:xfrm>
            <a:off x="3023690" y="4411747"/>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4C17266-CEAD-D15D-33FE-C14E2FBEDF83}"/>
              </a:ext>
            </a:extLst>
          </p:cNvPr>
          <p:cNvCxnSpPr>
            <a:cxnSpLocks/>
          </p:cNvCxnSpPr>
          <p:nvPr/>
        </p:nvCxnSpPr>
        <p:spPr>
          <a:xfrm>
            <a:off x="4238715" y="4411273"/>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D79DF65-B060-86F9-459C-6915AAD06508}"/>
              </a:ext>
            </a:extLst>
          </p:cNvPr>
          <p:cNvCxnSpPr>
            <a:cxnSpLocks/>
          </p:cNvCxnSpPr>
          <p:nvPr/>
        </p:nvCxnSpPr>
        <p:spPr>
          <a:xfrm>
            <a:off x="5426465" y="4384851"/>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D4C4676-E7B8-E616-CE14-B10051953F3C}"/>
              </a:ext>
            </a:extLst>
          </p:cNvPr>
          <p:cNvCxnSpPr>
            <a:cxnSpLocks/>
          </p:cNvCxnSpPr>
          <p:nvPr/>
        </p:nvCxnSpPr>
        <p:spPr>
          <a:xfrm>
            <a:off x="6636441" y="4366447"/>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13FDF011-A61D-2DFC-726C-49493B6A835E}"/>
              </a:ext>
            </a:extLst>
          </p:cNvPr>
          <p:cNvSpPr/>
          <p:nvPr/>
        </p:nvSpPr>
        <p:spPr>
          <a:xfrm>
            <a:off x="8072437" y="1447820"/>
            <a:ext cx="692552" cy="1200329"/>
          </a:xfrm>
          <a:prstGeom prst="roundRect">
            <a:avLst/>
          </a:prstGeom>
          <a:solidFill>
            <a:schemeClr val="accent4">
              <a:lumMod val="20000"/>
              <a:lumOff val="8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wrap="none" lIns="0" rIns="0" rtlCol="0" anchor="t" anchorCtr="0"/>
          <a:lstStyle/>
          <a:p>
            <a:r>
              <a:rPr lang="en-US" altLang="zh-CN" sz="1600" b="1">
                <a:solidFill>
                  <a:schemeClr val="tx1"/>
                </a:solidFill>
                <a:latin typeface="Times New Roman" panose="02020603050405020304" pitchFamily="18" charset="0"/>
                <a:cs typeface="Times New Roman" panose="02020603050405020304" pitchFamily="18" charset="0"/>
              </a:rPr>
              <a:t>Flatten</a:t>
            </a:r>
            <a:endParaRPr lang="zh-CN" altLang="en-US" sz="1600" b="1">
              <a:solidFill>
                <a:schemeClr val="tx1"/>
              </a:solidFill>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57F2BD74-4F0E-2EA2-46E6-FF8B83C8C3EF}"/>
              </a:ext>
            </a:extLst>
          </p:cNvPr>
          <p:cNvCxnSpPr>
            <a:cxnSpLocks/>
          </p:cNvCxnSpPr>
          <p:nvPr/>
        </p:nvCxnSpPr>
        <p:spPr>
          <a:xfrm>
            <a:off x="7842652" y="2009271"/>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03E5CE5F-1AD9-CF3B-4100-FE67C9FD645D}"/>
              </a:ext>
            </a:extLst>
          </p:cNvPr>
          <p:cNvSpPr/>
          <p:nvPr/>
        </p:nvSpPr>
        <p:spPr>
          <a:xfrm>
            <a:off x="3279660" y="1447819"/>
            <a:ext cx="920180" cy="1200329"/>
          </a:xfrm>
          <a:prstGeom prst="roundRect">
            <a:avLst/>
          </a:prstGeom>
          <a:solidFill>
            <a:schemeClr val="accent2">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altLang="zh-CN" b="1">
                <a:solidFill>
                  <a:schemeClr val="tx1"/>
                </a:solidFill>
                <a:latin typeface="Times New Roman" panose="02020603050405020304" pitchFamily="18" charset="0"/>
                <a:cs typeface="Times New Roman" panose="02020603050405020304" pitchFamily="18" charset="0"/>
              </a:rPr>
              <a:t>Max</a:t>
            </a:r>
          </a:p>
          <a:p>
            <a:pPr algn="ctr"/>
            <a:r>
              <a:rPr lang="en-US" altLang="zh-CN" b="1">
                <a:solidFill>
                  <a:schemeClr val="tx1"/>
                </a:solidFill>
                <a:latin typeface="Times New Roman" panose="02020603050405020304" pitchFamily="18" charset="0"/>
                <a:cs typeface="Times New Roman" panose="02020603050405020304" pitchFamily="18" charset="0"/>
              </a:rPr>
              <a:t>Pooling</a:t>
            </a:r>
          </a:p>
          <a:p>
            <a:endParaRPr lang="en-US" altLang="zh-CN" sz="600" b="1">
              <a:solidFill>
                <a:schemeClr val="tx1"/>
              </a:solidFill>
              <a:latin typeface="Times New Roman" panose="02020603050405020304" pitchFamily="18" charset="0"/>
              <a:cs typeface="Times New Roman" panose="02020603050405020304" pitchFamily="18" charset="0"/>
            </a:endParaRPr>
          </a:p>
          <a:p>
            <a:pPr algn="ctr"/>
            <a:endParaRPr lang="en-US" altLang="zh-CN" sz="1600">
              <a:solidFill>
                <a:schemeClr val="tx1"/>
              </a:solidFill>
              <a:latin typeface="Times New Roman" panose="02020603050405020304" pitchFamily="18" charset="0"/>
              <a:cs typeface="Times New Roman" panose="02020603050405020304" pitchFamily="18" charset="0"/>
            </a:endParaRPr>
          </a:p>
          <a:p>
            <a:pPr algn="ctr"/>
            <a:r>
              <a:rPr lang="en-US" altLang="zh-CN" sz="1600">
                <a:solidFill>
                  <a:schemeClr val="tx1"/>
                </a:solidFill>
                <a:latin typeface="Times New Roman" panose="02020603050405020304" pitchFamily="18" charset="0"/>
                <a:cs typeface="Times New Roman" panose="02020603050405020304" pitchFamily="18" charset="0"/>
              </a:rPr>
              <a:t>2*2</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32" name="矩形: 圆角 31">
            <a:extLst>
              <a:ext uri="{FF2B5EF4-FFF2-40B4-BE49-F238E27FC236}">
                <a16:creationId xmlns:a16="http://schemas.microsoft.com/office/drawing/2014/main" id="{3627A04D-7783-4605-CA6A-3C21E88FB3B4}"/>
              </a:ext>
            </a:extLst>
          </p:cNvPr>
          <p:cNvSpPr/>
          <p:nvPr/>
        </p:nvSpPr>
        <p:spPr>
          <a:xfrm>
            <a:off x="3245005" y="3811108"/>
            <a:ext cx="920180" cy="1200329"/>
          </a:xfrm>
          <a:prstGeom prst="roundRect">
            <a:avLst/>
          </a:prstGeom>
          <a:solidFill>
            <a:schemeClr val="accent2">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lIns="0" tIns="0" rIns="0" bIns="46800" rtlCol="0" anchor="t" anchorCtr="0"/>
          <a:lstStyle/>
          <a:p>
            <a:pPr algn="ctr"/>
            <a:r>
              <a:rPr lang="en-US" altLang="zh-CN" b="1">
                <a:solidFill>
                  <a:schemeClr val="tx1"/>
                </a:solidFill>
                <a:latin typeface="Times New Roman" panose="02020603050405020304" pitchFamily="18" charset="0"/>
                <a:cs typeface="Times New Roman" panose="02020603050405020304" pitchFamily="18" charset="0"/>
              </a:rPr>
              <a:t>Max</a:t>
            </a:r>
          </a:p>
          <a:p>
            <a:pPr algn="ctr"/>
            <a:r>
              <a:rPr lang="en-US" altLang="zh-CN" b="1">
                <a:solidFill>
                  <a:schemeClr val="tx1"/>
                </a:solidFill>
                <a:latin typeface="Times New Roman" panose="02020603050405020304" pitchFamily="18" charset="0"/>
                <a:cs typeface="Times New Roman" panose="02020603050405020304" pitchFamily="18" charset="0"/>
              </a:rPr>
              <a:t>Pooling</a:t>
            </a:r>
          </a:p>
          <a:p>
            <a:endParaRPr lang="en-US" altLang="zh-CN" sz="600" b="1">
              <a:solidFill>
                <a:schemeClr val="tx1"/>
              </a:solidFill>
              <a:latin typeface="Times New Roman" panose="02020603050405020304" pitchFamily="18" charset="0"/>
              <a:cs typeface="Times New Roman" panose="02020603050405020304" pitchFamily="18" charset="0"/>
            </a:endParaRPr>
          </a:p>
          <a:p>
            <a:pPr algn="ctr"/>
            <a:endParaRPr lang="en-US" altLang="zh-CN" sz="1600">
              <a:solidFill>
                <a:schemeClr val="tx1"/>
              </a:solidFill>
              <a:latin typeface="Times New Roman" panose="02020603050405020304" pitchFamily="18" charset="0"/>
              <a:cs typeface="Times New Roman" panose="02020603050405020304" pitchFamily="18" charset="0"/>
            </a:endParaRPr>
          </a:p>
          <a:p>
            <a:pPr algn="ctr"/>
            <a:r>
              <a:rPr lang="en-US" altLang="zh-CN" sz="1600">
                <a:solidFill>
                  <a:schemeClr val="tx1"/>
                </a:solidFill>
                <a:latin typeface="Times New Roman" panose="02020603050405020304" pitchFamily="18" charset="0"/>
                <a:cs typeface="Times New Roman" panose="02020603050405020304" pitchFamily="18" charset="0"/>
              </a:rPr>
              <a:t>2*2</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33" name="矩形: 圆角 32">
            <a:extLst>
              <a:ext uri="{FF2B5EF4-FFF2-40B4-BE49-F238E27FC236}">
                <a16:creationId xmlns:a16="http://schemas.microsoft.com/office/drawing/2014/main" id="{9356B8E1-9AE2-05A6-5C44-044CCACEC98F}"/>
              </a:ext>
            </a:extLst>
          </p:cNvPr>
          <p:cNvSpPr/>
          <p:nvPr/>
        </p:nvSpPr>
        <p:spPr>
          <a:xfrm>
            <a:off x="5688255" y="3811108"/>
            <a:ext cx="920180" cy="1200329"/>
          </a:xfrm>
          <a:prstGeom prst="roundRect">
            <a:avLst/>
          </a:prstGeom>
          <a:solidFill>
            <a:schemeClr val="accent2">
              <a:lumMod val="40000"/>
              <a:lumOff val="6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lIns="0" tIns="0" rIns="0" bIns="46800" rtlCol="0" anchor="t" anchorCtr="0"/>
          <a:lstStyle/>
          <a:p>
            <a:pPr algn="ctr"/>
            <a:r>
              <a:rPr lang="en-US" altLang="zh-CN" b="1">
                <a:solidFill>
                  <a:schemeClr val="tx1"/>
                </a:solidFill>
                <a:latin typeface="Times New Roman" panose="02020603050405020304" pitchFamily="18" charset="0"/>
                <a:cs typeface="Times New Roman" panose="02020603050405020304" pitchFamily="18" charset="0"/>
              </a:rPr>
              <a:t>Max</a:t>
            </a:r>
          </a:p>
          <a:p>
            <a:pPr algn="ctr"/>
            <a:r>
              <a:rPr lang="en-US" altLang="zh-CN" b="1">
                <a:solidFill>
                  <a:schemeClr val="tx1"/>
                </a:solidFill>
                <a:latin typeface="Times New Roman" panose="02020603050405020304" pitchFamily="18" charset="0"/>
                <a:cs typeface="Times New Roman" panose="02020603050405020304" pitchFamily="18" charset="0"/>
              </a:rPr>
              <a:t>Pooling</a:t>
            </a:r>
          </a:p>
          <a:p>
            <a:endParaRPr lang="en-US" altLang="zh-CN" sz="600" b="1">
              <a:solidFill>
                <a:schemeClr val="tx1"/>
              </a:solidFill>
              <a:latin typeface="Times New Roman" panose="02020603050405020304" pitchFamily="18" charset="0"/>
              <a:cs typeface="Times New Roman" panose="02020603050405020304" pitchFamily="18" charset="0"/>
            </a:endParaRPr>
          </a:p>
          <a:p>
            <a:pPr algn="ctr"/>
            <a:endParaRPr lang="en-US" altLang="zh-CN" sz="1600">
              <a:solidFill>
                <a:schemeClr val="tx1"/>
              </a:solidFill>
              <a:latin typeface="Times New Roman" panose="02020603050405020304" pitchFamily="18" charset="0"/>
              <a:cs typeface="Times New Roman" panose="02020603050405020304" pitchFamily="18" charset="0"/>
            </a:endParaRPr>
          </a:p>
          <a:p>
            <a:pPr algn="ctr"/>
            <a:r>
              <a:rPr lang="en-US" altLang="zh-CN" sz="1600">
                <a:solidFill>
                  <a:schemeClr val="tx1"/>
                </a:solidFill>
                <a:latin typeface="Times New Roman" panose="02020603050405020304" pitchFamily="18" charset="0"/>
                <a:cs typeface="Times New Roman" panose="02020603050405020304" pitchFamily="18" charset="0"/>
              </a:rPr>
              <a:t>2*2</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34" name="矩形: 圆角 33">
            <a:extLst>
              <a:ext uri="{FF2B5EF4-FFF2-40B4-BE49-F238E27FC236}">
                <a16:creationId xmlns:a16="http://schemas.microsoft.com/office/drawing/2014/main" id="{869999FD-8830-D00B-D71B-E7A245886BC2}"/>
              </a:ext>
            </a:extLst>
          </p:cNvPr>
          <p:cNvSpPr/>
          <p:nvPr/>
        </p:nvSpPr>
        <p:spPr>
          <a:xfrm>
            <a:off x="8081762" y="3811108"/>
            <a:ext cx="692552" cy="1200329"/>
          </a:xfrm>
          <a:prstGeom prst="roundRect">
            <a:avLst/>
          </a:prstGeom>
          <a:solidFill>
            <a:schemeClr val="accent4">
              <a:lumMod val="20000"/>
              <a:lumOff val="8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wrap="none" lIns="0" rIns="0" rtlCol="0" anchor="t" anchorCtr="0"/>
          <a:lstStyle/>
          <a:p>
            <a:r>
              <a:rPr lang="en-US" altLang="zh-CN" sz="1600" b="1">
                <a:solidFill>
                  <a:schemeClr val="tx1"/>
                </a:solidFill>
                <a:latin typeface="Times New Roman" panose="02020603050405020304" pitchFamily="18" charset="0"/>
                <a:cs typeface="Times New Roman" panose="02020603050405020304" pitchFamily="18" charset="0"/>
              </a:rPr>
              <a:t>Flatten</a:t>
            </a:r>
            <a:endParaRPr lang="zh-CN" altLang="en-US" sz="1600" b="1">
              <a:solidFill>
                <a:schemeClr val="tx1"/>
              </a:solidFill>
              <a:latin typeface="Times New Roman" panose="02020603050405020304" pitchFamily="18" charset="0"/>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7209103A-EAAF-B391-2F84-E6CDE7E77B20}"/>
              </a:ext>
            </a:extLst>
          </p:cNvPr>
          <p:cNvCxnSpPr>
            <a:cxnSpLocks/>
          </p:cNvCxnSpPr>
          <p:nvPr/>
        </p:nvCxnSpPr>
        <p:spPr>
          <a:xfrm>
            <a:off x="7851977" y="4372559"/>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FB6A60B0-868E-2867-58C1-04EAB3172FD1}"/>
              </a:ext>
            </a:extLst>
          </p:cNvPr>
          <p:cNvSpPr/>
          <p:nvPr/>
        </p:nvSpPr>
        <p:spPr>
          <a:xfrm>
            <a:off x="8988960" y="1447818"/>
            <a:ext cx="692552" cy="1200329"/>
          </a:xfrm>
          <a:prstGeom prst="roundRect">
            <a:avLst/>
          </a:prstGeom>
          <a:solidFill>
            <a:schemeClr val="accent5">
              <a:lumMod val="20000"/>
              <a:lumOff val="8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wrap="none" lIns="0" rIns="0" rtlCol="0" anchor="t" anchorCtr="0"/>
          <a:lstStyle/>
          <a:p>
            <a:pPr algn="ctr"/>
            <a:r>
              <a:rPr lang="en-US" altLang="zh-CN" sz="1600" b="1">
                <a:solidFill>
                  <a:schemeClr val="tx1"/>
                </a:solidFill>
                <a:latin typeface="Times New Roman" panose="02020603050405020304" pitchFamily="18" charset="0"/>
                <a:cs typeface="Times New Roman" panose="02020603050405020304" pitchFamily="18" charset="0"/>
              </a:rPr>
              <a:t>FC</a:t>
            </a:r>
          </a:p>
          <a:p>
            <a:pPr algn="ctr"/>
            <a:endParaRPr lang="en-US" altLang="zh-CN" sz="600" b="1">
              <a:solidFill>
                <a:schemeClr val="tx1"/>
              </a:solidFill>
              <a:latin typeface="Times New Roman" panose="02020603050405020304" pitchFamily="18" charset="0"/>
              <a:cs typeface="Times New Roman" panose="02020603050405020304" pitchFamily="18" charset="0"/>
            </a:endParaRPr>
          </a:p>
          <a:p>
            <a:pPr algn="ctr"/>
            <a:r>
              <a:rPr lang="en-US" altLang="zh-CN" sz="1600">
                <a:solidFill>
                  <a:schemeClr val="tx1"/>
                </a:solidFill>
                <a:latin typeface="Times New Roman" panose="02020603050405020304" pitchFamily="18" charset="0"/>
                <a:cs typeface="Times New Roman" panose="02020603050405020304" pitchFamily="18" charset="0"/>
              </a:rPr>
              <a:t>ReLu</a:t>
            </a:r>
          </a:p>
          <a:p>
            <a:pPr algn="ctr"/>
            <a:r>
              <a:rPr lang="en-US" altLang="zh-CN" sz="1600">
                <a:solidFill>
                  <a:schemeClr val="tx1"/>
                </a:solidFill>
                <a:latin typeface="Times New Roman" panose="02020603050405020304" pitchFamily="18" charset="0"/>
                <a:cs typeface="Times New Roman" panose="02020603050405020304" pitchFamily="18" charset="0"/>
              </a:rPr>
              <a:t>128</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37" name="直接箭头连接符 36">
            <a:extLst>
              <a:ext uri="{FF2B5EF4-FFF2-40B4-BE49-F238E27FC236}">
                <a16:creationId xmlns:a16="http://schemas.microsoft.com/office/drawing/2014/main" id="{5C80E909-F08B-9124-567F-420E3778A871}"/>
              </a:ext>
            </a:extLst>
          </p:cNvPr>
          <p:cNvCxnSpPr>
            <a:cxnSpLocks/>
          </p:cNvCxnSpPr>
          <p:nvPr/>
        </p:nvCxnSpPr>
        <p:spPr>
          <a:xfrm>
            <a:off x="8764989" y="2003160"/>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E4456832-F1E0-9DAE-B26C-1C34D60AA4AF}"/>
              </a:ext>
            </a:extLst>
          </p:cNvPr>
          <p:cNvSpPr/>
          <p:nvPr/>
        </p:nvSpPr>
        <p:spPr>
          <a:xfrm>
            <a:off x="9023830" y="3811108"/>
            <a:ext cx="692552" cy="1200329"/>
          </a:xfrm>
          <a:prstGeom prst="roundRect">
            <a:avLst/>
          </a:prstGeom>
          <a:solidFill>
            <a:schemeClr val="accent5">
              <a:lumMod val="20000"/>
              <a:lumOff val="8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wrap="none" lIns="0" rIns="0" rtlCol="0" anchor="t" anchorCtr="0"/>
          <a:lstStyle/>
          <a:p>
            <a:pPr algn="ctr"/>
            <a:r>
              <a:rPr lang="en-US" altLang="zh-CN" sz="1600" b="1">
                <a:solidFill>
                  <a:schemeClr val="tx1"/>
                </a:solidFill>
                <a:latin typeface="Times New Roman" panose="02020603050405020304" pitchFamily="18" charset="0"/>
                <a:cs typeface="Times New Roman" panose="02020603050405020304" pitchFamily="18" charset="0"/>
              </a:rPr>
              <a:t>FC</a:t>
            </a:r>
          </a:p>
          <a:p>
            <a:pPr algn="ctr"/>
            <a:endParaRPr lang="en-US" altLang="zh-CN" sz="600" b="1">
              <a:solidFill>
                <a:schemeClr val="tx1"/>
              </a:solidFill>
              <a:latin typeface="Times New Roman" panose="02020603050405020304" pitchFamily="18" charset="0"/>
              <a:cs typeface="Times New Roman" panose="02020603050405020304" pitchFamily="18" charset="0"/>
            </a:endParaRPr>
          </a:p>
          <a:p>
            <a:pPr algn="ctr"/>
            <a:r>
              <a:rPr lang="en-US" altLang="zh-CN" sz="1600">
                <a:solidFill>
                  <a:schemeClr val="tx1"/>
                </a:solidFill>
                <a:latin typeface="Times New Roman" panose="02020603050405020304" pitchFamily="18" charset="0"/>
                <a:cs typeface="Times New Roman" panose="02020603050405020304" pitchFamily="18" charset="0"/>
              </a:rPr>
              <a:t>ReLu</a:t>
            </a:r>
          </a:p>
          <a:p>
            <a:pPr algn="ctr"/>
            <a:r>
              <a:rPr lang="en-US" altLang="zh-CN" sz="1600">
                <a:solidFill>
                  <a:schemeClr val="tx1"/>
                </a:solidFill>
                <a:latin typeface="Times New Roman" panose="02020603050405020304" pitchFamily="18" charset="0"/>
                <a:cs typeface="Times New Roman" panose="02020603050405020304" pitchFamily="18" charset="0"/>
              </a:rPr>
              <a:t>128</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707A1157-D407-9EC5-F399-3CDAF283933B}"/>
              </a:ext>
            </a:extLst>
          </p:cNvPr>
          <p:cNvCxnSpPr>
            <a:cxnSpLocks/>
          </p:cNvCxnSpPr>
          <p:nvPr/>
        </p:nvCxnSpPr>
        <p:spPr>
          <a:xfrm>
            <a:off x="8799859" y="4366450"/>
            <a:ext cx="2239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圆角 39">
            <a:extLst>
              <a:ext uri="{FF2B5EF4-FFF2-40B4-BE49-F238E27FC236}">
                <a16:creationId xmlns:a16="http://schemas.microsoft.com/office/drawing/2014/main" id="{29BED6D4-762E-291D-5DA7-C320A5636C03}"/>
              </a:ext>
            </a:extLst>
          </p:cNvPr>
          <p:cNvSpPr/>
          <p:nvPr/>
        </p:nvSpPr>
        <p:spPr>
          <a:xfrm>
            <a:off x="5271720" y="3036325"/>
            <a:ext cx="1771937" cy="399716"/>
          </a:xfrm>
          <a:prstGeom prst="roundRect">
            <a:avLst/>
          </a:prstGeom>
          <a:solidFill>
            <a:srgbClr val="F4C4FC"/>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a:solidFill>
                  <a:schemeClr val="tx1"/>
                </a:solidFill>
                <a:latin typeface="Times New Roman" panose="02020603050405020304" pitchFamily="18" charset="0"/>
                <a:cs typeface="Times New Roman" panose="02020603050405020304" pitchFamily="18" charset="0"/>
              </a:rPr>
              <a:t>Shared Weights</a:t>
            </a:r>
          </a:p>
        </p:txBody>
      </p:sp>
      <p:sp>
        <p:nvSpPr>
          <p:cNvPr id="47" name="矩形: 圆角 46">
            <a:extLst>
              <a:ext uri="{FF2B5EF4-FFF2-40B4-BE49-F238E27FC236}">
                <a16:creationId xmlns:a16="http://schemas.microsoft.com/office/drawing/2014/main" id="{A8FA03E9-B256-5012-A549-F44A4356608E}"/>
              </a:ext>
            </a:extLst>
          </p:cNvPr>
          <p:cNvSpPr/>
          <p:nvPr/>
        </p:nvSpPr>
        <p:spPr>
          <a:xfrm>
            <a:off x="1903445" y="1007706"/>
            <a:ext cx="7959012" cy="1736749"/>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D52B3355-BABC-FBA8-6A81-B23975C45589}"/>
              </a:ext>
            </a:extLst>
          </p:cNvPr>
          <p:cNvSpPr/>
          <p:nvPr/>
        </p:nvSpPr>
        <p:spPr>
          <a:xfrm>
            <a:off x="1903445" y="3710820"/>
            <a:ext cx="7959012" cy="165428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2F038049-CC1D-8AB2-D6F6-052FC1C9C790}"/>
              </a:ext>
            </a:extLst>
          </p:cNvPr>
          <p:cNvSpPr txBox="1"/>
          <p:nvPr/>
        </p:nvSpPr>
        <p:spPr>
          <a:xfrm>
            <a:off x="5225107" y="1025862"/>
            <a:ext cx="2117094" cy="369332"/>
          </a:xfrm>
          <a:prstGeom prst="rect">
            <a:avLst/>
          </a:prstGeom>
          <a:noFill/>
        </p:spPr>
        <p:txBody>
          <a:bodyPr wrap="square" rtlCol="0">
            <a:spAutoFit/>
          </a:bodyPr>
          <a:lstStyle/>
          <a:p>
            <a:r>
              <a:rPr lang="en-US" altLang="zh-CN" b="1">
                <a:latin typeface="Times New Roman" panose="02020603050405020304" pitchFamily="18" charset="0"/>
                <a:cs typeface="Times New Roman" panose="02020603050405020304" pitchFamily="18" charset="0"/>
              </a:rPr>
              <a:t>Sub-NetWork 1</a:t>
            </a:r>
            <a:endParaRPr lang="zh-CN" altLang="en-US" b="1">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6B7952A3-7F6D-1318-ECFB-6D1C8BEA660F}"/>
              </a:ext>
            </a:extLst>
          </p:cNvPr>
          <p:cNvSpPr txBox="1"/>
          <p:nvPr/>
        </p:nvSpPr>
        <p:spPr>
          <a:xfrm>
            <a:off x="5225107" y="4995774"/>
            <a:ext cx="2117094" cy="369332"/>
          </a:xfrm>
          <a:prstGeom prst="rect">
            <a:avLst/>
          </a:prstGeom>
          <a:noFill/>
        </p:spPr>
        <p:txBody>
          <a:bodyPr wrap="square" rtlCol="0">
            <a:spAutoFit/>
          </a:bodyPr>
          <a:lstStyle/>
          <a:p>
            <a:r>
              <a:rPr lang="en-US" altLang="zh-CN" b="1">
                <a:latin typeface="Times New Roman" panose="02020603050405020304" pitchFamily="18" charset="0"/>
                <a:cs typeface="Times New Roman" panose="02020603050405020304" pitchFamily="18" charset="0"/>
              </a:rPr>
              <a:t>Sub-NetWork 2</a:t>
            </a:r>
            <a:endParaRPr lang="zh-CN" altLang="en-US" b="1">
              <a:latin typeface="Times New Roman" panose="02020603050405020304" pitchFamily="18" charset="0"/>
              <a:cs typeface="Times New Roman" panose="02020603050405020304" pitchFamily="18" charset="0"/>
            </a:endParaRPr>
          </a:p>
        </p:txBody>
      </p:sp>
      <p:sp>
        <p:nvSpPr>
          <p:cNvPr id="51" name="左大括号 50">
            <a:extLst>
              <a:ext uri="{FF2B5EF4-FFF2-40B4-BE49-F238E27FC236}">
                <a16:creationId xmlns:a16="http://schemas.microsoft.com/office/drawing/2014/main" id="{0EB49002-BD7A-99F3-B745-6B2422BEEBEC}"/>
              </a:ext>
            </a:extLst>
          </p:cNvPr>
          <p:cNvSpPr/>
          <p:nvPr/>
        </p:nvSpPr>
        <p:spPr>
          <a:xfrm rot="16200000">
            <a:off x="5794844" y="-512966"/>
            <a:ext cx="306845" cy="6858002"/>
          </a:xfrm>
          <a:prstGeom prst="leftBrace">
            <a:avLst>
              <a:gd name="adj1" fmla="val 8333"/>
              <a:gd name="adj2" fmla="val 5258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左大括号 51">
            <a:extLst>
              <a:ext uri="{FF2B5EF4-FFF2-40B4-BE49-F238E27FC236}">
                <a16:creationId xmlns:a16="http://schemas.microsoft.com/office/drawing/2014/main" id="{C72CBF49-C1C7-73B6-E36C-C26F3AF1257D}"/>
              </a:ext>
            </a:extLst>
          </p:cNvPr>
          <p:cNvSpPr/>
          <p:nvPr/>
        </p:nvSpPr>
        <p:spPr>
          <a:xfrm rot="5400000">
            <a:off x="5794845" y="154881"/>
            <a:ext cx="306845" cy="6858002"/>
          </a:xfrm>
          <a:prstGeom prst="leftBrace">
            <a:avLst>
              <a:gd name="adj1" fmla="val 8333"/>
              <a:gd name="adj2" fmla="val 47279"/>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右大括号 52">
            <a:extLst>
              <a:ext uri="{FF2B5EF4-FFF2-40B4-BE49-F238E27FC236}">
                <a16:creationId xmlns:a16="http://schemas.microsoft.com/office/drawing/2014/main" id="{B75FC73E-D33B-5DEF-C9F3-E1C9BA648095}"/>
              </a:ext>
            </a:extLst>
          </p:cNvPr>
          <p:cNvSpPr/>
          <p:nvPr/>
        </p:nvSpPr>
        <p:spPr>
          <a:xfrm>
            <a:off x="9862457" y="2003160"/>
            <a:ext cx="435094" cy="248486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DD6FF957-79D6-6E2D-14BB-971233A8A0EE}"/>
              </a:ext>
            </a:extLst>
          </p:cNvPr>
          <p:cNvSpPr/>
          <p:nvPr/>
        </p:nvSpPr>
        <p:spPr>
          <a:xfrm>
            <a:off x="10320361" y="2648147"/>
            <a:ext cx="466205" cy="1248195"/>
          </a:xfrm>
          <a:prstGeom prst="roundRect">
            <a:avLst/>
          </a:prstGeom>
          <a:solidFill>
            <a:schemeClr val="bg2">
              <a:lumMod val="9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vert="vert270" wrap="none" lIns="0" rIns="0" rtlCol="0" anchor="t" anchorCtr="0"/>
          <a:lstStyle/>
          <a:p>
            <a:r>
              <a:rPr lang="en-US" altLang="zh-CN" sz="2400" b="1">
                <a:solidFill>
                  <a:schemeClr val="tx1"/>
                </a:solidFill>
                <a:latin typeface="Times New Roman" panose="02020603050405020304" pitchFamily="18" charset="0"/>
                <a:cs typeface="Times New Roman" panose="02020603050405020304" pitchFamily="18" charset="0"/>
              </a:rPr>
              <a:t>Distance</a:t>
            </a:r>
            <a:endParaRPr lang="zh-CN" altLang="en-US" sz="2400" b="1">
              <a:solidFill>
                <a:schemeClr val="tx1"/>
              </a:solidFill>
              <a:latin typeface="Times New Roman" panose="02020603050405020304" pitchFamily="18" charset="0"/>
              <a:cs typeface="Times New Roman" panose="02020603050405020304" pitchFamily="18" charset="0"/>
            </a:endParaRPr>
          </a:p>
        </p:txBody>
      </p:sp>
      <p:sp>
        <p:nvSpPr>
          <p:cNvPr id="55" name="椭圆 54">
            <a:extLst>
              <a:ext uri="{FF2B5EF4-FFF2-40B4-BE49-F238E27FC236}">
                <a16:creationId xmlns:a16="http://schemas.microsoft.com/office/drawing/2014/main" id="{83CC7C88-DAFC-D42C-ACC4-A591BC06A982}"/>
              </a:ext>
            </a:extLst>
          </p:cNvPr>
          <p:cNvSpPr/>
          <p:nvPr/>
        </p:nvSpPr>
        <p:spPr>
          <a:xfrm rot="5205942">
            <a:off x="10886608" y="2940300"/>
            <a:ext cx="659254" cy="610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sz="1600">
                <a:latin typeface="Times New Roman" panose="02020603050405020304" pitchFamily="18" charset="0"/>
                <a:cs typeface="Times New Roman" panose="02020603050405020304" pitchFamily="18" charset="0"/>
              </a:rPr>
              <a:t>Sig</a:t>
            </a:r>
            <a:endParaRPr lang="zh-CN" altLang="en-US" sz="1600">
              <a:latin typeface="Times New Roman" panose="02020603050405020304" pitchFamily="18" charset="0"/>
              <a:cs typeface="Times New Roman" panose="02020603050405020304" pitchFamily="18" charset="0"/>
            </a:endParaRPr>
          </a:p>
        </p:txBody>
      </p:sp>
      <p:pic>
        <p:nvPicPr>
          <p:cNvPr id="59" name="图片 58">
            <a:extLst>
              <a:ext uri="{FF2B5EF4-FFF2-40B4-BE49-F238E27FC236}">
                <a16:creationId xmlns:a16="http://schemas.microsoft.com/office/drawing/2014/main" id="{EB403A49-6301-11CC-85C1-E636269F6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1591210"/>
            <a:ext cx="826126" cy="823899"/>
          </a:xfrm>
          <a:prstGeom prst="rect">
            <a:avLst/>
          </a:prstGeom>
        </p:spPr>
      </p:pic>
      <p:pic>
        <p:nvPicPr>
          <p:cNvPr id="60" name="图片 59">
            <a:extLst>
              <a:ext uri="{FF2B5EF4-FFF2-40B4-BE49-F238E27FC236}">
                <a16:creationId xmlns:a16="http://schemas.microsoft.com/office/drawing/2014/main" id="{38393543-11CD-BF7E-D1C5-DB25EDB60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24" y="4076074"/>
            <a:ext cx="826126" cy="823899"/>
          </a:xfrm>
          <a:prstGeom prst="rect">
            <a:avLst/>
          </a:prstGeom>
        </p:spPr>
      </p:pic>
      <p:cxnSp>
        <p:nvCxnSpPr>
          <p:cNvPr id="61" name="直接箭头连接符 60">
            <a:extLst>
              <a:ext uri="{FF2B5EF4-FFF2-40B4-BE49-F238E27FC236}">
                <a16:creationId xmlns:a16="http://schemas.microsoft.com/office/drawing/2014/main" id="{875A9737-AF44-9734-5F38-566D5DEC0548}"/>
              </a:ext>
            </a:extLst>
          </p:cNvPr>
          <p:cNvCxnSpPr>
            <a:cxnSpLocks/>
          </p:cNvCxnSpPr>
          <p:nvPr/>
        </p:nvCxnSpPr>
        <p:spPr>
          <a:xfrm>
            <a:off x="1606731" y="2010658"/>
            <a:ext cx="49070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21654BC-C4E8-7B33-042C-A3D00EB4B6C3}"/>
              </a:ext>
            </a:extLst>
          </p:cNvPr>
          <p:cNvCxnSpPr>
            <a:cxnSpLocks/>
          </p:cNvCxnSpPr>
          <p:nvPr/>
        </p:nvCxnSpPr>
        <p:spPr>
          <a:xfrm>
            <a:off x="1627550" y="4438470"/>
            <a:ext cx="49070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5C0F9026-F943-AA60-1FBB-D00BCD7F5FE4}"/>
              </a:ext>
            </a:extLst>
          </p:cNvPr>
          <p:cNvSpPr txBox="1"/>
          <p:nvPr/>
        </p:nvSpPr>
        <p:spPr>
          <a:xfrm>
            <a:off x="790020" y="2483943"/>
            <a:ext cx="921240" cy="369332"/>
          </a:xfrm>
          <a:prstGeom prst="rect">
            <a:avLst/>
          </a:prstGeom>
          <a:noFill/>
        </p:spPr>
        <p:txBody>
          <a:bodyPr wrap="square" rtlCol="0">
            <a:spAutoFit/>
          </a:bodyPr>
          <a:lstStyle/>
          <a:p>
            <a:r>
              <a:rPr lang="en-US" altLang="zh-CN" b="1">
                <a:latin typeface="Times New Roman" panose="02020603050405020304" pitchFamily="18" charset="0"/>
                <a:cs typeface="Times New Roman" panose="02020603050405020304" pitchFamily="18" charset="0"/>
              </a:rPr>
              <a:t>Input 1</a:t>
            </a:r>
            <a:endParaRPr lang="zh-CN" altLang="en-US" b="1">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E49C946C-587F-DE0C-DA6B-065DED38E33A}"/>
              </a:ext>
            </a:extLst>
          </p:cNvPr>
          <p:cNvSpPr txBox="1"/>
          <p:nvPr/>
        </p:nvSpPr>
        <p:spPr>
          <a:xfrm>
            <a:off x="800696" y="4880691"/>
            <a:ext cx="921239" cy="369332"/>
          </a:xfrm>
          <a:prstGeom prst="rect">
            <a:avLst/>
          </a:prstGeom>
          <a:noFill/>
        </p:spPr>
        <p:txBody>
          <a:bodyPr wrap="square" rtlCol="0">
            <a:spAutoFit/>
          </a:bodyPr>
          <a:lstStyle/>
          <a:p>
            <a:r>
              <a:rPr lang="en-US" altLang="zh-CN" b="1">
                <a:latin typeface="Times New Roman" panose="02020603050405020304" pitchFamily="18" charset="0"/>
                <a:cs typeface="Times New Roman" panose="02020603050405020304" pitchFamily="18" charset="0"/>
              </a:rPr>
              <a:t>Input 2</a:t>
            </a:r>
            <a:endParaRPr lang="zh-CN" altLang="en-US" b="1">
              <a:latin typeface="Times New Roman" panose="02020603050405020304" pitchFamily="18" charset="0"/>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368A44A6-8D32-D4AD-32C2-8A7F97DB4716}"/>
              </a:ext>
            </a:extLst>
          </p:cNvPr>
          <p:cNvCxnSpPr>
            <a:cxnSpLocks/>
            <a:endCxn id="55" idx="4"/>
          </p:cNvCxnSpPr>
          <p:nvPr/>
        </p:nvCxnSpPr>
        <p:spPr>
          <a:xfrm flipV="1">
            <a:off x="10769796" y="3262816"/>
            <a:ext cx="141634" cy="9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42BCB90B-ED99-7FB2-EAA0-E9D069275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143" y="5713643"/>
            <a:ext cx="4572000" cy="771525"/>
          </a:xfrm>
          <a:prstGeom prst="rect">
            <a:avLst/>
          </a:prstGeom>
        </p:spPr>
      </p:pic>
      <p:sp>
        <p:nvSpPr>
          <p:cNvPr id="13" name="文本框 12">
            <a:extLst>
              <a:ext uri="{FF2B5EF4-FFF2-40B4-BE49-F238E27FC236}">
                <a16:creationId xmlns:a16="http://schemas.microsoft.com/office/drawing/2014/main" id="{D90C16F0-8E01-B906-F7EE-C73961646184}"/>
              </a:ext>
            </a:extLst>
          </p:cNvPr>
          <p:cNvSpPr txBox="1"/>
          <p:nvPr/>
        </p:nvSpPr>
        <p:spPr>
          <a:xfrm>
            <a:off x="2474385" y="6364632"/>
            <a:ext cx="1561168" cy="369332"/>
          </a:xfrm>
          <a:prstGeom prst="rect">
            <a:avLst/>
          </a:prstGeom>
          <a:noFill/>
        </p:spPr>
        <p:txBody>
          <a:bodyPr wrap="square" rtlCol="0">
            <a:spAutoFit/>
          </a:bodyPr>
          <a:lstStyle/>
          <a:p>
            <a:r>
              <a:rPr lang="zh-CN" altLang="en-US" b="1">
                <a:solidFill>
                  <a:srgbClr val="FF0000"/>
                </a:solidFill>
              </a:rPr>
              <a:t>对比损失函数</a:t>
            </a:r>
          </a:p>
        </p:txBody>
      </p:sp>
      <p:sp>
        <p:nvSpPr>
          <p:cNvPr id="16" name="文本框 15">
            <a:extLst>
              <a:ext uri="{FF2B5EF4-FFF2-40B4-BE49-F238E27FC236}">
                <a16:creationId xmlns:a16="http://schemas.microsoft.com/office/drawing/2014/main" id="{79CBE784-B9AF-E4F4-379F-799295612BE8}"/>
              </a:ext>
            </a:extLst>
          </p:cNvPr>
          <p:cNvSpPr txBox="1"/>
          <p:nvPr/>
        </p:nvSpPr>
        <p:spPr>
          <a:xfrm>
            <a:off x="5975830" y="5920448"/>
            <a:ext cx="6096000" cy="369332"/>
          </a:xfrm>
          <a:prstGeom prst="rect">
            <a:avLst/>
          </a:prstGeom>
          <a:noFill/>
        </p:spPr>
        <p:txBody>
          <a:bodyPr wrap="square">
            <a:spAutoFit/>
          </a:bodyPr>
          <a:lstStyle/>
          <a:p>
            <a:r>
              <a:rPr lang="en-US" altLang="zh-CN" b="0" i="0">
                <a:effectLst/>
                <a:latin typeface="-apple-system"/>
              </a:rPr>
              <a:t>D</a:t>
            </a:r>
            <a:r>
              <a:rPr lang="en-US" altLang="zh-CN" sz="1100" b="0" i="0">
                <a:effectLst/>
                <a:latin typeface="-apple-system"/>
              </a:rPr>
              <a:t>W</a:t>
            </a:r>
            <a:r>
              <a:rPr lang="zh-CN" altLang="en-US" b="0" i="0">
                <a:effectLst/>
                <a:latin typeface="-apple-system"/>
              </a:rPr>
              <a:t>表示欧几里得距离，可以修改为其他距离相似性指标</a:t>
            </a:r>
            <a:endParaRPr lang="zh-CN" altLang="en-US"/>
          </a:p>
        </p:txBody>
      </p:sp>
    </p:spTree>
    <p:extLst>
      <p:ext uri="{BB962C8B-B14F-4D97-AF65-F5344CB8AC3E}">
        <p14:creationId xmlns:p14="http://schemas.microsoft.com/office/powerpoint/2010/main" val="162196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B6D1F-37D5-A5EC-75F9-B5A18342C9C8}"/>
              </a:ext>
            </a:extLst>
          </p:cNvPr>
          <p:cNvSpPr txBox="1"/>
          <p:nvPr/>
        </p:nvSpPr>
        <p:spPr>
          <a:xfrm>
            <a:off x="211666" y="203199"/>
            <a:ext cx="3970867" cy="707886"/>
          </a:xfrm>
          <a:prstGeom prst="rect">
            <a:avLst/>
          </a:prstGeom>
          <a:noFill/>
        </p:spPr>
        <p:txBody>
          <a:bodyPr wrap="square" rtlCol="0">
            <a:spAutoFit/>
          </a:bodyPr>
          <a:lstStyle/>
          <a:p>
            <a:r>
              <a:rPr lang="en-US" altLang="zh-CN" sz="4000" b="1">
                <a:solidFill>
                  <a:srgbClr val="FF0000"/>
                </a:solidFill>
                <a:latin typeface="Arial Rounded MT Bold" panose="020F0704030504030204" pitchFamily="34" charset="0"/>
              </a:rPr>
              <a:t>System Design</a:t>
            </a:r>
            <a:endParaRPr lang="zh-CN" altLang="en-US" sz="4000" b="1">
              <a:solidFill>
                <a:srgbClr val="FF0000"/>
              </a:solidFill>
              <a:latin typeface="Arial Rounded MT Bold" panose="020F0704030504030204" pitchFamily="34" charset="0"/>
            </a:endParaRPr>
          </a:p>
        </p:txBody>
      </p:sp>
      <p:pic>
        <p:nvPicPr>
          <p:cNvPr id="4" name="图片 3">
            <a:extLst>
              <a:ext uri="{FF2B5EF4-FFF2-40B4-BE49-F238E27FC236}">
                <a16:creationId xmlns:a16="http://schemas.microsoft.com/office/drawing/2014/main" id="{33FEA3C3-2F20-39B0-5C1A-57076B51E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1687287"/>
            <a:ext cx="827314" cy="827314"/>
          </a:xfrm>
          <a:prstGeom prst="rect">
            <a:avLst/>
          </a:prstGeom>
        </p:spPr>
      </p:pic>
      <p:cxnSp>
        <p:nvCxnSpPr>
          <p:cNvPr id="13" name="直接箭头连接符 12">
            <a:extLst>
              <a:ext uri="{FF2B5EF4-FFF2-40B4-BE49-F238E27FC236}">
                <a16:creationId xmlns:a16="http://schemas.microsoft.com/office/drawing/2014/main" id="{8C4DDD3B-012C-25A2-E540-CEF5E2DFA23E}"/>
              </a:ext>
            </a:extLst>
          </p:cNvPr>
          <p:cNvCxnSpPr>
            <a:cxnSpLocks/>
          </p:cNvCxnSpPr>
          <p:nvPr/>
        </p:nvCxnSpPr>
        <p:spPr>
          <a:xfrm>
            <a:off x="2133600" y="1567543"/>
            <a:ext cx="9797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FFBB5CD4-7C9D-2F86-40F0-8F3188A30CDF}"/>
              </a:ext>
            </a:extLst>
          </p:cNvPr>
          <p:cNvCxnSpPr>
            <a:cxnSpLocks/>
          </p:cNvCxnSpPr>
          <p:nvPr/>
        </p:nvCxnSpPr>
        <p:spPr>
          <a:xfrm flipH="1">
            <a:off x="1714500" y="1567543"/>
            <a:ext cx="419100" cy="5334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D138487-C97A-F37D-DCF1-CFBAC3ACF96A}"/>
              </a:ext>
            </a:extLst>
          </p:cNvPr>
          <p:cNvCxnSpPr>
            <a:cxnSpLocks/>
          </p:cNvCxnSpPr>
          <p:nvPr/>
        </p:nvCxnSpPr>
        <p:spPr>
          <a:xfrm flipH="1">
            <a:off x="2332264" y="1981200"/>
            <a:ext cx="95251" cy="1197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4B84A63-737E-2BE5-713A-48CE8BAC95BA}"/>
              </a:ext>
            </a:extLst>
          </p:cNvPr>
          <p:cNvCxnSpPr>
            <a:cxnSpLocks/>
          </p:cNvCxnSpPr>
          <p:nvPr/>
        </p:nvCxnSpPr>
        <p:spPr>
          <a:xfrm>
            <a:off x="2427514" y="1981200"/>
            <a:ext cx="68579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28" name="图片 27">
            <a:extLst>
              <a:ext uri="{FF2B5EF4-FFF2-40B4-BE49-F238E27FC236}">
                <a16:creationId xmlns:a16="http://schemas.microsoft.com/office/drawing/2014/main" id="{326F92F9-F62E-FA84-EBAD-82CA8F773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74" y="1344388"/>
            <a:ext cx="195942" cy="195942"/>
          </a:xfrm>
          <a:prstGeom prst="rect">
            <a:avLst/>
          </a:prstGeom>
        </p:spPr>
      </p:pic>
      <p:pic>
        <p:nvPicPr>
          <p:cNvPr id="30" name="图片 29">
            <a:extLst>
              <a:ext uri="{FF2B5EF4-FFF2-40B4-BE49-F238E27FC236}">
                <a16:creationId xmlns:a16="http://schemas.microsoft.com/office/drawing/2014/main" id="{3D7BD78B-7464-D4F1-31E1-C56E3A575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72" y="2035628"/>
            <a:ext cx="195942" cy="195942"/>
          </a:xfrm>
          <a:prstGeom prst="rect">
            <a:avLst/>
          </a:prstGeom>
        </p:spPr>
      </p:pic>
      <p:pic>
        <p:nvPicPr>
          <p:cNvPr id="32" name="图片 31">
            <a:extLst>
              <a:ext uri="{FF2B5EF4-FFF2-40B4-BE49-F238E27FC236}">
                <a16:creationId xmlns:a16="http://schemas.microsoft.com/office/drawing/2014/main" id="{CA97AB8E-2F06-76D6-2FB9-0BF8BC7EB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flipV="1">
            <a:off x="2688771" y="1376365"/>
            <a:ext cx="195941" cy="153079"/>
          </a:xfrm>
          <a:prstGeom prst="rect">
            <a:avLst/>
          </a:prstGeom>
        </p:spPr>
      </p:pic>
      <p:pic>
        <p:nvPicPr>
          <p:cNvPr id="33" name="图片 32">
            <a:extLst>
              <a:ext uri="{FF2B5EF4-FFF2-40B4-BE49-F238E27FC236}">
                <a16:creationId xmlns:a16="http://schemas.microsoft.com/office/drawing/2014/main" id="{4C2BCDC9-1DC2-A7F7-CB2A-EAD3CC323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flipV="1">
            <a:off x="2688771" y="2056719"/>
            <a:ext cx="195941" cy="153079"/>
          </a:xfrm>
          <a:prstGeom prst="rect">
            <a:avLst/>
          </a:prstGeom>
        </p:spPr>
      </p:pic>
      <p:sp>
        <p:nvSpPr>
          <p:cNvPr id="34" name="矩形: 圆角 33">
            <a:extLst>
              <a:ext uri="{FF2B5EF4-FFF2-40B4-BE49-F238E27FC236}">
                <a16:creationId xmlns:a16="http://schemas.microsoft.com/office/drawing/2014/main" id="{780923F7-85F1-56E9-1682-99C05AF82B52}"/>
              </a:ext>
            </a:extLst>
          </p:cNvPr>
          <p:cNvSpPr/>
          <p:nvPr/>
        </p:nvSpPr>
        <p:spPr>
          <a:xfrm>
            <a:off x="3113312" y="1391278"/>
            <a:ext cx="7688800" cy="1090079"/>
          </a:xfrm>
          <a:prstGeom prst="roundRect">
            <a:avLst/>
          </a:prstGeom>
          <a:solidFill>
            <a:schemeClr val="accent5">
              <a:alpha val="50000"/>
            </a:schemeClr>
          </a:solidFill>
          <a:ln>
            <a:noFill/>
          </a:ln>
          <a:effectLst>
            <a:softEdge rad="127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tx1"/>
              </a:solidFill>
            </a:endParaRPr>
          </a:p>
        </p:txBody>
      </p:sp>
      <p:sp>
        <p:nvSpPr>
          <p:cNvPr id="40" name="矩形 39">
            <a:extLst>
              <a:ext uri="{FF2B5EF4-FFF2-40B4-BE49-F238E27FC236}">
                <a16:creationId xmlns:a16="http://schemas.microsoft.com/office/drawing/2014/main" id="{3DEC3026-6E2B-06F3-16CC-D6FB8A0C228D}"/>
              </a:ext>
            </a:extLst>
          </p:cNvPr>
          <p:cNvSpPr/>
          <p:nvPr/>
        </p:nvSpPr>
        <p:spPr>
          <a:xfrm>
            <a:off x="6713762" y="1523321"/>
            <a:ext cx="1664694" cy="576942"/>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Segmentation</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F225B18C-8320-8A6F-F1EC-2C9D7431FFAC}"/>
              </a:ext>
            </a:extLst>
          </p:cNvPr>
          <p:cNvCxnSpPr>
            <a:cxnSpLocks/>
          </p:cNvCxnSpPr>
          <p:nvPr/>
        </p:nvCxnSpPr>
        <p:spPr>
          <a:xfrm>
            <a:off x="6392636" y="1751513"/>
            <a:ext cx="2993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矩形 38">
            <a:extLst>
              <a:ext uri="{FF2B5EF4-FFF2-40B4-BE49-F238E27FC236}">
                <a16:creationId xmlns:a16="http://schemas.microsoft.com/office/drawing/2014/main" id="{0AD5AAF4-E3EC-8095-DFFE-87BEB666A1D7}"/>
              </a:ext>
            </a:extLst>
          </p:cNvPr>
          <p:cNvSpPr/>
          <p:nvPr/>
        </p:nvSpPr>
        <p:spPr>
          <a:xfrm>
            <a:off x="4985653" y="1524002"/>
            <a:ext cx="1360714" cy="576942"/>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Signal </a:t>
            </a:r>
          </a:p>
          <a:p>
            <a:pPr algn="ct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Processing</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矩形 45">
            <a:extLst>
              <a:ext uri="{FF2B5EF4-FFF2-40B4-BE49-F238E27FC236}">
                <a16:creationId xmlns:a16="http://schemas.microsoft.com/office/drawing/2014/main" id="{9EDB55E7-154C-F7E9-47E8-0CA090A266F0}"/>
              </a:ext>
            </a:extLst>
          </p:cNvPr>
          <p:cNvSpPr/>
          <p:nvPr/>
        </p:nvSpPr>
        <p:spPr>
          <a:xfrm>
            <a:off x="3276600" y="1512436"/>
            <a:ext cx="1360714" cy="576942"/>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In-ear Mics Recording</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7" name="直接箭头连接符 46">
            <a:extLst>
              <a:ext uri="{FF2B5EF4-FFF2-40B4-BE49-F238E27FC236}">
                <a16:creationId xmlns:a16="http://schemas.microsoft.com/office/drawing/2014/main" id="{0665D815-10F2-4E67-BA3C-54E69880DFE6}"/>
              </a:ext>
            </a:extLst>
          </p:cNvPr>
          <p:cNvCxnSpPr>
            <a:cxnSpLocks/>
          </p:cNvCxnSpPr>
          <p:nvPr/>
        </p:nvCxnSpPr>
        <p:spPr>
          <a:xfrm>
            <a:off x="4664527" y="1752139"/>
            <a:ext cx="2993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2" name="矩形: 圆角 51">
            <a:extLst>
              <a:ext uri="{FF2B5EF4-FFF2-40B4-BE49-F238E27FC236}">
                <a16:creationId xmlns:a16="http://schemas.microsoft.com/office/drawing/2014/main" id="{3F905B8E-6E10-FBA0-558A-3E22AC30109E}"/>
              </a:ext>
            </a:extLst>
          </p:cNvPr>
          <p:cNvSpPr/>
          <p:nvPr/>
        </p:nvSpPr>
        <p:spPr>
          <a:xfrm>
            <a:off x="5885283" y="2644597"/>
            <a:ext cx="4958325" cy="2250601"/>
          </a:xfrm>
          <a:prstGeom prst="roundRect">
            <a:avLst/>
          </a:prstGeom>
          <a:solidFill>
            <a:schemeClr val="accent2">
              <a:lumMod val="20000"/>
              <a:lumOff val="80000"/>
              <a:alpha val="50000"/>
            </a:schemeClr>
          </a:solidFill>
          <a:ln>
            <a:noFill/>
          </a:ln>
          <a:effectLst>
            <a:softEdge rad="127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tx1"/>
              </a:solidFill>
            </a:endParaRPr>
          </a:p>
        </p:txBody>
      </p:sp>
      <p:sp>
        <p:nvSpPr>
          <p:cNvPr id="53" name="矩形 52">
            <a:extLst>
              <a:ext uri="{FF2B5EF4-FFF2-40B4-BE49-F238E27FC236}">
                <a16:creationId xmlns:a16="http://schemas.microsoft.com/office/drawing/2014/main" id="{026E8F69-5D32-E110-33BD-6D548CF68743}"/>
              </a:ext>
            </a:extLst>
          </p:cNvPr>
          <p:cNvSpPr/>
          <p:nvPr/>
        </p:nvSpPr>
        <p:spPr>
          <a:xfrm>
            <a:off x="8719976" y="2829110"/>
            <a:ext cx="1761617" cy="59989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Feature Extraction</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0521C1FF-AD6F-634C-17D5-98354DEF9BAE}"/>
              </a:ext>
            </a:extLst>
          </p:cNvPr>
          <p:cNvCxnSpPr>
            <a:cxnSpLocks/>
          </p:cNvCxnSpPr>
          <p:nvPr/>
        </p:nvCxnSpPr>
        <p:spPr>
          <a:xfrm>
            <a:off x="9386890" y="2107470"/>
            <a:ext cx="0" cy="6958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1CDA826B-9036-B6CC-669C-F4EA8A09BA6B}"/>
              </a:ext>
            </a:extLst>
          </p:cNvPr>
          <p:cNvCxnSpPr>
            <a:cxnSpLocks/>
          </p:cNvCxnSpPr>
          <p:nvPr/>
        </p:nvCxnSpPr>
        <p:spPr>
          <a:xfrm flipH="1">
            <a:off x="3923836" y="3650607"/>
            <a:ext cx="405813"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0D5134B3-812E-C789-2FB7-5B83DFCE44CE}"/>
              </a:ext>
            </a:extLst>
          </p:cNvPr>
          <p:cNvSpPr/>
          <p:nvPr/>
        </p:nvSpPr>
        <p:spPr>
          <a:xfrm>
            <a:off x="1463276" y="2639686"/>
            <a:ext cx="4358264" cy="2258850"/>
          </a:xfrm>
          <a:prstGeom prst="roundRect">
            <a:avLst/>
          </a:prstGeom>
          <a:solidFill>
            <a:schemeClr val="accent6">
              <a:lumMod val="40000"/>
              <a:lumOff val="60000"/>
              <a:alpha val="50000"/>
            </a:schemeClr>
          </a:solidFill>
          <a:ln>
            <a:noFill/>
          </a:ln>
          <a:effectLst>
            <a:softEdge rad="127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b="1">
              <a:solidFill>
                <a:schemeClr val="tx1"/>
              </a:solidFill>
            </a:endParaRPr>
          </a:p>
        </p:txBody>
      </p:sp>
      <p:sp>
        <p:nvSpPr>
          <p:cNvPr id="74" name="矩形 73">
            <a:extLst>
              <a:ext uri="{FF2B5EF4-FFF2-40B4-BE49-F238E27FC236}">
                <a16:creationId xmlns:a16="http://schemas.microsoft.com/office/drawing/2014/main" id="{444F455D-87EE-A346-F0FA-DBD6D855318E}"/>
              </a:ext>
            </a:extLst>
          </p:cNvPr>
          <p:cNvSpPr/>
          <p:nvPr/>
        </p:nvSpPr>
        <p:spPr>
          <a:xfrm>
            <a:off x="8708512" y="3723129"/>
            <a:ext cx="1761617" cy="59989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Feature Map</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5" name="直接箭头连接符 74">
            <a:extLst>
              <a:ext uri="{FF2B5EF4-FFF2-40B4-BE49-F238E27FC236}">
                <a16:creationId xmlns:a16="http://schemas.microsoft.com/office/drawing/2014/main" id="{E19877E2-D3CF-E5A5-ADCA-D0216CBECEA9}"/>
              </a:ext>
            </a:extLst>
          </p:cNvPr>
          <p:cNvCxnSpPr>
            <a:cxnSpLocks/>
          </p:cNvCxnSpPr>
          <p:nvPr/>
        </p:nvCxnSpPr>
        <p:spPr>
          <a:xfrm>
            <a:off x="9386890" y="3467645"/>
            <a:ext cx="0" cy="2214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5919EBB0-33FA-B9D8-2396-30C7E987273C}"/>
              </a:ext>
            </a:extLst>
          </p:cNvPr>
          <p:cNvCxnSpPr>
            <a:cxnSpLocks/>
          </p:cNvCxnSpPr>
          <p:nvPr/>
        </p:nvCxnSpPr>
        <p:spPr>
          <a:xfrm flipH="1">
            <a:off x="3934469" y="4156262"/>
            <a:ext cx="47103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83" name="图片 82">
            <a:extLst>
              <a:ext uri="{FF2B5EF4-FFF2-40B4-BE49-F238E27FC236}">
                <a16:creationId xmlns:a16="http://schemas.microsoft.com/office/drawing/2014/main" id="{A58EAB53-D248-6501-F9CA-69A141A313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7543" y="3089516"/>
            <a:ext cx="1286714" cy="1286714"/>
          </a:xfrm>
          <a:prstGeom prst="rect">
            <a:avLst/>
          </a:prstGeom>
        </p:spPr>
      </p:pic>
      <p:sp>
        <p:nvSpPr>
          <p:cNvPr id="84" name="文本框 83">
            <a:extLst>
              <a:ext uri="{FF2B5EF4-FFF2-40B4-BE49-F238E27FC236}">
                <a16:creationId xmlns:a16="http://schemas.microsoft.com/office/drawing/2014/main" id="{7195FC22-F7B5-C3BB-0AD7-DC519F091D26}"/>
              </a:ext>
            </a:extLst>
          </p:cNvPr>
          <p:cNvSpPr txBox="1"/>
          <p:nvPr/>
        </p:nvSpPr>
        <p:spPr>
          <a:xfrm>
            <a:off x="2853893" y="3122038"/>
            <a:ext cx="806429" cy="338554"/>
          </a:xfrm>
          <a:prstGeom prst="rect">
            <a:avLst/>
          </a:prstGeom>
          <a:noFill/>
        </p:spPr>
        <p:txBody>
          <a:bodyPr wrap="square">
            <a:spAutoFit/>
          </a:bodyPr>
          <a:lstStyle/>
          <a:p>
            <a:r>
              <a:rPr lang="en-US" altLang="zh-CN" sz="1600" b="1">
                <a:latin typeface="Times New Roman" panose="02020603050405020304" pitchFamily="18" charset="0"/>
                <a:cs typeface="Times New Roman" panose="02020603050405020304" pitchFamily="18" charset="0"/>
              </a:rPr>
              <a:t>Model</a:t>
            </a:r>
            <a:endParaRPr lang="zh-CN" altLang="en-US" sz="1600" b="1">
              <a:latin typeface="Times New Roman" panose="02020603050405020304" pitchFamily="18" charset="0"/>
              <a:cs typeface="Times New Roman" panose="02020603050405020304" pitchFamily="18" charset="0"/>
            </a:endParaRPr>
          </a:p>
        </p:txBody>
      </p:sp>
      <p:pic>
        <p:nvPicPr>
          <p:cNvPr id="86" name="图片 85">
            <a:extLst>
              <a:ext uri="{FF2B5EF4-FFF2-40B4-BE49-F238E27FC236}">
                <a16:creationId xmlns:a16="http://schemas.microsoft.com/office/drawing/2014/main" id="{B68F1D79-0F1F-070F-3121-378DA9CA64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4560" y="3199114"/>
            <a:ext cx="641369" cy="641369"/>
          </a:xfrm>
          <a:prstGeom prst="rect">
            <a:avLst/>
          </a:prstGeom>
        </p:spPr>
      </p:pic>
      <p:pic>
        <p:nvPicPr>
          <p:cNvPr id="88" name="图片 87">
            <a:extLst>
              <a:ext uri="{FF2B5EF4-FFF2-40B4-BE49-F238E27FC236}">
                <a16:creationId xmlns:a16="http://schemas.microsoft.com/office/drawing/2014/main" id="{41566F3A-BC5F-6D27-E569-225A9AD02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9255" y="3843128"/>
            <a:ext cx="469719" cy="469719"/>
          </a:xfrm>
          <a:prstGeom prst="rect">
            <a:avLst/>
          </a:prstGeom>
        </p:spPr>
      </p:pic>
      <p:cxnSp>
        <p:nvCxnSpPr>
          <p:cNvPr id="89" name="直接箭头连接符 88">
            <a:extLst>
              <a:ext uri="{FF2B5EF4-FFF2-40B4-BE49-F238E27FC236}">
                <a16:creationId xmlns:a16="http://schemas.microsoft.com/office/drawing/2014/main" id="{C0FA2281-1131-2EC1-6BCB-5606A4D32385}"/>
              </a:ext>
            </a:extLst>
          </p:cNvPr>
          <p:cNvCxnSpPr>
            <a:cxnSpLocks/>
          </p:cNvCxnSpPr>
          <p:nvPr/>
        </p:nvCxnSpPr>
        <p:spPr>
          <a:xfrm flipH="1">
            <a:off x="2145912" y="3571433"/>
            <a:ext cx="68769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a:extLst>
              <a:ext uri="{FF2B5EF4-FFF2-40B4-BE49-F238E27FC236}">
                <a16:creationId xmlns:a16="http://schemas.microsoft.com/office/drawing/2014/main" id="{DA46402C-43B9-2670-B7BF-BA6CAAA8DDA8}"/>
              </a:ext>
            </a:extLst>
          </p:cNvPr>
          <p:cNvCxnSpPr>
            <a:cxnSpLocks/>
          </p:cNvCxnSpPr>
          <p:nvPr/>
        </p:nvCxnSpPr>
        <p:spPr>
          <a:xfrm flipH="1">
            <a:off x="2145912" y="4120010"/>
            <a:ext cx="68769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2" name="直接箭头连接符 91">
            <a:extLst>
              <a:ext uri="{FF2B5EF4-FFF2-40B4-BE49-F238E27FC236}">
                <a16:creationId xmlns:a16="http://schemas.microsoft.com/office/drawing/2014/main" id="{EA541F7E-BFFC-AFFA-3F6D-5F71785A2ECB}"/>
              </a:ext>
            </a:extLst>
          </p:cNvPr>
          <p:cNvCxnSpPr>
            <a:cxnSpLocks/>
          </p:cNvCxnSpPr>
          <p:nvPr/>
        </p:nvCxnSpPr>
        <p:spPr>
          <a:xfrm flipV="1">
            <a:off x="4662998" y="1969999"/>
            <a:ext cx="294936" cy="1044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8E142B72-C4D9-55CE-49B6-7BBA2766C47B}"/>
              </a:ext>
            </a:extLst>
          </p:cNvPr>
          <p:cNvCxnSpPr>
            <a:cxnSpLocks/>
          </p:cNvCxnSpPr>
          <p:nvPr/>
        </p:nvCxnSpPr>
        <p:spPr>
          <a:xfrm flipV="1">
            <a:off x="6399271" y="1954331"/>
            <a:ext cx="294936" cy="1044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42C42831-F9C5-160A-C62D-BED1397E036F}"/>
              </a:ext>
            </a:extLst>
          </p:cNvPr>
          <p:cNvCxnSpPr>
            <a:cxnSpLocks/>
          </p:cNvCxnSpPr>
          <p:nvPr/>
        </p:nvCxnSpPr>
        <p:spPr>
          <a:xfrm>
            <a:off x="9857509" y="2123566"/>
            <a:ext cx="0" cy="66366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F11FD3D-8C5C-A85B-3A3F-9AB5303FA3F1}"/>
              </a:ext>
            </a:extLst>
          </p:cNvPr>
          <p:cNvCxnSpPr>
            <a:cxnSpLocks/>
          </p:cNvCxnSpPr>
          <p:nvPr/>
        </p:nvCxnSpPr>
        <p:spPr>
          <a:xfrm>
            <a:off x="9857509" y="3475941"/>
            <a:ext cx="0" cy="22379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840F6100-45BB-6850-C055-28BCC0D99DEA}"/>
              </a:ext>
            </a:extLst>
          </p:cNvPr>
          <p:cNvCxnSpPr>
            <a:cxnSpLocks/>
          </p:cNvCxnSpPr>
          <p:nvPr/>
        </p:nvCxnSpPr>
        <p:spPr>
          <a:xfrm>
            <a:off x="6153127" y="2980079"/>
            <a:ext cx="1033544"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5DC7AA76-D41A-882E-F0DA-046B2179C45B}"/>
              </a:ext>
            </a:extLst>
          </p:cNvPr>
          <p:cNvSpPr txBox="1"/>
          <p:nvPr/>
        </p:nvSpPr>
        <p:spPr>
          <a:xfrm>
            <a:off x="6024208" y="2935208"/>
            <a:ext cx="1189016" cy="338554"/>
          </a:xfrm>
          <a:prstGeom prst="rect">
            <a:avLst/>
          </a:prstGeom>
          <a:noFill/>
        </p:spPr>
        <p:txBody>
          <a:bodyPr wrap="square">
            <a:spAutoFit/>
          </a:bodyPr>
          <a:lstStyle/>
          <a:p>
            <a:r>
              <a:rPr lang="en-US" altLang="zh-CN" sz="1600" b="1">
                <a:latin typeface="Times New Roman" panose="02020603050405020304" pitchFamily="18" charset="0"/>
                <a:cs typeface="Times New Roman" panose="02020603050405020304" pitchFamily="18" charset="0"/>
              </a:rPr>
              <a:t>E</a:t>
            </a:r>
            <a:r>
              <a:rPr lang="zh-CN" altLang="en-US" sz="1600" b="1">
                <a:latin typeface="Times New Roman" panose="02020603050405020304" pitchFamily="18" charset="0"/>
                <a:cs typeface="Times New Roman" panose="02020603050405020304" pitchFamily="18" charset="0"/>
              </a:rPr>
              <a:t>nroll</a:t>
            </a:r>
            <a:r>
              <a:rPr lang="en-US" altLang="zh-CN" sz="1600" b="1">
                <a:latin typeface="Times New Roman" panose="02020603050405020304" pitchFamily="18" charset="0"/>
                <a:cs typeface="Times New Roman" panose="02020603050405020304" pitchFamily="18" charset="0"/>
              </a:rPr>
              <a:t>ment</a:t>
            </a:r>
            <a:r>
              <a:rPr lang="zh-CN" altLang="en-US" sz="1600" b="1">
                <a:latin typeface="Times New Roman" panose="02020603050405020304" pitchFamily="18" charset="0"/>
                <a:cs typeface="Times New Roman" panose="02020603050405020304" pitchFamily="18" charset="0"/>
              </a:rPr>
              <a:t>  </a:t>
            </a:r>
          </a:p>
        </p:txBody>
      </p:sp>
      <p:sp>
        <p:nvSpPr>
          <p:cNvPr id="111" name="文本框 110">
            <a:extLst>
              <a:ext uri="{FF2B5EF4-FFF2-40B4-BE49-F238E27FC236}">
                <a16:creationId xmlns:a16="http://schemas.microsoft.com/office/drawing/2014/main" id="{14A48888-2BE6-4D73-353E-C8524003EF8B}"/>
              </a:ext>
            </a:extLst>
          </p:cNvPr>
          <p:cNvSpPr txBox="1"/>
          <p:nvPr/>
        </p:nvSpPr>
        <p:spPr>
          <a:xfrm>
            <a:off x="7186671" y="2935208"/>
            <a:ext cx="1391109" cy="338554"/>
          </a:xfrm>
          <a:prstGeom prst="rect">
            <a:avLst/>
          </a:prstGeom>
          <a:noFill/>
        </p:spPr>
        <p:txBody>
          <a:bodyPr wrap="square">
            <a:spAutoFit/>
          </a:bodyPr>
          <a:lstStyle/>
          <a:p>
            <a:r>
              <a:rPr lang="en-US" altLang="zh-CN" sz="1600" b="1">
                <a:latin typeface="Times New Roman" panose="02020603050405020304" pitchFamily="18" charset="0"/>
                <a:cs typeface="Times New Roman" panose="02020603050405020304" pitchFamily="18" charset="0"/>
              </a:rPr>
              <a:t>Authentation</a:t>
            </a:r>
            <a:endParaRPr lang="zh-CN" altLang="en-US" sz="1600" b="1">
              <a:latin typeface="Times New Roman" panose="02020603050405020304" pitchFamily="18" charset="0"/>
              <a:cs typeface="Times New Roman" panose="02020603050405020304" pitchFamily="18" charset="0"/>
            </a:endParaRPr>
          </a:p>
        </p:txBody>
      </p:sp>
      <p:cxnSp>
        <p:nvCxnSpPr>
          <p:cNvPr id="112" name="直接箭头连接符 111">
            <a:extLst>
              <a:ext uri="{FF2B5EF4-FFF2-40B4-BE49-F238E27FC236}">
                <a16:creationId xmlns:a16="http://schemas.microsoft.com/office/drawing/2014/main" id="{7A0A0834-1FBA-9F01-55D5-DD4C88708D54}"/>
              </a:ext>
            </a:extLst>
          </p:cNvPr>
          <p:cNvCxnSpPr>
            <a:cxnSpLocks/>
          </p:cNvCxnSpPr>
          <p:nvPr/>
        </p:nvCxnSpPr>
        <p:spPr>
          <a:xfrm>
            <a:off x="7347133" y="2980079"/>
            <a:ext cx="103354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23" name="图片 122">
            <a:extLst>
              <a:ext uri="{FF2B5EF4-FFF2-40B4-BE49-F238E27FC236}">
                <a16:creationId xmlns:a16="http://schemas.microsoft.com/office/drawing/2014/main" id="{D473B13F-B935-14DE-6607-2AB47952F8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28014" y="3371805"/>
            <a:ext cx="626568" cy="626568"/>
          </a:xfrm>
          <a:prstGeom prst="rect">
            <a:avLst/>
          </a:prstGeom>
        </p:spPr>
      </p:pic>
      <p:cxnSp>
        <p:nvCxnSpPr>
          <p:cNvPr id="134" name="连接符: 肘形 133">
            <a:extLst>
              <a:ext uri="{FF2B5EF4-FFF2-40B4-BE49-F238E27FC236}">
                <a16:creationId xmlns:a16="http://schemas.microsoft.com/office/drawing/2014/main" id="{B0BF992A-CCC0-2D34-A7BE-8E9947DE2C64}"/>
              </a:ext>
            </a:extLst>
          </p:cNvPr>
          <p:cNvCxnSpPr>
            <a:cxnSpLocks/>
          </p:cNvCxnSpPr>
          <p:nvPr/>
        </p:nvCxnSpPr>
        <p:spPr>
          <a:xfrm rot="10800000">
            <a:off x="5154582" y="3659208"/>
            <a:ext cx="3446929" cy="312676"/>
          </a:xfrm>
          <a:prstGeom prst="bentConnector3">
            <a:avLst>
              <a:gd name="adj1" fmla="val 5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F2DB04A9-C147-FE8A-26ED-D16D978852E7}"/>
              </a:ext>
            </a:extLst>
          </p:cNvPr>
          <p:cNvSpPr txBox="1"/>
          <p:nvPr/>
        </p:nvSpPr>
        <p:spPr>
          <a:xfrm>
            <a:off x="3972496" y="3034538"/>
            <a:ext cx="1882919" cy="369332"/>
          </a:xfrm>
          <a:prstGeom prst="rect">
            <a:avLst/>
          </a:prstGeom>
          <a:noFill/>
        </p:spPr>
        <p:txBody>
          <a:bodyPr wrap="square" rtlCol="0">
            <a:spAutoFit/>
          </a:bodyPr>
          <a:lstStyle/>
          <a:p>
            <a:r>
              <a:rPr lang="en-US" altLang="zh-CN" b="1">
                <a:latin typeface="Times New Roman" panose="02020603050405020304" pitchFamily="18" charset="0"/>
                <a:cs typeface="Times New Roman" panose="02020603050405020304" pitchFamily="18" charset="0"/>
              </a:rPr>
              <a:t>Sigmese Network</a:t>
            </a:r>
            <a:endParaRPr lang="zh-CN" altLang="en-US" b="1">
              <a:latin typeface="Times New Roman" panose="02020603050405020304" pitchFamily="18" charset="0"/>
              <a:cs typeface="Times New Roman" panose="02020603050405020304" pitchFamily="18" charset="0"/>
            </a:endParaRPr>
          </a:p>
        </p:txBody>
      </p:sp>
      <p:sp>
        <p:nvSpPr>
          <p:cNvPr id="142" name="矩形 141">
            <a:extLst>
              <a:ext uri="{FF2B5EF4-FFF2-40B4-BE49-F238E27FC236}">
                <a16:creationId xmlns:a16="http://schemas.microsoft.com/office/drawing/2014/main" id="{E90C8D2C-14F4-B19C-5508-7C9DFF746F08}"/>
              </a:ext>
            </a:extLst>
          </p:cNvPr>
          <p:cNvSpPr/>
          <p:nvPr/>
        </p:nvSpPr>
        <p:spPr>
          <a:xfrm>
            <a:off x="6034412" y="2855452"/>
            <a:ext cx="2533164" cy="419003"/>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id="{BAB8C86E-9B41-2FFF-0740-9E5FA6914FA9}"/>
              </a:ext>
            </a:extLst>
          </p:cNvPr>
          <p:cNvSpPr txBox="1"/>
          <p:nvPr/>
        </p:nvSpPr>
        <p:spPr>
          <a:xfrm>
            <a:off x="5613035" y="2123566"/>
            <a:ext cx="3031734" cy="369332"/>
          </a:xfrm>
          <a:prstGeom prst="rect">
            <a:avLst/>
          </a:prstGeom>
          <a:noFill/>
        </p:spPr>
        <p:txBody>
          <a:bodyPr wrap="square" rtlCol="0">
            <a:spAutoFit/>
          </a:bodyPr>
          <a:lstStyle/>
          <a:p>
            <a:pPr algn="ctr"/>
            <a:r>
              <a:rPr lang="en-US" altLang="zh-CN" b="1">
                <a:latin typeface="Times New Roman" panose="02020603050405020304" pitchFamily="18" charset="0"/>
                <a:cs typeface="Times New Roman" panose="02020603050405020304" pitchFamily="18" charset="0"/>
              </a:rPr>
              <a:t>Head Motion Collection</a:t>
            </a:r>
            <a:endParaRPr lang="zh-CN" altLang="en-US" b="1">
              <a:latin typeface="Times New Roman" panose="02020603050405020304" pitchFamily="18" charset="0"/>
              <a:cs typeface="Times New Roman" panose="02020603050405020304" pitchFamily="18" charset="0"/>
            </a:endParaRPr>
          </a:p>
        </p:txBody>
      </p:sp>
      <p:sp>
        <p:nvSpPr>
          <p:cNvPr id="145" name="文本框 144">
            <a:extLst>
              <a:ext uri="{FF2B5EF4-FFF2-40B4-BE49-F238E27FC236}">
                <a16:creationId xmlns:a16="http://schemas.microsoft.com/office/drawing/2014/main" id="{8000A9F2-B8C3-2AF9-8D72-D1CF3B0C7110}"/>
              </a:ext>
            </a:extLst>
          </p:cNvPr>
          <p:cNvSpPr txBox="1"/>
          <p:nvPr/>
        </p:nvSpPr>
        <p:spPr>
          <a:xfrm>
            <a:off x="8481407" y="4428874"/>
            <a:ext cx="2362200" cy="369329"/>
          </a:xfrm>
          <a:prstGeom prst="rect">
            <a:avLst/>
          </a:prstGeom>
          <a:noFill/>
        </p:spPr>
        <p:txBody>
          <a:bodyPr wrap="square">
            <a:spAutoFit/>
          </a:bodyPr>
          <a:lstStyle/>
          <a:p>
            <a:r>
              <a:rPr lang="zh-CN" altLang="en-US" b="1">
                <a:latin typeface="Times New Roman" panose="02020603050405020304" pitchFamily="18" charset="0"/>
                <a:cs typeface="Times New Roman" panose="02020603050405020304" pitchFamily="18" charset="0"/>
              </a:rPr>
              <a:t>Feature </a:t>
            </a:r>
            <a:r>
              <a:rPr lang="en-US" altLang="zh-CN" b="1">
                <a:latin typeface="Times New Roman" panose="02020603050405020304" pitchFamily="18" charset="0"/>
                <a:cs typeface="Times New Roman" panose="02020603050405020304" pitchFamily="18" charset="0"/>
              </a:rPr>
              <a:t>C</a:t>
            </a:r>
            <a:r>
              <a:rPr lang="zh-CN" altLang="en-US" b="1">
                <a:latin typeface="Times New Roman" panose="02020603050405020304" pitchFamily="18" charset="0"/>
                <a:cs typeface="Times New Roman" panose="02020603050405020304" pitchFamily="18" charset="0"/>
              </a:rPr>
              <a:t>onstruction</a:t>
            </a:r>
          </a:p>
        </p:txBody>
      </p:sp>
      <p:sp>
        <p:nvSpPr>
          <p:cNvPr id="147" name="文本框 146">
            <a:extLst>
              <a:ext uri="{FF2B5EF4-FFF2-40B4-BE49-F238E27FC236}">
                <a16:creationId xmlns:a16="http://schemas.microsoft.com/office/drawing/2014/main" id="{14759D45-0A8C-45AD-7642-29EA0C0EA70B}"/>
              </a:ext>
            </a:extLst>
          </p:cNvPr>
          <p:cNvSpPr txBox="1"/>
          <p:nvPr/>
        </p:nvSpPr>
        <p:spPr>
          <a:xfrm>
            <a:off x="3790667" y="4399066"/>
            <a:ext cx="1646464" cy="369332"/>
          </a:xfrm>
          <a:prstGeom prst="rect">
            <a:avLst/>
          </a:prstGeom>
          <a:noFill/>
        </p:spPr>
        <p:txBody>
          <a:bodyPr wrap="square">
            <a:spAutoFit/>
          </a:bodyPr>
          <a:lstStyle/>
          <a:p>
            <a:r>
              <a:rPr lang="zh-CN" altLang="en-US" b="1">
                <a:latin typeface="Times New Roman" panose="02020603050405020304" pitchFamily="18" charset="0"/>
                <a:cs typeface="Times New Roman" panose="02020603050405020304" pitchFamily="18" charset="0"/>
              </a:rPr>
              <a:t>Authentication</a:t>
            </a:r>
          </a:p>
        </p:txBody>
      </p:sp>
      <p:sp>
        <p:nvSpPr>
          <p:cNvPr id="3" name="矩形 2">
            <a:extLst>
              <a:ext uri="{FF2B5EF4-FFF2-40B4-BE49-F238E27FC236}">
                <a16:creationId xmlns:a16="http://schemas.microsoft.com/office/drawing/2014/main" id="{006E1648-E10A-01C8-D30D-4F2C5B7C32B8}"/>
              </a:ext>
            </a:extLst>
          </p:cNvPr>
          <p:cNvSpPr/>
          <p:nvPr/>
        </p:nvSpPr>
        <p:spPr>
          <a:xfrm>
            <a:off x="8768438" y="1528033"/>
            <a:ext cx="1664694" cy="576942"/>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Signal Enhancement</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0D2A316A-B2A4-9231-85DC-FED918447D4B}"/>
              </a:ext>
            </a:extLst>
          </p:cNvPr>
          <p:cNvCxnSpPr>
            <a:cxnSpLocks/>
          </p:cNvCxnSpPr>
          <p:nvPr/>
        </p:nvCxnSpPr>
        <p:spPr>
          <a:xfrm>
            <a:off x="8407508" y="1756882"/>
            <a:ext cx="2993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CD2B5998-7397-B4F0-868B-F5E2AA5E5823}"/>
              </a:ext>
            </a:extLst>
          </p:cNvPr>
          <p:cNvCxnSpPr>
            <a:cxnSpLocks/>
          </p:cNvCxnSpPr>
          <p:nvPr/>
        </p:nvCxnSpPr>
        <p:spPr>
          <a:xfrm flipV="1">
            <a:off x="8441139" y="1947508"/>
            <a:ext cx="294936" cy="1044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9E2E9D-F48A-8EFC-F274-1E8203E159BF}"/>
              </a:ext>
            </a:extLst>
          </p:cNvPr>
          <p:cNvSpPr/>
          <p:nvPr/>
        </p:nvSpPr>
        <p:spPr>
          <a:xfrm>
            <a:off x="5998815" y="3458501"/>
            <a:ext cx="1761617" cy="59989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a:solidFill>
                  <a:schemeClr val="tx1"/>
                </a:solidFill>
                <a:latin typeface="Times New Roman" panose="02020603050405020304" pitchFamily="18" charset="0"/>
                <a:cs typeface="Times New Roman" panose="02020603050405020304" pitchFamily="18" charset="0"/>
              </a:rPr>
              <a:t>Data Augmentation</a:t>
            </a:r>
            <a:endParaRPr lang="zh-CN" altLang="en-US"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99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86BFF4-7523-2E20-074B-F5F2ECC07CEE}"/>
              </a:ext>
            </a:extLst>
          </p:cNvPr>
          <p:cNvSpPr txBox="1"/>
          <p:nvPr/>
        </p:nvSpPr>
        <p:spPr>
          <a:xfrm>
            <a:off x="224118" y="824771"/>
            <a:ext cx="11349318" cy="369332"/>
          </a:xfrm>
          <a:prstGeom prst="rect">
            <a:avLst/>
          </a:prstGeom>
          <a:noFill/>
        </p:spPr>
        <p:txBody>
          <a:bodyPr wrap="square">
            <a:spAutoFit/>
          </a:bodyPr>
          <a:lstStyle/>
          <a:p>
            <a:r>
              <a:rPr lang="en-US" altLang="zh-CN"/>
              <a:t>[1]. </a:t>
            </a:r>
            <a:r>
              <a:rPr lang="zh-CN" altLang="en-US"/>
              <a:t>BreathSign: Transparent and Continuous In-ear Authentication Using Bone-conducted Breathing Biometrics</a:t>
            </a:r>
          </a:p>
        </p:txBody>
      </p:sp>
      <p:sp>
        <p:nvSpPr>
          <p:cNvPr id="4" name="文本框 3">
            <a:extLst>
              <a:ext uri="{FF2B5EF4-FFF2-40B4-BE49-F238E27FC236}">
                <a16:creationId xmlns:a16="http://schemas.microsoft.com/office/drawing/2014/main" id="{6B49159D-896F-78FC-5081-51408724D4D1}"/>
              </a:ext>
            </a:extLst>
          </p:cNvPr>
          <p:cNvSpPr txBox="1"/>
          <p:nvPr/>
        </p:nvSpPr>
        <p:spPr>
          <a:xfrm>
            <a:off x="394447" y="259975"/>
            <a:ext cx="3684494" cy="461665"/>
          </a:xfrm>
          <a:prstGeom prst="rect">
            <a:avLst/>
          </a:prstGeom>
          <a:noFill/>
        </p:spPr>
        <p:txBody>
          <a:bodyPr wrap="square" rtlCol="0">
            <a:spAutoFit/>
          </a:bodyPr>
          <a:lstStyle/>
          <a:p>
            <a:r>
              <a:rPr lang="zh-CN" altLang="en-US" sz="2400" b="1">
                <a:latin typeface="华文新魏" panose="02010800040101010101" pitchFamily="2" charset="-122"/>
                <a:ea typeface="华文新魏" panose="02010800040101010101" pitchFamily="2" charset="-122"/>
              </a:rPr>
              <a:t>参考文献</a:t>
            </a:r>
          </a:p>
        </p:txBody>
      </p:sp>
      <p:sp>
        <p:nvSpPr>
          <p:cNvPr id="8" name="文本框 7">
            <a:extLst>
              <a:ext uri="{FF2B5EF4-FFF2-40B4-BE49-F238E27FC236}">
                <a16:creationId xmlns:a16="http://schemas.microsoft.com/office/drawing/2014/main" id="{99F8C706-C29E-78CB-2140-777D24778439}"/>
              </a:ext>
            </a:extLst>
          </p:cNvPr>
          <p:cNvSpPr txBox="1"/>
          <p:nvPr/>
        </p:nvSpPr>
        <p:spPr>
          <a:xfrm>
            <a:off x="224117" y="1297234"/>
            <a:ext cx="11851341" cy="369332"/>
          </a:xfrm>
          <a:prstGeom prst="rect">
            <a:avLst/>
          </a:prstGeom>
          <a:noFill/>
        </p:spPr>
        <p:txBody>
          <a:bodyPr wrap="square">
            <a:spAutoFit/>
          </a:bodyPr>
          <a:lstStyle/>
          <a:p>
            <a:r>
              <a:rPr lang="en-US" altLang="zh-CN"/>
              <a:t>[2]. </a:t>
            </a:r>
            <a:r>
              <a:rPr lang="zh-CN" altLang="en-US"/>
              <a:t>Whose Move is it Anyway? Authenticating Smart Wearable Devices Using Unique Head Movement Patterns</a:t>
            </a:r>
          </a:p>
        </p:txBody>
      </p:sp>
      <p:sp>
        <p:nvSpPr>
          <p:cNvPr id="10" name="文本框 9">
            <a:extLst>
              <a:ext uri="{FF2B5EF4-FFF2-40B4-BE49-F238E27FC236}">
                <a16:creationId xmlns:a16="http://schemas.microsoft.com/office/drawing/2014/main" id="{50D81AAB-13CD-9220-3C7C-22D221AE7C4D}"/>
              </a:ext>
            </a:extLst>
          </p:cNvPr>
          <p:cNvSpPr txBox="1"/>
          <p:nvPr/>
        </p:nvSpPr>
        <p:spPr>
          <a:xfrm>
            <a:off x="224118" y="1769697"/>
            <a:ext cx="11851340" cy="646331"/>
          </a:xfrm>
          <a:prstGeom prst="rect">
            <a:avLst/>
          </a:prstGeom>
          <a:noFill/>
        </p:spPr>
        <p:txBody>
          <a:bodyPr wrap="square">
            <a:spAutoFit/>
          </a:bodyPr>
          <a:lstStyle/>
          <a:p>
            <a:r>
              <a:rPr lang="en-US" altLang="zh-CN"/>
              <a:t>[3]. </a:t>
            </a:r>
            <a:r>
              <a:rPr lang="zh-CN" altLang="en-US"/>
              <a:t>A. K. Jain, A. Ross, and S. Prabhakar. An introduction to biometric recognition. Circuits and Systems for Video Technology, IEEE Transactions on, 14(1):4–20, 2004.</a:t>
            </a:r>
          </a:p>
        </p:txBody>
      </p:sp>
      <p:sp>
        <p:nvSpPr>
          <p:cNvPr id="12" name="文本框 11">
            <a:extLst>
              <a:ext uri="{FF2B5EF4-FFF2-40B4-BE49-F238E27FC236}">
                <a16:creationId xmlns:a16="http://schemas.microsoft.com/office/drawing/2014/main" id="{8B2DFE98-C04F-2A50-3029-BAA601CEECCD}"/>
              </a:ext>
            </a:extLst>
          </p:cNvPr>
          <p:cNvSpPr txBox="1"/>
          <p:nvPr/>
        </p:nvSpPr>
        <p:spPr>
          <a:xfrm>
            <a:off x="224116" y="2389211"/>
            <a:ext cx="11851339" cy="369332"/>
          </a:xfrm>
          <a:prstGeom prst="rect">
            <a:avLst/>
          </a:prstGeom>
          <a:noFill/>
        </p:spPr>
        <p:txBody>
          <a:bodyPr wrap="square">
            <a:spAutoFit/>
          </a:bodyPr>
          <a:lstStyle/>
          <a:p>
            <a:r>
              <a:rPr lang="en-US" altLang="zh-CN"/>
              <a:t>[4]. </a:t>
            </a:r>
            <a:r>
              <a:rPr lang="zh-CN" altLang="en-US"/>
              <a:t>CHAR: Composite Head-body Activities Recognition with A Single Earable Device</a:t>
            </a:r>
          </a:p>
        </p:txBody>
      </p:sp>
      <p:sp>
        <p:nvSpPr>
          <p:cNvPr id="7" name="文本框 6">
            <a:extLst>
              <a:ext uri="{FF2B5EF4-FFF2-40B4-BE49-F238E27FC236}">
                <a16:creationId xmlns:a16="http://schemas.microsoft.com/office/drawing/2014/main" id="{2AE0E3A0-79FD-DA4D-AE7A-06435F0F3780}"/>
              </a:ext>
            </a:extLst>
          </p:cNvPr>
          <p:cNvSpPr txBox="1"/>
          <p:nvPr/>
        </p:nvSpPr>
        <p:spPr>
          <a:xfrm>
            <a:off x="224116" y="2855795"/>
            <a:ext cx="9017420" cy="369332"/>
          </a:xfrm>
          <a:prstGeom prst="rect">
            <a:avLst/>
          </a:prstGeom>
          <a:noFill/>
        </p:spPr>
        <p:txBody>
          <a:bodyPr wrap="square">
            <a:spAutoFit/>
          </a:bodyPr>
          <a:lstStyle/>
          <a:p>
            <a:r>
              <a:rPr lang="en-US" altLang="zh-CN"/>
              <a:t>[5] </a:t>
            </a:r>
            <a:r>
              <a:rPr lang="zh-CN" altLang="en-US"/>
              <a:t>BreathPrint: Breathing Acoustics-based User Authentication        </a:t>
            </a:r>
            <a:r>
              <a:rPr lang="zh-CN" altLang="en-US" b="1">
                <a:solidFill>
                  <a:schemeClr val="accent2"/>
                </a:solidFill>
              </a:rPr>
              <a:t>三种类型的呼吸姿势</a:t>
            </a:r>
          </a:p>
        </p:txBody>
      </p:sp>
      <p:sp>
        <p:nvSpPr>
          <p:cNvPr id="11" name="文本框 10">
            <a:extLst>
              <a:ext uri="{FF2B5EF4-FFF2-40B4-BE49-F238E27FC236}">
                <a16:creationId xmlns:a16="http://schemas.microsoft.com/office/drawing/2014/main" id="{68DE0358-C041-3403-5203-2966C97CF310}"/>
              </a:ext>
            </a:extLst>
          </p:cNvPr>
          <p:cNvSpPr txBox="1"/>
          <p:nvPr/>
        </p:nvSpPr>
        <p:spPr>
          <a:xfrm>
            <a:off x="224116" y="3316342"/>
            <a:ext cx="9607296" cy="369332"/>
          </a:xfrm>
          <a:prstGeom prst="rect">
            <a:avLst/>
          </a:prstGeom>
          <a:noFill/>
        </p:spPr>
        <p:txBody>
          <a:bodyPr wrap="square">
            <a:spAutoFit/>
          </a:bodyPr>
          <a:lstStyle/>
          <a:p>
            <a:r>
              <a:rPr lang="en-US" altLang="zh-CN"/>
              <a:t>[6]. </a:t>
            </a:r>
            <a:r>
              <a:rPr lang="zh-CN" altLang="en-US"/>
              <a:t>TeethPass: Dental Occlusion-based User Authentication via In-ear Acoustic Sensing</a:t>
            </a:r>
          </a:p>
        </p:txBody>
      </p:sp>
      <p:sp>
        <p:nvSpPr>
          <p:cNvPr id="14" name="文本框 13">
            <a:extLst>
              <a:ext uri="{FF2B5EF4-FFF2-40B4-BE49-F238E27FC236}">
                <a16:creationId xmlns:a16="http://schemas.microsoft.com/office/drawing/2014/main" id="{EABD0F6C-41DD-8861-0350-466D1A3C3E1A}"/>
              </a:ext>
            </a:extLst>
          </p:cNvPr>
          <p:cNvSpPr txBox="1"/>
          <p:nvPr/>
        </p:nvSpPr>
        <p:spPr>
          <a:xfrm>
            <a:off x="224116" y="3786450"/>
            <a:ext cx="8290560" cy="369332"/>
          </a:xfrm>
          <a:prstGeom prst="rect">
            <a:avLst/>
          </a:prstGeom>
          <a:noFill/>
        </p:spPr>
        <p:txBody>
          <a:bodyPr wrap="square">
            <a:spAutoFit/>
          </a:bodyPr>
          <a:lstStyle/>
          <a:p>
            <a:r>
              <a:rPr lang="en-US" altLang="zh-CN"/>
              <a:t>[7]. </a:t>
            </a:r>
            <a:r>
              <a:rPr lang="zh-CN" altLang="en-US"/>
              <a:t>EarGate: Gait-based User Identification with In-ear Microphones</a:t>
            </a:r>
          </a:p>
        </p:txBody>
      </p:sp>
    </p:spTree>
    <p:extLst>
      <p:ext uri="{BB962C8B-B14F-4D97-AF65-F5344CB8AC3E}">
        <p14:creationId xmlns:p14="http://schemas.microsoft.com/office/powerpoint/2010/main" val="214089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B8BF8A-E8F4-090A-CAF1-6023B1ADC531}"/>
              </a:ext>
            </a:extLst>
          </p:cNvPr>
          <p:cNvSpPr txBox="1"/>
          <p:nvPr/>
        </p:nvSpPr>
        <p:spPr>
          <a:xfrm>
            <a:off x="1165609" y="1225899"/>
            <a:ext cx="7817617" cy="1200329"/>
          </a:xfrm>
          <a:prstGeom prst="rect">
            <a:avLst/>
          </a:prstGeom>
          <a:noFill/>
        </p:spPr>
        <p:txBody>
          <a:bodyPr wrap="square" rtlCol="0">
            <a:spAutoFit/>
          </a:bodyPr>
          <a:lstStyle/>
          <a:p>
            <a:r>
              <a:rPr lang="en-US" altLang="zh-CN"/>
              <a:t>VR</a:t>
            </a:r>
            <a:r>
              <a:rPr lang="zh-CN" altLang="en-US"/>
              <a:t>眼镜身份认证方式：</a:t>
            </a:r>
            <a:endParaRPr lang="en-US" altLang="zh-CN"/>
          </a:p>
          <a:p>
            <a:r>
              <a:rPr lang="zh-CN" altLang="en-US"/>
              <a:t>手势，虚拟键盘</a:t>
            </a:r>
            <a:r>
              <a:rPr lang="en-US" altLang="zh-CN"/>
              <a:t>-》</a:t>
            </a:r>
            <a:r>
              <a:rPr lang="zh-CN" altLang="en-US"/>
              <a:t>易受攻击</a:t>
            </a:r>
            <a:endParaRPr lang="en-US" altLang="zh-CN"/>
          </a:p>
          <a:p>
            <a:endParaRPr lang="en-US" altLang="zh-CN"/>
          </a:p>
          <a:p>
            <a:endParaRPr lang="zh-CN" altLang="en-US"/>
          </a:p>
        </p:txBody>
      </p:sp>
    </p:spTree>
    <p:extLst>
      <p:ext uri="{BB962C8B-B14F-4D97-AF65-F5344CB8AC3E}">
        <p14:creationId xmlns:p14="http://schemas.microsoft.com/office/powerpoint/2010/main" val="406573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ADB530-E69E-3FB0-7B4E-A7E61F64339A}"/>
              </a:ext>
            </a:extLst>
          </p:cNvPr>
          <p:cNvSpPr txBox="1"/>
          <p:nvPr/>
        </p:nvSpPr>
        <p:spPr>
          <a:xfrm>
            <a:off x="211666" y="203199"/>
            <a:ext cx="3970867" cy="523220"/>
          </a:xfrm>
          <a:prstGeom prst="rect">
            <a:avLst/>
          </a:prstGeom>
          <a:noFill/>
        </p:spPr>
        <p:txBody>
          <a:bodyPr wrap="square" rtlCol="0">
            <a:spAutoFit/>
          </a:bodyPr>
          <a:lstStyle/>
          <a:p>
            <a:r>
              <a:rPr lang="en-US" altLang="zh-CN" sz="2800" b="1" dirty="0">
                <a:solidFill>
                  <a:schemeClr val="accent2"/>
                </a:solidFill>
                <a:latin typeface="Arial Rounded MT Bold" panose="020F0704030504030204" pitchFamily="34" charset="0"/>
              </a:rPr>
              <a:t>Background</a:t>
            </a:r>
            <a:endParaRPr lang="zh-CN" altLang="en-US" sz="2800" b="1">
              <a:solidFill>
                <a:schemeClr val="accent2"/>
              </a:solidFill>
              <a:latin typeface="Arial Rounded MT Bold" panose="020F0704030504030204" pitchFamily="34" charset="0"/>
            </a:endParaRPr>
          </a:p>
        </p:txBody>
      </p:sp>
      <p:pic>
        <p:nvPicPr>
          <p:cNvPr id="3" name="Picture 18" descr="Chart: The Global Wearables Market Is All About the Wrist | Statista">
            <a:extLst>
              <a:ext uri="{FF2B5EF4-FFF2-40B4-BE49-F238E27FC236}">
                <a16:creationId xmlns:a16="http://schemas.microsoft.com/office/drawing/2014/main" id="{02E30D10-C3E6-8A4F-137B-E1E0D823F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86" y="996081"/>
            <a:ext cx="4889347" cy="34837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6">
            <a:extLst>
              <a:ext uri="{FF2B5EF4-FFF2-40B4-BE49-F238E27FC236}">
                <a16:creationId xmlns:a16="http://schemas.microsoft.com/office/drawing/2014/main" id="{5933A7BB-7CDB-A8D0-293C-83FCF4D5521F}"/>
              </a:ext>
            </a:extLst>
          </p:cNvPr>
          <p:cNvGrpSpPr/>
          <p:nvPr/>
        </p:nvGrpSpPr>
        <p:grpSpPr>
          <a:xfrm>
            <a:off x="6404167" y="1079702"/>
            <a:ext cx="4715999" cy="4814187"/>
            <a:chOff x="7202995" y="1032940"/>
            <a:chExt cx="4715999" cy="4814187"/>
          </a:xfrm>
        </p:grpSpPr>
        <p:pic>
          <p:nvPicPr>
            <p:cNvPr id="5" name="Picture 6" descr="Apple's AirPods are so easy to wear you'll forget you have them on - Vox">
              <a:extLst>
                <a:ext uri="{FF2B5EF4-FFF2-40B4-BE49-F238E27FC236}">
                  <a16:creationId xmlns:a16="http://schemas.microsoft.com/office/drawing/2014/main" id="{F45F9DCC-47FB-7161-8D21-4893F5C42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3292" y="1032940"/>
              <a:ext cx="1504016" cy="15304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s Your Smart Watch Watching You?">
              <a:extLst>
                <a:ext uri="{FF2B5EF4-FFF2-40B4-BE49-F238E27FC236}">
                  <a16:creationId xmlns:a16="http://schemas.microsoft.com/office/drawing/2014/main" id="{D02AA949-8D7B-E00A-7D48-B81B9CEAB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578" y="2863789"/>
              <a:ext cx="1504016" cy="14308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eartbeat - Heart Rate Monitor Icon, HD Png Download , Transparent Png  Image - PNGitem">
              <a:extLst>
                <a:ext uri="{FF2B5EF4-FFF2-40B4-BE49-F238E27FC236}">
                  <a16:creationId xmlns:a16="http://schemas.microsoft.com/office/drawing/2014/main" id="{FE1A22EB-2855-25ED-A859-1B11889AD2A9}"/>
                </a:ext>
              </a:extLst>
            </p:cNvPr>
            <p:cNvPicPr>
              <a:picLocks noChangeAspect="1" noChangeArrowheads="1"/>
            </p:cNvPicPr>
            <p:nvPr/>
          </p:nvPicPr>
          <p:blipFill>
            <a:blip r:embed="rId5">
              <a:clrChange>
                <a:clrFrom>
                  <a:srgbClr val="F7F7F7"/>
                </a:clrFrom>
                <a:clrTo>
                  <a:srgbClr val="F7F7F7">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19155" y="4742006"/>
              <a:ext cx="965078" cy="900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Speech Recognition Icon #397104 - Free Icons Library">
              <a:extLst>
                <a:ext uri="{FF2B5EF4-FFF2-40B4-BE49-F238E27FC236}">
                  <a16:creationId xmlns:a16="http://schemas.microsoft.com/office/drawing/2014/main" id="{17651AAC-D55D-8BCD-A494-1673586A06E5}"/>
                </a:ext>
              </a:extLst>
            </p:cNvPr>
            <p:cNvPicPr>
              <a:picLocks noChangeAspect="1" noChangeArrowheads="1"/>
            </p:cNvPicPr>
            <p:nvPr/>
          </p:nvPicPr>
          <p:blipFill>
            <a:blip r:embed="rId6">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40162" y="4639579"/>
              <a:ext cx="1109970" cy="1109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
              <a:extLst>
                <a:ext uri="{FF2B5EF4-FFF2-40B4-BE49-F238E27FC236}">
                  <a16:creationId xmlns:a16="http://schemas.microsoft.com/office/drawing/2014/main" id="{823A6162-9946-2693-33B3-CFBEB5FD3C9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202995" y="1667663"/>
              <a:ext cx="1339029" cy="1160492"/>
            </a:xfrm>
            <a:prstGeom prst="rect">
              <a:avLst/>
            </a:prstGeom>
          </p:spPr>
        </p:pic>
        <p:pic>
          <p:nvPicPr>
            <p:cNvPr id="10" name="Picture 4">
              <a:extLst>
                <a:ext uri="{FF2B5EF4-FFF2-40B4-BE49-F238E27FC236}">
                  <a16:creationId xmlns:a16="http://schemas.microsoft.com/office/drawing/2014/main" id="{CC340272-C61D-1923-430D-86B58203AC80}"/>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481717" y="4536956"/>
              <a:ext cx="1437277" cy="1310171"/>
            </a:xfrm>
            <a:prstGeom prst="rect">
              <a:avLst/>
            </a:prstGeom>
          </p:spPr>
        </p:pic>
        <p:pic>
          <p:nvPicPr>
            <p:cNvPr id="11" name="Picture 5">
              <a:extLst>
                <a:ext uri="{FF2B5EF4-FFF2-40B4-BE49-F238E27FC236}">
                  <a16:creationId xmlns:a16="http://schemas.microsoft.com/office/drawing/2014/main" id="{E2A0149E-1621-E810-3F4A-598C14486D0B}"/>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7312829" y="4584913"/>
              <a:ext cx="1248470" cy="1226695"/>
            </a:xfrm>
            <a:prstGeom prst="rect">
              <a:avLst/>
            </a:prstGeom>
          </p:spPr>
        </p:pic>
        <p:pic>
          <p:nvPicPr>
            <p:cNvPr id="12" name="Picture 16" descr="Gyroscope Icon - Download Gyroscope Icon 51888 | Noun Project">
              <a:extLst>
                <a:ext uri="{FF2B5EF4-FFF2-40B4-BE49-F238E27FC236}">
                  <a16:creationId xmlns:a16="http://schemas.microsoft.com/office/drawing/2014/main" id="{094EBB08-C7F6-2950-51B2-3CFF100B2A0E}"/>
                </a:ext>
              </a:extLst>
            </p:cNvPr>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12829" y="3063400"/>
              <a:ext cx="1248470" cy="124847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文本框 12">
            <a:extLst>
              <a:ext uri="{FF2B5EF4-FFF2-40B4-BE49-F238E27FC236}">
                <a16:creationId xmlns:a16="http://schemas.microsoft.com/office/drawing/2014/main" id="{FEA750CD-3CD0-83E3-8C0A-13FC84AC8FF9}"/>
              </a:ext>
            </a:extLst>
          </p:cNvPr>
          <p:cNvSpPr txBox="1"/>
          <p:nvPr/>
        </p:nvSpPr>
        <p:spPr>
          <a:xfrm>
            <a:off x="304362" y="4695216"/>
            <a:ext cx="5887700" cy="1477328"/>
          </a:xfrm>
          <a:prstGeom prst="rect">
            <a:avLst/>
          </a:prstGeom>
          <a:noFill/>
        </p:spPr>
        <p:txBody>
          <a:bodyPr wrap="square" rtlCol="0">
            <a:spAutoFit/>
          </a:bodyPr>
          <a:lstStyle/>
          <a:p>
            <a:r>
              <a:rPr lang="zh-CN" altLang="en-US" b="0" i="0">
                <a:effectLst/>
                <a:latin typeface="-apple-system"/>
              </a:rPr>
              <a:t>随着移动的和可穿戴技术的发展，各种智能物联网设备已经被广泛应用于包括体育、在线支付、社交通信、医疗保健等在内的许多领域，这导致大量敏感的个人信息被保存在设备上</a:t>
            </a:r>
            <a:r>
              <a:rPr lang="en-US" altLang="zh-CN" b="0" i="0" dirty="0">
                <a:effectLst/>
                <a:latin typeface="-apple-system"/>
              </a:rPr>
              <a:t>[1]</a:t>
            </a:r>
            <a:r>
              <a:rPr lang="zh-CN" altLang="en-US" b="0" i="0">
                <a:effectLst/>
                <a:latin typeface="-apple-system"/>
              </a:rPr>
              <a:t>。因此，保护这些数据免受未经授权的访问对用户的隐私至关重要</a:t>
            </a:r>
            <a:endParaRPr lang="zh-CN" altLang="en-US" b="1"/>
          </a:p>
        </p:txBody>
      </p:sp>
    </p:spTree>
    <p:extLst>
      <p:ext uri="{BB962C8B-B14F-4D97-AF65-F5344CB8AC3E}">
        <p14:creationId xmlns:p14="http://schemas.microsoft.com/office/powerpoint/2010/main" val="390738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a:extLst>
              <a:ext uri="{FF2B5EF4-FFF2-40B4-BE49-F238E27FC236}">
                <a16:creationId xmlns:a16="http://schemas.microsoft.com/office/drawing/2014/main" id="{393D71C9-F653-0F27-D178-995921C90727}"/>
              </a:ext>
            </a:extLst>
          </p:cNvPr>
          <p:cNvSpPr/>
          <p:nvPr/>
        </p:nvSpPr>
        <p:spPr>
          <a:xfrm>
            <a:off x="215651" y="2731543"/>
            <a:ext cx="1290918" cy="5871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FFAEA57-738F-B1C5-D640-065715E27580}"/>
              </a:ext>
            </a:extLst>
          </p:cNvPr>
          <p:cNvSpPr/>
          <p:nvPr/>
        </p:nvSpPr>
        <p:spPr>
          <a:xfrm>
            <a:off x="242047" y="4807449"/>
            <a:ext cx="6934201" cy="10668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360CAA5-3625-9DE0-3AFA-98EE89668333}"/>
              </a:ext>
            </a:extLst>
          </p:cNvPr>
          <p:cNvSpPr txBox="1"/>
          <p:nvPr/>
        </p:nvSpPr>
        <p:spPr>
          <a:xfrm>
            <a:off x="355600" y="196334"/>
            <a:ext cx="6096000" cy="523220"/>
          </a:xfrm>
          <a:prstGeom prst="rect">
            <a:avLst/>
          </a:prstGeom>
          <a:noFill/>
        </p:spPr>
        <p:txBody>
          <a:bodyPr wrap="square">
            <a:spAutoFit/>
          </a:bodyPr>
          <a:lstStyle/>
          <a:p>
            <a:r>
              <a:rPr lang="en-US" altLang="zh-CN" sz="2800" b="1" dirty="0">
                <a:solidFill>
                  <a:schemeClr val="accent2"/>
                </a:solidFill>
                <a:latin typeface="Arial Rounded MT Bold" panose="020F0704030504030204" pitchFamily="34" charset="0"/>
              </a:rPr>
              <a:t>E</a:t>
            </a:r>
            <a:r>
              <a:rPr lang="zh-CN" altLang="en-US" sz="2800" b="1">
                <a:solidFill>
                  <a:schemeClr val="accent2"/>
                </a:solidFill>
                <a:latin typeface="Arial Rounded MT Bold" panose="020F0704030504030204" pitchFamily="34" charset="0"/>
              </a:rPr>
              <a:t>xisting</a:t>
            </a:r>
            <a:r>
              <a:rPr lang="zh-CN" altLang="en-US" sz="2400" b="1">
                <a:solidFill>
                  <a:schemeClr val="accent2"/>
                </a:solidFill>
                <a:latin typeface="Arial Rounded MT Bold" panose="020F0704030504030204" pitchFamily="34" charset="0"/>
              </a:rPr>
              <a:t> </a:t>
            </a:r>
            <a:r>
              <a:rPr lang="en-US" altLang="zh-CN" sz="2400" b="1" dirty="0">
                <a:solidFill>
                  <a:schemeClr val="accent2"/>
                </a:solidFill>
                <a:latin typeface="Arial Rounded MT Bold" panose="020F0704030504030204" pitchFamily="34" charset="0"/>
              </a:rPr>
              <a:t>Method —— </a:t>
            </a:r>
            <a:r>
              <a:rPr lang="zh-CN" altLang="en-US" sz="2400" b="1">
                <a:solidFill>
                  <a:schemeClr val="accent2"/>
                </a:solidFill>
                <a:latin typeface="Arial Rounded MT Bold" panose="020F0704030504030204" pitchFamily="34" charset="0"/>
              </a:rPr>
              <a:t>可穿戴设备</a:t>
            </a:r>
          </a:p>
        </p:txBody>
      </p:sp>
      <p:sp>
        <p:nvSpPr>
          <p:cNvPr id="5" name="文本框 4">
            <a:extLst>
              <a:ext uri="{FF2B5EF4-FFF2-40B4-BE49-F238E27FC236}">
                <a16:creationId xmlns:a16="http://schemas.microsoft.com/office/drawing/2014/main" id="{91BC4CDA-6324-F69A-CC2A-B2152F5F3902}"/>
              </a:ext>
            </a:extLst>
          </p:cNvPr>
          <p:cNvSpPr txBox="1"/>
          <p:nvPr/>
        </p:nvSpPr>
        <p:spPr>
          <a:xfrm>
            <a:off x="1969246" y="1266286"/>
            <a:ext cx="6934201" cy="2862322"/>
          </a:xfrm>
          <a:prstGeom prst="rect">
            <a:avLst/>
          </a:prstGeom>
          <a:noFill/>
        </p:spPr>
        <p:txBody>
          <a:bodyPr wrap="square">
            <a:spAutoFit/>
          </a:bodyPr>
          <a:lstStyle/>
          <a:p>
            <a:pPr marL="285750" indent="-285750">
              <a:buFont typeface="Arial" panose="020B0604020202020204" pitchFamily="34" charset="0"/>
              <a:buChar char="•"/>
            </a:pPr>
            <a:r>
              <a:rPr lang="zh-CN" altLang="zh-CN" sz="1800" kern="100">
                <a:effectLst/>
                <a:ea typeface="宋体" panose="02010600030101010101" pitchFamily="2" charset="-122"/>
                <a:cs typeface="Times New Roman" panose="02020603050405020304" pitchFamily="18" charset="0"/>
              </a:rPr>
              <a:t>基于</a:t>
            </a:r>
            <a:r>
              <a:rPr lang="zh-CN" altLang="en-US" kern="100">
                <a:ea typeface="宋体" panose="02010600030101010101" pitchFamily="2" charset="-122"/>
                <a:cs typeface="Times New Roman" panose="02020603050405020304" pitchFamily="18" charset="0"/>
              </a:rPr>
              <a:t>令牌</a:t>
            </a:r>
            <a:r>
              <a:rPr lang="zh-CN" altLang="zh-CN" sz="1800" kern="100">
                <a:effectLst/>
                <a:ea typeface="宋体" panose="02010600030101010101" pitchFamily="2" charset="-122"/>
                <a:cs typeface="Times New Roman" panose="02020603050405020304" pitchFamily="18" charset="0"/>
              </a:rPr>
              <a:t>的认证：这种方法要求用户提供特定的信息或答案来验证其身份，例如</a:t>
            </a:r>
            <a:r>
              <a:rPr lang="en-US" altLang="zh-CN" sz="1800" b="1" kern="100" dirty="0">
                <a:effectLst/>
                <a:ea typeface="宋体" panose="02010600030101010101" pitchFamily="2" charset="-122"/>
                <a:cs typeface="Times New Roman" panose="02020603050405020304" pitchFamily="18" charset="0"/>
              </a:rPr>
              <a:t>PIN</a:t>
            </a:r>
            <a:r>
              <a:rPr lang="zh-CN" altLang="en-US" sz="1800" b="1" kern="100">
                <a:effectLst/>
                <a:ea typeface="宋体" panose="02010600030101010101" pitchFamily="2" charset="-122"/>
                <a:cs typeface="Times New Roman" panose="02020603050405020304" pitchFamily="18" charset="0"/>
              </a:rPr>
              <a:t>码</a:t>
            </a:r>
            <a:r>
              <a:rPr lang="zh-CN" altLang="zh-CN" sz="1800" b="1" kern="100">
                <a:effectLst/>
                <a:ea typeface="宋体" panose="02010600030101010101" pitchFamily="2" charset="-122"/>
                <a:cs typeface="Times New Roman" panose="02020603050405020304" pitchFamily="18" charset="0"/>
              </a:rPr>
              <a:t>、</a:t>
            </a:r>
            <a:r>
              <a:rPr lang="zh-CN" altLang="en-US" sz="1800" b="1" kern="100">
                <a:effectLst/>
                <a:ea typeface="宋体" panose="02010600030101010101" pitchFamily="2" charset="-122"/>
                <a:cs typeface="Times New Roman" panose="02020603050405020304" pitchFamily="18" charset="0"/>
              </a:rPr>
              <a:t>解锁图案</a:t>
            </a:r>
            <a:r>
              <a:rPr lang="zh-CN" altLang="zh-CN" sz="1800" kern="100">
                <a:effectLst/>
                <a:ea typeface="宋体" panose="02010600030101010101" pitchFamily="2" charset="-122"/>
                <a:cs typeface="Times New Roman" panose="02020603050405020304" pitchFamily="18" charset="0"/>
              </a:rPr>
              <a:t>等</a:t>
            </a:r>
            <a:endParaRPr lang="en-US" altLang="zh-CN" sz="1800" kern="100" dirty="0">
              <a:effectLst/>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1800" kern="100" dirty="0">
              <a:effectLst/>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a:effectLst/>
                <a:ea typeface="宋体" panose="02010600030101010101" pitchFamily="2" charset="-122"/>
                <a:cs typeface="Times New Roman" panose="02020603050405020304" pitchFamily="18" charset="0"/>
              </a:rPr>
              <a:t>基于生物特征的认证（</a:t>
            </a:r>
            <a:r>
              <a:rPr lang="en-US" altLang="zh-CN" sz="1800" kern="100" dirty="0">
                <a:effectLst/>
                <a:ea typeface="宋体" panose="02010600030101010101" pitchFamily="2" charset="-122"/>
                <a:cs typeface="Times New Roman" panose="02020603050405020304" pitchFamily="18" charset="0"/>
              </a:rPr>
              <a:t>Biometric Authentication</a:t>
            </a:r>
            <a:r>
              <a:rPr lang="zh-CN" altLang="zh-CN" sz="1800" kern="100">
                <a:effectLst/>
                <a:ea typeface="宋体" panose="02010600030101010101" pitchFamily="2" charset="-122"/>
                <a:cs typeface="Times New Roman" panose="02020603050405020304" pitchFamily="18" charset="0"/>
              </a:rPr>
              <a:t>）：这种方法使用个体的生物特征进行身份验证，例如</a:t>
            </a:r>
            <a:r>
              <a:rPr lang="zh-CN" altLang="zh-CN" sz="1800" b="1" kern="100">
                <a:effectLst/>
                <a:ea typeface="宋体" panose="02010600030101010101" pitchFamily="2" charset="-122"/>
                <a:cs typeface="Times New Roman" panose="02020603050405020304" pitchFamily="18" charset="0"/>
              </a:rPr>
              <a:t>指纹、面部识别、虹膜扫描、声纹识别</a:t>
            </a:r>
            <a:r>
              <a:rPr lang="zh-CN" altLang="zh-CN" sz="1800" kern="100">
                <a:effectLst/>
                <a:ea typeface="宋体" panose="02010600030101010101" pitchFamily="2" charset="-122"/>
                <a:cs typeface="Times New Roman" panose="02020603050405020304" pitchFamily="18" charset="0"/>
              </a:rPr>
              <a:t>等</a:t>
            </a:r>
            <a:endParaRPr lang="en-US" altLang="zh-CN" sz="1800" kern="100" dirty="0">
              <a:effectLst/>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1800" kern="100" dirty="0">
              <a:effectLst/>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a:effectLst/>
                <a:ea typeface="宋体" panose="02010600030101010101" pitchFamily="2" charset="-122"/>
                <a:cs typeface="Times New Roman" panose="02020603050405020304" pitchFamily="18" charset="0"/>
              </a:rPr>
              <a:t>基于行为特征的认证（</a:t>
            </a:r>
            <a:r>
              <a:rPr lang="en-US" altLang="zh-CN" sz="1800" kern="100" dirty="0">
                <a:effectLst/>
                <a:ea typeface="宋体" panose="02010600030101010101" pitchFamily="2" charset="-122"/>
                <a:cs typeface="Times New Roman" panose="02020603050405020304" pitchFamily="18" charset="0"/>
              </a:rPr>
              <a:t>Behavioral Authentication</a:t>
            </a:r>
            <a:r>
              <a:rPr lang="zh-CN" altLang="zh-CN" sz="1800" kern="100">
                <a:effectLst/>
                <a:ea typeface="宋体" panose="02010600030101010101" pitchFamily="2" charset="-122"/>
                <a:cs typeface="Times New Roman" panose="02020603050405020304" pitchFamily="18" charset="0"/>
              </a:rPr>
              <a:t>）：这种方法通过分析用户的行为模式和习惯来验证其身份，例如键入速度、鼠标移动方式、手写特征等。</a:t>
            </a:r>
            <a:endParaRPr lang="zh-CN" altLang="en-US" sz="1800"/>
          </a:p>
        </p:txBody>
      </p:sp>
      <p:sp>
        <p:nvSpPr>
          <p:cNvPr id="6" name="椭圆 5">
            <a:extLst>
              <a:ext uri="{FF2B5EF4-FFF2-40B4-BE49-F238E27FC236}">
                <a16:creationId xmlns:a16="http://schemas.microsoft.com/office/drawing/2014/main" id="{C4950DA5-F1E9-8645-4D9B-11DA8E8BA399}"/>
              </a:ext>
            </a:extLst>
          </p:cNvPr>
          <p:cNvSpPr/>
          <p:nvPr/>
        </p:nvSpPr>
        <p:spPr>
          <a:xfrm>
            <a:off x="9902261" y="2085037"/>
            <a:ext cx="1676400" cy="7027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重放攻击</a:t>
            </a:r>
          </a:p>
        </p:txBody>
      </p:sp>
      <p:sp>
        <p:nvSpPr>
          <p:cNvPr id="7" name="椭圆 6">
            <a:extLst>
              <a:ext uri="{FF2B5EF4-FFF2-40B4-BE49-F238E27FC236}">
                <a16:creationId xmlns:a16="http://schemas.microsoft.com/office/drawing/2014/main" id="{413F49C8-9EC0-C251-8611-5C6EB27F4342}"/>
              </a:ext>
            </a:extLst>
          </p:cNvPr>
          <p:cNvSpPr/>
          <p:nvPr/>
        </p:nvSpPr>
        <p:spPr>
          <a:xfrm>
            <a:off x="2917264" y="4968742"/>
            <a:ext cx="1676400" cy="7027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t>安全可靠</a:t>
            </a:r>
          </a:p>
        </p:txBody>
      </p:sp>
      <p:sp>
        <p:nvSpPr>
          <p:cNvPr id="8" name="椭圆 7">
            <a:extLst>
              <a:ext uri="{FF2B5EF4-FFF2-40B4-BE49-F238E27FC236}">
                <a16:creationId xmlns:a16="http://schemas.microsoft.com/office/drawing/2014/main" id="{087BC388-C6CD-78FB-623A-A84E761A6B1B}"/>
              </a:ext>
            </a:extLst>
          </p:cNvPr>
          <p:cNvSpPr/>
          <p:nvPr/>
        </p:nvSpPr>
        <p:spPr>
          <a:xfrm>
            <a:off x="9914464" y="3211196"/>
            <a:ext cx="1676400" cy="7027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模仿攻击</a:t>
            </a:r>
          </a:p>
        </p:txBody>
      </p:sp>
      <p:sp>
        <p:nvSpPr>
          <p:cNvPr id="9" name="椭圆 8">
            <a:extLst>
              <a:ext uri="{FF2B5EF4-FFF2-40B4-BE49-F238E27FC236}">
                <a16:creationId xmlns:a16="http://schemas.microsoft.com/office/drawing/2014/main" id="{EA1180F4-B043-BF9C-598B-7F33CC95EBBB}"/>
              </a:ext>
            </a:extLst>
          </p:cNvPr>
          <p:cNvSpPr/>
          <p:nvPr/>
        </p:nvSpPr>
        <p:spPr>
          <a:xfrm>
            <a:off x="9550400" y="1129392"/>
            <a:ext cx="2353733" cy="7027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易破解、窃取、肩部冲浪攻击</a:t>
            </a:r>
          </a:p>
        </p:txBody>
      </p:sp>
      <p:sp>
        <p:nvSpPr>
          <p:cNvPr id="10" name="椭圆 9">
            <a:extLst>
              <a:ext uri="{FF2B5EF4-FFF2-40B4-BE49-F238E27FC236}">
                <a16:creationId xmlns:a16="http://schemas.microsoft.com/office/drawing/2014/main" id="{F6D21AFE-2538-D931-786C-03E4E63DED7D}"/>
              </a:ext>
            </a:extLst>
          </p:cNvPr>
          <p:cNvSpPr/>
          <p:nvPr/>
        </p:nvSpPr>
        <p:spPr>
          <a:xfrm>
            <a:off x="602378" y="4968742"/>
            <a:ext cx="1676400" cy="7027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t>被动无感</a:t>
            </a:r>
          </a:p>
        </p:txBody>
      </p:sp>
      <p:sp>
        <p:nvSpPr>
          <p:cNvPr id="14" name="椭圆 13">
            <a:extLst>
              <a:ext uri="{FF2B5EF4-FFF2-40B4-BE49-F238E27FC236}">
                <a16:creationId xmlns:a16="http://schemas.microsoft.com/office/drawing/2014/main" id="{80EA06C4-9A3C-5CD6-2E13-8A993A4C49A6}"/>
              </a:ext>
            </a:extLst>
          </p:cNvPr>
          <p:cNvSpPr/>
          <p:nvPr/>
        </p:nvSpPr>
        <p:spPr>
          <a:xfrm>
            <a:off x="5026212" y="4968742"/>
            <a:ext cx="1676400" cy="7027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t>独立简易</a:t>
            </a:r>
          </a:p>
        </p:txBody>
      </p:sp>
      <p:sp>
        <p:nvSpPr>
          <p:cNvPr id="18" name="文本框 17">
            <a:extLst>
              <a:ext uri="{FF2B5EF4-FFF2-40B4-BE49-F238E27FC236}">
                <a16:creationId xmlns:a16="http://schemas.microsoft.com/office/drawing/2014/main" id="{AB3CD4BD-AD8A-3878-009C-E87669BFD212}"/>
              </a:ext>
            </a:extLst>
          </p:cNvPr>
          <p:cNvSpPr txBox="1"/>
          <p:nvPr/>
        </p:nvSpPr>
        <p:spPr>
          <a:xfrm>
            <a:off x="7519149" y="4292794"/>
            <a:ext cx="4215651" cy="646331"/>
          </a:xfrm>
          <a:prstGeom prst="rect">
            <a:avLst/>
          </a:prstGeom>
          <a:noFill/>
        </p:spPr>
        <p:txBody>
          <a:bodyPr wrap="square">
            <a:spAutoFit/>
          </a:bodyPr>
          <a:lstStyle/>
          <a:p>
            <a:r>
              <a:rPr lang="zh-CN" altLang="en-US" b="0" i="0">
                <a:effectLst/>
                <a:latin typeface="-apple-system"/>
              </a:rPr>
              <a:t>减少用户的认证负担，最大限度地减少用户的主动认证操作</a:t>
            </a:r>
            <a:r>
              <a:rPr lang="en-US" altLang="zh-CN" b="0" i="0" dirty="0">
                <a:effectLst/>
                <a:latin typeface="-apple-system"/>
              </a:rPr>
              <a:t>[1]</a:t>
            </a:r>
            <a:r>
              <a:rPr lang="zh-CN" altLang="en-US" b="0" i="0">
                <a:effectLst/>
                <a:latin typeface="-apple-system"/>
              </a:rPr>
              <a:t>。</a:t>
            </a:r>
            <a:endParaRPr lang="zh-CN" altLang="en-US"/>
          </a:p>
        </p:txBody>
      </p:sp>
      <p:sp>
        <p:nvSpPr>
          <p:cNvPr id="20" name="文本框 19">
            <a:extLst>
              <a:ext uri="{FF2B5EF4-FFF2-40B4-BE49-F238E27FC236}">
                <a16:creationId xmlns:a16="http://schemas.microsoft.com/office/drawing/2014/main" id="{F0E77522-BCC7-0FF9-D972-1CBA8CB9E706}"/>
              </a:ext>
            </a:extLst>
          </p:cNvPr>
          <p:cNvSpPr txBox="1"/>
          <p:nvPr/>
        </p:nvSpPr>
        <p:spPr>
          <a:xfrm>
            <a:off x="7519149" y="5103311"/>
            <a:ext cx="4020670" cy="646331"/>
          </a:xfrm>
          <a:prstGeom prst="rect">
            <a:avLst/>
          </a:prstGeom>
          <a:noFill/>
        </p:spPr>
        <p:txBody>
          <a:bodyPr wrap="square">
            <a:spAutoFit/>
          </a:bodyPr>
          <a:lstStyle/>
          <a:p>
            <a:r>
              <a:rPr lang="zh-CN" altLang="en-US" b="0" i="0">
                <a:effectLst/>
                <a:latin typeface="-apple-system"/>
              </a:rPr>
              <a:t>持续：保持高安全级别，随时提供长时间身份验证，防御各种欺骗攻击</a:t>
            </a:r>
            <a:r>
              <a:rPr lang="en-US" altLang="zh-CN" b="0" i="0" dirty="0">
                <a:effectLst/>
                <a:latin typeface="-apple-system"/>
              </a:rPr>
              <a:t>[1]</a:t>
            </a:r>
            <a:endParaRPr lang="zh-CN" altLang="en-US"/>
          </a:p>
        </p:txBody>
      </p:sp>
      <p:sp>
        <p:nvSpPr>
          <p:cNvPr id="21" name="左大括号 20">
            <a:extLst>
              <a:ext uri="{FF2B5EF4-FFF2-40B4-BE49-F238E27FC236}">
                <a16:creationId xmlns:a16="http://schemas.microsoft.com/office/drawing/2014/main" id="{1FC940EF-F154-8CD2-44AA-F9C3AD1B9407}"/>
              </a:ext>
            </a:extLst>
          </p:cNvPr>
          <p:cNvSpPr/>
          <p:nvPr/>
        </p:nvSpPr>
        <p:spPr>
          <a:xfrm>
            <a:off x="7193678" y="4462657"/>
            <a:ext cx="342901" cy="18390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2AEE1657-D961-EF92-AADD-18990CD127C1}"/>
              </a:ext>
            </a:extLst>
          </p:cNvPr>
          <p:cNvSpPr txBox="1"/>
          <p:nvPr/>
        </p:nvSpPr>
        <p:spPr>
          <a:xfrm>
            <a:off x="57523" y="2124898"/>
            <a:ext cx="2859741" cy="523220"/>
          </a:xfrm>
          <a:prstGeom prst="rect">
            <a:avLst/>
          </a:prstGeom>
          <a:noFill/>
        </p:spPr>
        <p:txBody>
          <a:bodyPr wrap="square" rtlCol="0">
            <a:spAutoFit/>
          </a:bodyPr>
          <a:lstStyle/>
          <a:p>
            <a:r>
              <a:rPr lang="zh-CN" altLang="en-US" sz="2800" b="1">
                <a:solidFill>
                  <a:srgbClr val="FF0000"/>
                </a:solidFill>
              </a:rPr>
              <a:t>间接认证</a:t>
            </a:r>
          </a:p>
        </p:txBody>
      </p:sp>
      <p:sp>
        <p:nvSpPr>
          <p:cNvPr id="24" name="左大括号 23">
            <a:extLst>
              <a:ext uri="{FF2B5EF4-FFF2-40B4-BE49-F238E27FC236}">
                <a16:creationId xmlns:a16="http://schemas.microsoft.com/office/drawing/2014/main" id="{CE98CE57-6F8C-1C47-0D6B-5032C38DCF19}"/>
              </a:ext>
            </a:extLst>
          </p:cNvPr>
          <p:cNvSpPr/>
          <p:nvPr/>
        </p:nvSpPr>
        <p:spPr>
          <a:xfrm>
            <a:off x="1642283" y="1476675"/>
            <a:ext cx="342901" cy="19254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524D16FE-48E3-548B-4446-E528F710EED7}"/>
              </a:ext>
            </a:extLst>
          </p:cNvPr>
          <p:cNvSpPr txBox="1"/>
          <p:nvPr/>
        </p:nvSpPr>
        <p:spPr>
          <a:xfrm>
            <a:off x="6096000" y="316996"/>
            <a:ext cx="6131858" cy="369332"/>
          </a:xfrm>
          <a:prstGeom prst="rect">
            <a:avLst/>
          </a:prstGeom>
          <a:noFill/>
        </p:spPr>
        <p:txBody>
          <a:bodyPr wrap="square">
            <a:spAutoFit/>
          </a:bodyPr>
          <a:lstStyle/>
          <a:p>
            <a:r>
              <a:rPr lang="zh-CN" altLang="en-US" b="1" i="0">
                <a:solidFill>
                  <a:srgbClr val="FF0000"/>
                </a:solidFill>
                <a:effectLst/>
                <a:latin typeface="-apple-system"/>
              </a:rPr>
              <a:t>受限于电池功率、计算和存储能力以及输入</a:t>
            </a:r>
            <a:r>
              <a:rPr lang="en-US" altLang="zh-CN" b="1" i="0" dirty="0">
                <a:solidFill>
                  <a:srgbClr val="FF0000"/>
                </a:solidFill>
                <a:effectLst/>
                <a:latin typeface="-apple-system"/>
              </a:rPr>
              <a:t>/</a:t>
            </a:r>
            <a:r>
              <a:rPr lang="zh-CN" altLang="en-US" b="1" i="0">
                <a:solidFill>
                  <a:srgbClr val="FF0000"/>
                </a:solidFill>
                <a:effectLst/>
                <a:latin typeface="-apple-system"/>
              </a:rPr>
              <a:t>输出</a:t>
            </a:r>
            <a:endParaRPr lang="zh-CN" altLang="en-US" b="1">
              <a:solidFill>
                <a:srgbClr val="FF0000"/>
              </a:solidFill>
            </a:endParaRPr>
          </a:p>
        </p:txBody>
      </p:sp>
      <p:sp>
        <p:nvSpPr>
          <p:cNvPr id="27" name="文本框 26">
            <a:extLst>
              <a:ext uri="{FF2B5EF4-FFF2-40B4-BE49-F238E27FC236}">
                <a16:creationId xmlns:a16="http://schemas.microsoft.com/office/drawing/2014/main" id="{186C331C-609B-97CC-74F9-27206B667EDC}"/>
              </a:ext>
            </a:extLst>
          </p:cNvPr>
          <p:cNvSpPr txBox="1"/>
          <p:nvPr/>
        </p:nvSpPr>
        <p:spPr>
          <a:xfrm>
            <a:off x="7536579" y="6060141"/>
            <a:ext cx="3899146" cy="369332"/>
          </a:xfrm>
          <a:prstGeom prst="rect">
            <a:avLst/>
          </a:prstGeom>
          <a:noFill/>
        </p:spPr>
        <p:txBody>
          <a:bodyPr wrap="square" rtlCol="0">
            <a:spAutoFit/>
          </a:bodyPr>
          <a:lstStyle/>
          <a:p>
            <a:r>
              <a:rPr lang="zh-CN" altLang="en-US"/>
              <a:t>独立的直接身份认证单元</a:t>
            </a:r>
            <a:r>
              <a:rPr lang="en-US" altLang="zh-CN" dirty="0"/>
              <a:t>[2]</a:t>
            </a:r>
            <a:endParaRPr lang="zh-CN" altLang="en-US"/>
          </a:p>
        </p:txBody>
      </p:sp>
      <p:sp>
        <p:nvSpPr>
          <p:cNvPr id="28" name="文本框 27">
            <a:extLst>
              <a:ext uri="{FF2B5EF4-FFF2-40B4-BE49-F238E27FC236}">
                <a16:creationId xmlns:a16="http://schemas.microsoft.com/office/drawing/2014/main" id="{FF9C8FBD-E90B-E561-1E3F-1160E55B1E15}"/>
              </a:ext>
            </a:extLst>
          </p:cNvPr>
          <p:cNvSpPr txBox="1"/>
          <p:nvPr/>
        </p:nvSpPr>
        <p:spPr>
          <a:xfrm>
            <a:off x="218640" y="2841864"/>
            <a:ext cx="1423643" cy="369332"/>
          </a:xfrm>
          <a:prstGeom prst="rect">
            <a:avLst/>
          </a:prstGeom>
          <a:noFill/>
        </p:spPr>
        <p:txBody>
          <a:bodyPr wrap="square" rtlCol="0">
            <a:spAutoFit/>
          </a:bodyPr>
          <a:lstStyle/>
          <a:p>
            <a:r>
              <a:rPr lang="zh-CN" altLang="en-US" b="1">
                <a:solidFill>
                  <a:srgbClr val="FF0000"/>
                </a:solidFill>
              </a:rPr>
              <a:t>中间人攻击</a:t>
            </a:r>
          </a:p>
        </p:txBody>
      </p:sp>
    </p:spTree>
    <p:extLst>
      <p:ext uri="{BB962C8B-B14F-4D97-AF65-F5344CB8AC3E}">
        <p14:creationId xmlns:p14="http://schemas.microsoft.com/office/powerpoint/2010/main" val="364258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22D1A8-87DB-CB8B-BFA7-5AA43CB2957E}"/>
              </a:ext>
            </a:extLst>
          </p:cNvPr>
          <p:cNvSpPr txBox="1"/>
          <p:nvPr/>
        </p:nvSpPr>
        <p:spPr>
          <a:xfrm>
            <a:off x="134471" y="206189"/>
            <a:ext cx="12487836" cy="523220"/>
          </a:xfrm>
          <a:prstGeom prst="rect">
            <a:avLst/>
          </a:prstGeom>
          <a:noFill/>
        </p:spPr>
        <p:txBody>
          <a:bodyPr wrap="square" rtlCol="0">
            <a:spAutoFit/>
          </a:bodyPr>
          <a:lstStyle/>
          <a:p>
            <a:r>
              <a:rPr lang="en-US" altLang="zh-CN" sz="2800" b="1" dirty="0">
                <a:solidFill>
                  <a:schemeClr val="accent2"/>
                </a:solidFill>
                <a:latin typeface="Arial Rounded MT Bold" panose="020F0704030504030204" pitchFamily="34" charset="0"/>
                <a:cs typeface="Calibri" panose="020F0502020204030204" pitchFamily="34" charset="0"/>
              </a:rPr>
              <a:t>Motivation —— </a:t>
            </a:r>
            <a:r>
              <a:rPr lang="en-US" altLang="zh-CN" sz="2800" b="1" dirty="0">
                <a:latin typeface="Arial Rounded MT Bold" panose="020F0704030504030204" pitchFamily="34" charset="0"/>
                <a:cs typeface="Calibri" panose="020F0502020204030204" pitchFamily="34" charset="0"/>
              </a:rPr>
              <a:t>Why Choose Head Movement and In-Ear Microphones</a:t>
            </a:r>
            <a:endParaRPr lang="zh-CN" altLang="en-US" sz="2800" b="1">
              <a:latin typeface="Arial Rounded MT Bold" panose="020F0704030504030204" pitchFamily="34" charset="0"/>
            </a:endParaRPr>
          </a:p>
        </p:txBody>
      </p:sp>
      <p:sp>
        <p:nvSpPr>
          <p:cNvPr id="4" name="文本框 3">
            <a:extLst>
              <a:ext uri="{FF2B5EF4-FFF2-40B4-BE49-F238E27FC236}">
                <a16:creationId xmlns:a16="http://schemas.microsoft.com/office/drawing/2014/main" id="{06D79F9B-A37E-069B-8B33-EAF1D7110203}"/>
              </a:ext>
            </a:extLst>
          </p:cNvPr>
          <p:cNvSpPr txBox="1"/>
          <p:nvPr/>
        </p:nvSpPr>
        <p:spPr>
          <a:xfrm>
            <a:off x="717178" y="1228357"/>
            <a:ext cx="5074023" cy="4524315"/>
          </a:xfrm>
          <a:prstGeom prst="rect">
            <a:avLst/>
          </a:prstGeom>
          <a:solidFill>
            <a:schemeClr val="accent5">
              <a:lumMod val="60000"/>
              <a:lumOff val="40000"/>
            </a:schemeClr>
          </a:solidFill>
        </p:spPr>
        <p:txBody>
          <a:bodyPr wrap="square">
            <a:spAutoFit/>
          </a:bodyPr>
          <a:lstStyle/>
          <a:p>
            <a:pPr marL="285750" indent="-285750">
              <a:buFont typeface="Arial" panose="020B0604020202020204" pitchFamily="34" charset="0"/>
              <a:buChar char="•"/>
            </a:pPr>
            <a:r>
              <a:rPr lang="zh-CN" altLang="en-US" b="0" i="0">
                <a:effectLst/>
                <a:latin typeface="-apple-system"/>
              </a:rPr>
              <a:t>当一种身体运动是普遍的、独特的、可重复的和可收集的时，它对认证是有用的</a:t>
            </a:r>
            <a:r>
              <a:rPr lang="en-US" altLang="zh-CN" b="0" i="0" dirty="0">
                <a:effectLst/>
                <a:latin typeface="-apple-system"/>
              </a:rPr>
              <a:t>[3]</a:t>
            </a:r>
          </a:p>
          <a:p>
            <a:pPr marL="285750" indent="-285750">
              <a:buFont typeface="Arial" panose="020B0604020202020204" pitchFamily="34" charset="0"/>
              <a:buChar char="•"/>
            </a:pPr>
            <a:endParaRPr lang="en-US" altLang="zh-CN" b="0" i="0" dirty="0">
              <a:effectLst/>
              <a:latin typeface="-apple-system"/>
            </a:endParaRPr>
          </a:p>
          <a:p>
            <a:pPr marL="285750" indent="-285750">
              <a:buFont typeface="Arial" panose="020B0604020202020204" pitchFamily="34" charset="0"/>
              <a:buChar char="•"/>
            </a:pPr>
            <a:r>
              <a:rPr lang="zh-CN" altLang="en-US" b="0" i="0">
                <a:effectLst/>
                <a:latin typeface="-apple-system"/>
              </a:rPr>
              <a:t>自由风格的头部运动是独特的和可重复的，很难被模仿</a:t>
            </a:r>
            <a:endParaRPr lang="en-US" altLang="zh-CN" b="0" i="0" dirty="0">
              <a:effectLst/>
              <a:latin typeface="-apple-system"/>
            </a:endParaRPr>
          </a:p>
          <a:p>
            <a:pPr marL="285750" indent="-285750">
              <a:buFont typeface="Arial" panose="020B0604020202020204" pitchFamily="34" charset="0"/>
              <a:buChar char="•"/>
            </a:pPr>
            <a:endParaRPr lang="en-US" altLang="zh-CN" dirty="0">
              <a:latin typeface="-apple-system"/>
            </a:endParaRPr>
          </a:p>
          <a:p>
            <a:pPr marL="285750" indent="-285750">
              <a:buFont typeface="Arial" panose="020B0604020202020204" pitchFamily="34" charset="0"/>
              <a:buChar char="•"/>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可穿戴传感器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(IMU </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microphones</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易于捕获头部姿态，</a:t>
            </a:r>
            <a:r>
              <a:rPr lang="zh-CN" altLang="en-US" kern="100">
                <a:latin typeface="Times New Roman" panose="02020603050405020304" pitchFamily="18" charset="0"/>
                <a:ea typeface="宋体" panose="02010600030101010101" pitchFamily="2" charset="-122"/>
                <a:cs typeface="Times New Roman" panose="02020603050405020304" pitchFamily="18" charset="0"/>
              </a:rPr>
              <a:t>且</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由于人在活动期间的稳定性，其对身体运动不敏感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p>
          <a:p>
            <a:pPr marL="285750" indent="-285750">
              <a:buFont typeface="Arial" panose="020B0604020202020204" pitchFamily="34" charset="0"/>
              <a:buChar char="•"/>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头部运动引起的疲劳度较低</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a:latin typeface="Times New Roman" panose="02020603050405020304" pitchFamily="18" charset="0"/>
                <a:ea typeface="宋体" panose="02010600030101010101" pitchFamily="2" charset="-122"/>
                <a:cs typeface="Times New Roman" panose="02020603050405020304" pitchFamily="18" charset="0"/>
              </a:rPr>
              <a:t>心率和呼吸声在不同的状态下（静息、行走、奔跑）变化较大，步态对用户的负担较大（鞋底材料、路面条件都会有影响，不适用于腿部残疾人）</a:t>
            </a:r>
            <a:endParaRPr lang="zh-CN" altLang="en-US"/>
          </a:p>
        </p:txBody>
      </p:sp>
      <p:sp>
        <p:nvSpPr>
          <p:cNvPr id="8" name="文本框 7">
            <a:extLst>
              <a:ext uri="{FF2B5EF4-FFF2-40B4-BE49-F238E27FC236}">
                <a16:creationId xmlns:a16="http://schemas.microsoft.com/office/drawing/2014/main" id="{DB4EFCFD-AFEF-E292-6ECD-7FDC14CFEA0F}"/>
              </a:ext>
            </a:extLst>
          </p:cNvPr>
          <p:cNvSpPr txBox="1"/>
          <p:nvPr/>
        </p:nvSpPr>
        <p:spPr>
          <a:xfrm>
            <a:off x="6257365" y="1228357"/>
            <a:ext cx="4984376" cy="3139321"/>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一些商用无线耳机已经配备了入耳式麦克风，实现主动降噪，因而无需添加额外的硬件（</a:t>
            </a:r>
            <a:r>
              <a:rPr lang="en-US" altLang="zh-CN" b="0" i="0" dirty="0">
                <a:effectLst/>
                <a:latin typeface="-apple-system"/>
              </a:rPr>
              <a:t>Apple </a:t>
            </a:r>
            <a:r>
              <a:rPr lang="en-US" altLang="zh-CN" b="0" i="0" dirty="0" err="1">
                <a:effectLst/>
                <a:latin typeface="-apple-system"/>
              </a:rPr>
              <a:t>AirPods</a:t>
            </a:r>
            <a:r>
              <a:rPr lang="en-US" altLang="zh-CN" b="0" i="0">
                <a:effectLst/>
                <a:latin typeface="-apple-system"/>
              </a:rPr>
              <a:t> Pro</a:t>
            </a:r>
            <a:r>
              <a:rPr lang="zh-CN" altLang="en-US" b="0" i="0">
                <a:effectLst/>
                <a:latin typeface="-apple-system"/>
              </a:rPr>
              <a:t>、</a:t>
            </a:r>
            <a:r>
              <a:rPr lang="en-US" altLang="zh-CN" b="0" i="0">
                <a:effectLst/>
                <a:latin typeface="-apple-system"/>
              </a:rPr>
              <a:t>Sony WF-1000XM4</a:t>
            </a:r>
            <a:r>
              <a:rPr lang="zh-CN" altLang="en-US" b="0" i="0">
                <a:effectLst/>
                <a:latin typeface="-apple-system"/>
              </a:rPr>
              <a:t>和</a:t>
            </a:r>
            <a:r>
              <a:rPr lang="en-US" altLang="zh-CN" b="0" i="0">
                <a:effectLst/>
                <a:latin typeface="-apple-system"/>
              </a:rPr>
              <a:t>Bose QuietComfort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a:latin typeface="Times New Roman" panose="02020603050405020304" pitchFamily="18" charset="0"/>
                <a:ea typeface="宋体" panose="02010600030101010101" pitchFamily="2" charset="-122"/>
                <a:cs typeface="Times New Roman" panose="02020603050405020304" pitchFamily="18" charset="0"/>
              </a:rPr>
              <a:t>骨传导增强了低频信号，可以通过简单的低通滤波器就消除高频噪声以及人声干扰</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被动的采集数据</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a:p>
        </p:txBody>
      </p:sp>
    </p:spTree>
    <p:extLst>
      <p:ext uri="{BB962C8B-B14F-4D97-AF65-F5344CB8AC3E}">
        <p14:creationId xmlns:p14="http://schemas.microsoft.com/office/powerpoint/2010/main" val="83051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B6D1F-37D5-A5EC-75F9-B5A18342C9C8}"/>
              </a:ext>
            </a:extLst>
          </p:cNvPr>
          <p:cNvSpPr txBox="1"/>
          <p:nvPr/>
        </p:nvSpPr>
        <p:spPr>
          <a:xfrm>
            <a:off x="211666" y="298204"/>
            <a:ext cx="3970867" cy="523220"/>
          </a:xfrm>
          <a:prstGeom prst="rect">
            <a:avLst/>
          </a:prstGeom>
          <a:noFill/>
        </p:spPr>
        <p:txBody>
          <a:bodyPr wrap="square" rtlCol="0">
            <a:spAutoFit/>
          </a:bodyPr>
          <a:lstStyle/>
          <a:p>
            <a:r>
              <a:rPr lang="en-US" altLang="zh-CN" sz="2800" b="1">
                <a:solidFill>
                  <a:schemeClr val="accent2"/>
                </a:solidFill>
                <a:latin typeface="Arial Rounded MT Bold" panose="020F0704030504030204" pitchFamily="34" charset="0"/>
              </a:rPr>
              <a:t>Challenge</a:t>
            </a:r>
            <a:endParaRPr lang="zh-CN" altLang="en-US" sz="2800" b="1">
              <a:solidFill>
                <a:schemeClr val="accent2"/>
              </a:solidFill>
              <a:latin typeface="Arial Rounded MT Bold" panose="020F0704030504030204" pitchFamily="34" charset="0"/>
            </a:endParaRPr>
          </a:p>
        </p:txBody>
      </p:sp>
      <p:sp>
        <p:nvSpPr>
          <p:cNvPr id="5" name="文本框 4">
            <a:extLst>
              <a:ext uri="{FF2B5EF4-FFF2-40B4-BE49-F238E27FC236}">
                <a16:creationId xmlns:a16="http://schemas.microsoft.com/office/drawing/2014/main" id="{7FAFBA61-021B-8090-891C-6777FF6F87BC}"/>
              </a:ext>
            </a:extLst>
          </p:cNvPr>
          <p:cNvSpPr txBox="1"/>
          <p:nvPr/>
        </p:nvSpPr>
        <p:spPr>
          <a:xfrm>
            <a:off x="451781" y="1162555"/>
            <a:ext cx="6619749" cy="5570756"/>
          </a:xfrm>
          <a:prstGeom prst="rect">
            <a:avLst/>
          </a:prstGeom>
          <a:noFill/>
        </p:spPr>
        <p:txBody>
          <a:bodyPr wrap="square">
            <a:spAutoFit/>
          </a:bodyPr>
          <a:lstStyle/>
          <a:p>
            <a:pPr marL="285750" indent="-285750">
              <a:buFont typeface="Arial" panose="020B0604020202020204" pitchFamily="34" charset="0"/>
              <a:buChar char="•"/>
            </a:pPr>
            <a:r>
              <a:rPr lang="zh-CN" altLang="en-US" sz="2000" b="0" i="0">
                <a:effectLst/>
                <a:latin typeface="宋体" panose="02010600030101010101" pitchFamily="2" charset="-122"/>
                <a:ea typeface="宋体" panose="02010600030101010101" pitchFamily="2" charset="-122"/>
              </a:rPr>
              <a:t>什么样的自然头部姿势可以构成指纹</a:t>
            </a:r>
            <a:r>
              <a:rPr lang="zh-CN" altLang="en-US" sz="2000" b="0" i="0">
                <a:effectLst/>
                <a:latin typeface="-apple-system"/>
              </a:rPr>
              <a:t>？</a:t>
            </a:r>
            <a:endParaRPr lang="zh-CN" altLang="en-US" sz="200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4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b="0" i="0">
                <a:effectLst/>
                <a:latin typeface="宋体" panose="02010600030101010101" pitchFamily="2" charset="-122"/>
                <a:ea typeface="宋体" panose="02010600030101010101" pitchFamily="2" charset="-122"/>
              </a:rPr>
              <a:t>虽然面向内的麦克风非常靠近耳道，但它仍然可以记录空气传导的噪声（例如，环境噪声）。此外，一些日常活动也会产生骨传导噪声（即，吃，说话，走路）。因此，如何从采集到的噪声声信号中分辨出骨导咬合音是第一个挑战。</a:t>
            </a:r>
            <a:endParaRPr lang="en-US" altLang="zh-CN" sz="20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4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b="0" i="0">
                <a:effectLst/>
                <a:latin typeface="宋体" panose="02010600030101010101" pitchFamily="2" charset="-122"/>
                <a:ea typeface="宋体" panose="02010600030101010101" pitchFamily="2" charset="-122"/>
              </a:rPr>
              <a:t>本文是依靠独特的头部运动所产生的骨传导信号进行用户认证。</a:t>
            </a:r>
            <a:r>
              <a:rPr lang="zh-CN" altLang="en-US" sz="2000" b="0" i="0">
                <a:effectLst/>
                <a:latin typeface="-apple-system"/>
              </a:rPr>
              <a:t>骨传导信号在人与人之间的生理差异尚不清楚。从不稳定的骨传导呼吸声中提取独特且一致的个体生物特征具有挑战性。</a:t>
            </a:r>
            <a:endParaRPr lang="en-US" altLang="zh-CN" sz="20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4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b="0" i="0">
                <a:effectLst/>
                <a:latin typeface="宋体" panose="02010600030101010101" pitchFamily="2" charset="-122"/>
                <a:ea typeface="宋体" panose="02010600030101010101" pitchFamily="2" charset="-122"/>
              </a:rPr>
              <a:t>认证系统必须收集尽可能少的登记数据，以方便用户。因此，我们需要实现一个有效的认证模型与有限的注册数据。</a:t>
            </a:r>
            <a:endParaRPr lang="en-US" altLang="zh-CN" sz="20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4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b="0" i="0">
                <a:effectLst/>
                <a:latin typeface="-apple-system"/>
              </a:rPr>
              <a:t>身份验证是否准确且有弹性？</a:t>
            </a:r>
            <a:r>
              <a:rPr lang="en-US" altLang="zh-CN" sz="2000" b="0" i="0">
                <a:effectLst/>
                <a:latin typeface="-apple-system"/>
              </a:rPr>
              <a:t>——</a:t>
            </a:r>
            <a:r>
              <a:rPr lang="zh-CN" altLang="en-US" sz="2000" b="0" i="0">
                <a:effectLst/>
                <a:latin typeface="-apple-system"/>
              </a:rPr>
              <a:t>模仿攻击和重放攻击</a:t>
            </a:r>
            <a:endParaRPr lang="en-US" altLang="zh-CN" sz="2000" b="0" i="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b="0" i="0">
              <a:effectLst/>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83C74FB9-5A45-6549-8EA4-EFB1AAB9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530" y="294555"/>
            <a:ext cx="4762500" cy="1400175"/>
          </a:xfrm>
          <a:prstGeom prst="rect">
            <a:avLst/>
          </a:prstGeom>
        </p:spPr>
      </p:pic>
      <p:sp>
        <p:nvSpPr>
          <p:cNvPr id="14" name="矩形: 圆角 13">
            <a:extLst>
              <a:ext uri="{FF2B5EF4-FFF2-40B4-BE49-F238E27FC236}">
                <a16:creationId xmlns:a16="http://schemas.microsoft.com/office/drawing/2014/main" id="{1CE3C592-1556-7D70-C79F-9A5CD795379A}"/>
              </a:ext>
            </a:extLst>
          </p:cNvPr>
          <p:cNvSpPr/>
          <p:nvPr/>
        </p:nvSpPr>
        <p:spPr>
          <a:xfrm>
            <a:off x="7827264" y="4645152"/>
            <a:ext cx="2877312" cy="8290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Siamese+</a:t>
            </a:r>
            <a:r>
              <a:rPr lang="zh-CN" altLang="en-US"/>
              <a:t>数据增强</a:t>
            </a:r>
          </a:p>
        </p:txBody>
      </p:sp>
      <p:sp>
        <p:nvSpPr>
          <p:cNvPr id="15" name="矩形: 圆角 14">
            <a:extLst>
              <a:ext uri="{FF2B5EF4-FFF2-40B4-BE49-F238E27FC236}">
                <a16:creationId xmlns:a16="http://schemas.microsoft.com/office/drawing/2014/main" id="{B0C7C101-786F-47B7-DE0A-AC9DDF5280AC}"/>
              </a:ext>
            </a:extLst>
          </p:cNvPr>
          <p:cNvSpPr/>
          <p:nvPr/>
        </p:nvSpPr>
        <p:spPr>
          <a:xfrm>
            <a:off x="7827264" y="3360420"/>
            <a:ext cx="2877312" cy="8290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MFCC+</a:t>
            </a:r>
            <a:r>
              <a:rPr lang="zh-CN" altLang="en-US"/>
              <a:t>一阶</a:t>
            </a:r>
            <a:r>
              <a:rPr lang="en-US" altLang="zh-CN"/>
              <a:t>+</a:t>
            </a:r>
            <a:r>
              <a:rPr lang="zh-CN" altLang="en-US"/>
              <a:t>二阶</a:t>
            </a:r>
          </a:p>
        </p:txBody>
      </p:sp>
      <p:sp>
        <p:nvSpPr>
          <p:cNvPr id="16" name="矩形: 圆角 15">
            <a:extLst>
              <a:ext uri="{FF2B5EF4-FFF2-40B4-BE49-F238E27FC236}">
                <a16:creationId xmlns:a16="http://schemas.microsoft.com/office/drawing/2014/main" id="{3193F329-2E4D-881D-E8CF-79A16CF54361}"/>
              </a:ext>
            </a:extLst>
          </p:cNvPr>
          <p:cNvSpPr/>
          <p:nvPr/>
        </p:nvSpPr>
        <p:spPr>
          <a:xfrm>
            <a:off x="7827264" y="1882182"/>
            <a:ext cx="2877312" cy="8290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多波段谱减法</a:t>
            </a:r>
            <a:endParaRPr lang="en-US" altLang="zh-CN"/>
          </a:p>
          <a:p>
            <a:pPr algn="ctr"/>
            <a:r>
              <a:rPr lang="zh-CN" altLang="en-US"/>
              <a:t>最大重叠离散小波变换</a:t>
            </a:r>
          </a:p>
        </p:txBody>
      </p:sp>
      <p:sp>
        <p:nvSpPr>
          <p:cNvPr id="17" name="箭头: 右 16">
            <a:extLst>
              <a:ext uri="{FF2B5EF4-FFF2-40B4-BE49-F238E27FC236}">
                <a16:creationId xmlns:a16="http://schemas.microsoft.com/office/drawing/2014/main" id="{8A6554B2-7D42-1C91-765A-8014971C8619}"/>
              </a:ext>
            </a:extLst>
          </p:cNvPr>
          <p:cNvSpPr/>
          <p:nvPr/>
        </p:nvSpPr>
        <p:spPr>
          <a:xfrm>
            <a:off x="5681472" y="1162555"/>
            <a:ext cx="1390058" cy="166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2133B31F-D5F8-2618-0231-F65C8954BB59}"/>
              </a:ext>
            </a:extLst>
          </p:cNvPr>
          <p:cNvSpPr/>
          <p:nvPr/>
        </p:nvSpPr>
        <p:spPr>
          <a:xfrm>
            <a:off x="7071530" y="2239600"/>
            <a:ext cx="652272" cy="18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1C57CDDE-B099-64D8-8363-FDC1B88107CD}"/>
              </a:ext>
            </a:extLst>
          </p:cNvPr>
          <p:cNvSpPr/>
          <p:nvPr/>
        </p:nvSpPr>
        <p:spPr>
          <a:xfrm>
            <a:off x="7071530" y="3774948"/>
            <a:ext cx="652272" cy="18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E128AE27-242B-85D2-F274-C3D7E351300C}"/>
              </a:ext>
            </a:extLst>
          </p:cNvPr>
          <p:cNvSpPr/>
          <p:nvPr/>
        </p:nvSpPr>
        <p:spPr>
          <a:xfrm>
            <a:off x="7123261" y="4968737"/>
            <a:ext cx="652272" cy="18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2070D08E-AAC7-426B-8324-7F6DFBD5DF17}"/>
              </a:ext>
            </a:extLst>
          </p:cNvPr>
          <p:cNvSpPr/>
          <p:nvPr/>
        </p:nvSpPr>
        <p:spPr>
          <a:xfrm>
            <a:off x="7827264" y="5807964"/>
            <a:ext cx="2877312" cy="8290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风格独特</a:t>
            </a:r>
            <a:endParaRPr lang="en-US" altLang="zh-CN"/>
          </a:p>
          <a:p>
            <a:pPr algn="ctr"/>
            <a:r>
              <a:rPr lang="zh-CN" altLang="en-US"/>
              <a:t>直接认证</a:t>
            </a:r>
          </a:p>
        </p:txBody>
      </p:sp>
      <p:sp>
        <p:nvSpPr>
          <p:cNvPr id="22" name="箭头: 右 21">
            <a:extLst>
              <a:ext uri="{FF2B5EF4-FFF2-40B4-BE49-F238E27FC236}">
                <a16:creationId xmlns:a16="http://schemas.microsoft.com/office/drawing/2014/main" id="{38B48687-3983-B7AA-E6DB-B0620074D378}"/>
              </a:ext>
            </a:extLst>
          </p:cNvPr>
          <p:cNvSpPr/>
          <p:nvPr/>
        </p:nvSpPr>
        <p:spPr>
          <a:xfrm>
            <a:off x="7127791" y="6131549"/>
            <a:ext cx="652272" cy="18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784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2059CD-370D-AF10-E323-B6163C17473F}"/>
              </a:ext>
            </a:extLst>
          </p:cNvPr>
          <p:cNvSpPr txBox="1"/>
          <p:nvPr/>
        </p:nvSpPr>
        <p:spPr>
          <a:xfrm>
            <a:off x="256032" y="223766"/>
            <a:ext cx="7595616" cy="523220"/>
          </a:xfrm>
          <a:prstGeom prst="rect">
            <a:avLst/>
          </a:prstGeom>
          <a:noFill/>
        </p:spPr>
        <p:txBody>
          <a:bodyPr wrap="square">
            <a:spAutoFit/>
          </a:bodyPr>
          <a:lstStyle/>
          <a:p>
            <a:r>
              <a:rPr lang="en-US" altLang="zh-CN" sz="2800" b="1" dirty="0">
                <a:solidFill>
                  <a:schemeClr val="accent2"/>
                </a:solidFill>
                <a:latin typeface="Times New Roman" panose="02020603050405020304" pitchFamily="18" charset="0"/>
                <a:cs typeface="Times New Roman" panose="02020603050405020304" pitchFamily="18" charset="0"/>
              </a:rPr>
              <a:t>Exploratory Study —— </a:t>
            </a:r>
            <a:r>
              <a:rPr lang="zh-CN" altLang="en-US" sz="2800" b="1">
                <a:solidFill>
                  <a:schemeClr val="accent2"/>
                </a:solidFill>
                <a:latin typeface="Times New Roman" panose="02020603050405020304" pitchFamily="18" charset="0"/>
                <a:cs typeface="Times New Roman" panose="02020603050405020304" pitchFamily="18" charset="0"/>
              </a:rPr>
              <a:t>头部动作的可区别性</a:t>
            </a:r>
            <a:endParaRPr lang="en-US" altLang="zh-CN" sz="2800" b="1" dirty="0">
              <a:solidFill>
                <a:schemeClr val="accent2"/>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F873771-0EC5-5672-4230-249DF61C1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4" y="1124707"/>
            <a:ext cx="5852172" cy="4389129"/>
          </a:xfrm>
          <a:prstGeom prst="rect">
            <a:avLst/>
          </a:prstGeom>
        </p:spPr>
      </p:pic>
      <p:pic>
        <p:nvPicPr>
          <p:cNvPr id="7" name="图片 6">
            <a:extLst>
              <a:ext uri="{FF2B5EF4-FFF2-40B4-BE49-F238E27FC236}">
                <a16:creationId xmlns:a16="http://schemas.microsoft.com/office/drawing/2014/main" id="{E257AE57-3B90-F7BE-1C5B-B0EAB7618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796" y="1124707"/>
            <a:ext cx="5852172" cy="4389129"/>
          </a:xfrm>
          <a:prstGeom prst="rect">
            <a:avLst/>
          </a:prstGeom>
        </p:spPr>
      </p:pic>
    </p:spTree>
    <p:extLst>
      <p:ext uri="{BB962C8B-B14F-4D97-AF65-F5344CB8AC3E}">
        <p14:creationId xmlns:p14="http://schemas.microsoft.com/office/powerpoint/2010/main" val="46401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FA768C-3FDF-53D3-8FBB-047DD89EE424}"/>
              </a:ext>
            </a:extLst>
          </p:cNvPr>
          <p:cNvSpPr txBox="1"/>
          <p:nvPr/>
        </p:nvSpPr>
        <p:spPr>
          <a:xfrm>
            <a:off x="211666" y="203199"/>
            <a:ext cx="8225198" cy="954107"/>
          </a:xfrm>
          <a:prstGeom prst="rect">
            <a:avLst/>
          </a:prstGeom>
          <a:noFill/>
        </p:spPr>
        <p:txBody>
          <a:bodyPr wrap="square" rtlCol="0">
            <a:spAutoFit/>
          </a:bodyPr>
          <a:lstStyle/>
          <a:p>
            <a:r>
              <a:rPr lang="en-US" altLang="zh-CN" sz="2800" b="1" dirty="0">
                <a:solidFill>
                  <a:schemeClr val="accent2"/>
                </a:solidFill>
                <a:latin typeface="Arial Rounded MT Bold" panose="020F0704030504030204" pitchFamily="34" charset="0"/>
              </a:rPr>
              <a:t>Insight —— </a:t>
            </a:r>
            <a:r>
              <a:rPr lang="en-US" altLang="zh-CN" sz="2800" b="1" dirty="0">
                <a:latin typeface="Times New Roman" panose="02020603050405020304" pitchFamily="18" charset="0"/>
                <a:cs typeface="Times New Roman" panose="02020603050405020304" pitchFamily="18" charset="0"/>
              </a:rPr>
              <a:t>Head Motion Collection</a:t>
            </a:r>
            <a:endParaRPr lang="zh-CN" altLang="en-US" sz="2800" b="1">
              <a:latin typeface="Times New Roman" panose="02020603050405020304" pitchFamily="18" charset="0"/>
              <a:cs typeface="Times New Roman" panose="02020603050405020304" pitchFamily="18" charset="0"/>
            </a:endParaRPr>
          </a:p>
          <a:p>
            <a:endParaRPr lang="zh-CN" altLang="en-US" sz="2800" b="1">
              <a:solidFill>
                <a:schemeClr val="accent2"/>
              </a:solidFill>
              <a:latin typeface="Arial Rounded MT Bold" panose="020F0704030504030204" pitchFamily="34" charset="0"/>
            </a:endParaRPr>
          </a:p>
        </p:txBody>
      </p:sp>
      <p:sp>
        <p:nvSpPr>
          <p:cNvPr id="3" name="矩形 2">
            <a:extLst>
              <a:ext uri="{FF2B5EF4-FFF2-40B4-BE49-F238E27FC236}">
                <a16:creationId xmlns:a16="http://schemas.microsoft.com/office/drawing/2014/main" id="{9AA4D7CB-AC59-331A-B7FA-248C3AA84DE2}"/>
              </a:ext>
            </a:extLst>
          </p:cNvPr>
          <p:cNvSpPr/>
          <p:nvPr/>
        </p:nvSpPr>
        <p:spPr>
          <a:xfrm>
            <a:off x="3801465" y="1661121"/>
            <a:ext cx="1396916" cy="637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低通滤波器</a:t>
            </a:r>
          </a:p>
        </p:txBody>
      </p:sp>
      <p:sp>
        <p:nvSpPr>
          <p:cNvPr id="4" name="箭头: 右 3">
            <a:extLst>
              <a:ext uri="{FF2B5EF4-FFF2-40B4-BE49-F238E27FC236}">
                <a16:creationId xmlns:a16="http://schemas.microsoft.com/office/drawing/2014/main" id="{647DDAAA-9880-1619-DDE6-B903C1E9FFBA}"/>
              </a:ext>
            </a:extLst>
          </p:cNvPr>
          <p:cNvSpPr/>
          <p:nvPr/>
        </p:nvSpPr>
        <p:spPr>
          <a:xfrm>
            <a:off x="5307227" y="1822709"/>
            <a:ext cx="2105247" cy="2658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5" name="文本框 4">
            <a:extLst>
              <a:ext uri="{FF2B5EF4-FFF2-40B4-BE49-F238E27FC236}">
                <a16:creationId xmlns:a16="http://schemas.microsoft.com/office/drawing/2014/main" id="{D2874D34-98C3-6C01-5EB0-CC89DD4D1787}"/>
              </a:ext>
            </a:extLst>
          </p:cNvPr>
          <p:cNvSpPr txBox="1"/>
          <p:nvPr/>
        </p:nvSpPr>
        <p:spPr>
          <a:xfrm>
            <a:off x="5238349" y="1436066"/>
            <a:ext cx="2312583" cy="369332"/>
          </a:xfrm>
          <a:prstGeom prst="rect">
            <a:avLst/>
          </a:prstGeom>
          <a:noFill/>
        </p:spPr>
        <p:txBody>
          <a:bodyPr wrap="square" rtlCol="0">
            <a:spAutoFit/>
          </a:bodyPr>
          <a:lstStyle/>
          <a:p>
            <a:r>
              <a:rPr lang="en-US" altLang="zh-CN" dirty="0" err="1"/>
              <a:t>50hz</a:t>
            </a:r>
            <a:r>
              <a:rPr lang="zh-CN" altLang="en-US"/>
              <a:t>以内的低频信号</a:t>
            </a:r>
          </a:p>
        </p:txBody>
      </p:sp>
      <p:sp>
        <p:nvSpPr>
          <p:cNvPr id="7" name="矩形 6">
            <a:extLst>
              <a:ext uri="{FF2B5EF4-FFF2-40B4-BE49-F238E27FC236}">
                <a16:creationId xmlns:a16="http://schemas.microsoft.com/office/drawing/2014/main" id="{577F3A77-D035-F21D-21FD-A05343F6389A}"/>
              </a:ext>
            </a:extLst>
          </p:cNvPr>
          <p:cNvSpPr/>
          <p:nvPr/>
        </p:nvSpPr>
        <p:spPr>
          <a:xfrm>
            <a:off x="7550932" y="1694094"/>
            <a:ext cx="1519949" cy="637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自适应滑动窗口检测</a:t>
            </a:r>
          </a:p>
        </p:txBody>
      </p:sp>
      <p:sp>
        <p:nvSpPr>
          <p:cNvPr id="10" name="文本框 9">
            <a:extLst>
              <a:ext uri="{FF2B5EF4-FFF2-40B4-BE49-F238E27FC236}">
                <a16:creationId xmlns:a16="http://schemas.microsoft.com/office/drawing/2014/main" id="{027AE89B-8637-4A4D-5ECD-4798118F9D5B}"/>
              </a:ext>
            </a:extLst>
          </p:cNvPr>
          <p:cNvSpPr txBox="1"/>
          <p:nvPr/>
        </p:nvSpPr>
        <p:spPr>
          <a:xfrm>
            <a:off x="3659777" y="2340105"/>
            <a:ext cx="1807535" cy="923330"/>
          </a:xfrm>
          <a:prstGeom prst="rect">
            <a:avLst/>
          </a:prstGeom>
          <a:noFill/>
        </p:spPr>
        <p:txBody>
          <a:bodyPr wrap="square">
            <a:spAutoFit/>
          </a:bodyPr>
          <a:lstStyle/>
          <a:p>
            <a:r>
              <a:rPr lang="zh-CN" altLang="en-US" b="0" i="0">
                <a:effectLst/>
                <a:latin typeface="-apple-system"/>
              </a:rPr>
              <a:t>基于信息内容来分离人类语音和背景杂波（频段）</a:t>
            </a:r>
            <a:endParaRPr lang="zh-CN" altLang="en-US"/>
          </a:p>
        </p:txBody>
      </p:sp>
      <p:sp>
        <p:nvSpPr>
          <p:cNvPr id="13" name="矩形 12">
            <a:extLst>
              <a:ext uri="{FF2B5EF4-FFF2-40B4-BE49-F238E27FC236}">
                <a16:creationId xmlns:a16="http://schemas.microsoft.com/office/drawing/2014/main" id="{214AFD87-3A06-7EA5-A517-30856B6170B2}"/>
              </a:ext>
            </a:extLst>
          </p:cNvPr>
          <p:cNvSpPr/>
          <p:nvPr/>
        </p:nvSpPr>
        <p:spPr>
          <a:xfrm>
            <a:off x="8705912" y="3659595"/>
            <a:ext cx="2257900" cy="7372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Multi-band spectral      subtraction</a:t>
            </a:r>
          </a:p>
        </p:txBody>
      </p:sp>
      <p:sp>
        <p:nvSpPr>
          <p:cNvPr id="14" name="箭头: 右 13">
            <a:extLst>
              <a:ext uri="{FF2B5EF4-FFF2-40B4-BE49-F238E27FC236}">
                <a16:creationId xmlns:a16="http://schemas.microsoft.com/office/drawing/2014/main" id="{F7718763-0DF6-155E-E62B-B822A90F3BE2}"/>
              </a:ext>
            </a:extLst>
          </p:cNvPr>
          <p:cNvSpPr/>
          <p:nvPr/>
        </p:nvSpPr>
        <p:spPr>
          <a:xfrm rot="10800000">
            <a:off x="7079956" y="3967983"/>
            <a:ext cx="1519949" cy="221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5" name="文本框 14">
            <a:extLst>
              <a:ext uri="{FF2B5EF4-FFF2-40B4-BE49-F238E27FC236}">
                <a16:creationId xmlns:a16="http://schemas.microsoft.com/office/drawing/2014/main" id="{BD5FF260-CA7F-ABEC-AAC1-C125F40A8BA1}"/>
              </a:ext>
            </a:extLst>
          </p:cNvPr>
          <p:cNvSpPr txBox="1"/>
          <p:nvPr/>
        </p:nvSpPr>
        <p:spPr>
          <a:xfrm>
            <a:off x="8705912" y="4448519"/>
            <a:ext cx="2257900" cy="646331"/>
          </a:xfrm>
          <a:prstGeom prst="rect">
            <a:avLst/>
          </a:prstGeom>
          <a:noFill/>
        </p:spPr>
        <p:txBody>
          <a:bodyPr wrap="square" rtlCol="0">
            <a:spAutoFit/>
          </a:bodyPr>
          <a:lstStyle/>
          <a:p>
            <a:r>
              <a:rPr lang="zh-CN" altLang="en-US"/>
              <a:t>参考信号：</a:t>
            </a:r>
            <a:r>
              <a:rPr lang="en-US" altLang="zh-CN"/>
              <a:t>In-Ear</a:t>
            </a:r>
            <a:r>
              <a:rPr lang="zh-CN" altLang="en-US"/>
              <a:t>预先录制的</a:t>
            </a:r>
            <a:r>
              <a:rPr lang="en-US" altLang="zh-CN"/>
              <a:t>2</a:t>
            </a:r>
            <a:r>
              <a:rPr lang="zh-CN" altLang="en-US"/>
              <a:t>秒信号</a:t>
            </a:r>
          </a:p>
        </p:txBody>
      </p:sp>
      <p:sp>
        <p:nvSpPr>
          <p:cNvPr id="16" name="文本框 15">
            <a:extLst>
              <a:ext uri="{FF2B5EF4-FFF2-40B4-BE49-F238E27FC236}">
                <a16:creationId xmlns:a16="http://schemas.microsoft.com/office/drawing/2014/main" id="{6B0E03B6-04D5-8263-4182-BAC910584FD2}"/>
              </a:ext>
            </a:extLst>
          </p:cNvPr>
          <p:cNvSpPr txBox="1"/>
          <p:nvPr/>
        </p:nvSpPr>
        <p:spPr>
          <a:xfrm>
            <a:off x="7231509" y="3361692"/>
            <a:ext cx="1335904" cy="646331"/>
          </a:xfrm>
          <a:prstGeom prst="rect">
            <a:avLst/>
          </a:prstGeom>
          <a:noFill/>
        </p:spPr>
        <p:txBody>
          <a:bodyPr wrap="square">
            <a:spAutoFit/>
          </a:bodyPr>
          <a:lstStyle/>
          <a:p>
            <a:r>
              <a:rPr lang="zh-CN" altLang="en-US"/>
              <a:t>可以有效消除身体信号</a:t>
            </a:r>
          </a:p>
        </p:txBody>
      </p:sp>
      <p:sp>
        <p:nvSpPr>
          <p:cNvPr id="19" name="箭头: 右 18">
            <a:extLst>
              <a:ext uri="{FF2B5EF4-FFF2-40B4-BE49-F238E27FC236}">
                <a16:creationId xmlns:a16="http://schemas.microsoft.com/office/drawing/2014/main" id="{C151F40B-F5FB-BACA-7210-6B7ECFA098CE}"/>
              </a:ext>
            </a:extLst>
          </p:cNvPr>
          <p:cNvSpPr/>
          <p:nvPr/>
        </p:nvSpPr>
        <p:spPr>
          <a:xfrm>
            <a:off x="1924123" y="1805398"/>
            <a:ext cx="1771036" cy="2560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20" name="文本框 19">
            <a:extLst>
              <a:ext uri="{FF2B5EF4-FFF2-40B4-BE49-F238E27FC236}">
                <a16:creationId xmlns:a16="http://schemas.microsoft.com/office/drawing/2014/main" id="{CB803EA5-0C76-1F7A-5CA3-ACD3376AFC3F}"/>
              </a:ext>
            </a:extLst>
          </p:cNvPr>
          <p:cNvSpPr txBox="1"/>
          <p:nvPr/>
        </p:nvSpPr>
        <p:spPr>
          <a:xfrm>
            <a:off x="2315502" y="1509428"/>
            <a:ext cx="871870" cy="369332"/>
          </a:xfrm>
          <a:prstGeom prst="rect">
            <a:avLst/>
          </a:prstGeom>
          <a:noFill/>
        </p:spPr>
        <p:txBody>
          <a:bodyPr wrap="square" rtlCol="0">
            <a:spAutoFit/>
          </a:bodyPr>
          <a:lstStyle/>
          <a:p>
            <a:r>
              <a:rPr lang="en-US" altLang="zh-CN"/>
              <a:t>In-Ear</a:t>
            </a:r>
            <a:endParaRPr lang="zh-CN" altLang="en-US"/>
          </a:p>
        </p:txBody>
      </p:sp>
      <p:sp>
        <p:nvSpPr>
          <p:cNvPr id="26" name="文本框 25">
            <a:extLst>
              <a:ext uri="{FF2B5EF4-FFF2-40B4-BE49-F238E27FC236}">
                <a16:creationId xmlns:a16="http://schemas.microsoft.com/office/drawing/2014/main" id="{0E7B7297-6457-5E58-BA08-3262837E8BBB}"/>
              </a:ext>
            </a:extLst>
          </p:cNvPr>
          <p:cNvSpPr txBox="1"/>
          <p:nvPr/>
        </p:nvSpPr>
        <p:spPr>
          <a:xfrm>
            <a:off x="9934100" y="2505697"/>
            <a:ext cx="2257900" cy="369332"/>
          </a:xfrm>
          <a:prstGeom prst="rect">
            <a:avLst/>
          </a:prstGeom>
          <a:noFill/>
        </p:spPr>
        <p:txBody>
          <a:bodyPr wrap="square" rtlCol="0">
            <a:spAutoFit/>
          </a:bodyPr>
          <a:lstStyle/>
          <a:p>
            <a:r>
              <a:rPr lang="zh-CN" altLang="en-US"/>
              <a:t>包含潜在的头部动作</a:t>
            </a:r>
          </a:p>
        </p:txBody>
      </p:sp>
      <p:sp>
        <p:nvSpPr>
          <p:cNvPr id="30" name="文本框 29">
            <a:extLst>
              <a:ext uri="{FF2B5EF4-FFF2-40B4-BE49-F238E27FC236}">
                <a16:creationId xmlns:a16="http://schemas.microsoft.com/office/drawing/2014/main" id="{AC498FAB-3117-E706-11A5-213C309364FA}"/>
              </a:ext>
            </a:extLst>
          </p:cNvPr>
          <p:cNvSpPr txBox="1"/>
          <p:nvPr/>
        </p:nvSpPr>
        <p:spPr>
          <a:xfrm>
            <a:off x="2938145" y="3604125"/>
            <a:ext cx="1514028" cy="369332"/>
          </a:xfrm>
          <a:prstGeom prst="rect">
            <a:avLst/>
          </a:prstGeom>
          <a:noFill/>
        </p:spPr>
        <p:txBody>
          <a:bodyPr wrap="square" rtlCol="0">
            <a:spAutoFit/>
          </a:bodyPr>
          <a:lstStyle/>
          <a:p>
            <a:r>
              <a:rPr lang="en-US" altLang="zh-CN"/>
              <a:t>Clean Signal</a:t>
            </a:r>
            <a:endParaRPr lang="zh-CN" altLang="en-US"/>
          </a:p>
        </p:txBody>
      </p:sp>
      <p:sp>
        <p:nvSpPr>
          <p:cNvPr id="58" name="矩形 57">
            <a:extLst>
              <a:ext uri="{FF2B5EF4-FFF2-40B4-BE49-F238E27FC236}">
                <a16:creationId xmlns:a16="http://schemas.microsoft.com/office/drawing/2014/main" id="{2821EE46-7C80-A27F-A3A9-6B717EB6C521}"/>
              </a:ext>
            </a:extLst>
          </p:cNvPr>
          <p:cNvSpPr/>
          <p:nvPr/>
        </p:nvSpPr>
        <p:spPr>
          <a:xfrm>
            <a:off x="4723041" y="3561383"/>
            <a:ext cx="2257900" cy="959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a:effectLst/>
                <a:latin typeface="-apple-system"/>
              </a:rPr>
              <a:t>maximal overlap discrete wavelet transform </a:t>
            </a:r>
            <a:endParaRPr lang="zh-CN" altLang="en-US"/>
          </a:p>
        </p:txBody>
      </p:sp>
      <p:sp>
        <p:nvSpPr>
          <p:cNvPr id="60" name="文本框 59">
            <a:extLst>
              <a:ext uri="{FF2B5EF4-FFF2-40B4-BE49-F238E27FC236}">
                <a16:creationId xmlns:a16="http://schemas.microsoft.com/office/drawing/2014/main" id="{60866855-846F-92F7-F957-8F1CE4EE1899}"/>
              </a:ext>
            </a:extLst>
          </p:cNvPr>
          <p:cNvSpPr txBox="1"/>
          <p:nvPr/>
        </p:nvSpPr>
        <p:spPr>
          <a:xfrm>
            <a:off x="3959709" y="4631468"/>
            <a:ext cx="4351197" cy="923330"/>
          </a:xfrm>
          <a:prstGeom prst="rect">
            <a:avLst/>
          </a:prstGeom>
          <a:noFill/>
        </p:spPr>
        <p:txBody>
          <a:bodyPr wrap="square">
            <a:spAutoFit/>
          </a:bodyPr>
          <a:lstStyle/>
          <a:p>
            <a:r>
              <a:rPr lang="zh-CN" altLang="en-US" b="0" i="0">
                <a:effectLst/>
                <a:latin typeface="-apple-system"/>
              </a:rPr>
              <a:t>鉴于多尺度分析、频域和时域中的最佳分辨率的优点，采用小波去噪来消除即使在声音效果增强后仍然存在的残留噪声</a:t>
            </a:r>
            <a:endParaRPr lang="zh-CN" altLang="en-US"/>
          </a:p>
        </p:txBody>
      </p:sp>
      <p:pic>
        <p:nvPicPr>
          <p:cNvPr id="6" name="图片 5">
            <a:extLst>
              <a:ext uri="{FF2B5EF4-FFF2-40B4-BE49-F238E27FC236}">
                <a16:creationId xmlns:a16="http://schemas.microsoft.com/office/drawing/2014/main" id="{B2E02CA2-FEA8-AC5D-D8B6-F4FC0D712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07" y="1507694"/>
            <a:ext cx="827314" cy="827314"/>
          </a:xfrm>
          <a:prstGeom prst="rect">
            <a:avLst/>
          </a:prstGeom>
        </p:spPr>
      </p:pic>
      <p:sp>
        <p:nvSpPr>
          <p:cNvPr id="8" name="文本框 7">
            <a:extLst>
              <a:ext uri="{FF2B5EF4-FFF2-40B4-BE49-F238E27FC236}">
                <a16:creationId xmlns:a16="http://schemas.microsoft.com/office/drawing/2014/main" id="{5DDB49B8-00DF-38A5-FBA5-680D8AA59C43}"/>
              </a:ext>
            </a:extLst>
          </p:cNvPr>
          <p:cNvSpPr txBox="1"/>
          <p:nvPr/>
        </p:nvSpPr>
        <p:spPr>
          <a:xfrm>
            <a:off x="1993509" y="2037356"/>
            <a:ext cx="1576860" cy="923330"/>
          </a:xfrm>
          <a:prstGeom prst="rect">
            <a:avLst/>
          </a:prstGeom>
          <a:noFill/>
        </p:spPr>
        <p:txBody>
          <a:bodyPr wrap="square" rtlCol="0">
            <a:spAutoFit/>
          </a:bodyPr>
          <a:lstStyle/>
          <a:p>
            <a:r>
              <a:rPr lang="zh-CN" altLang="en-US"/>
              <a:t>对外界噪声并不敏感，增强低频</a:t>
            </a:r>
          </a:p>
        </p:txBody>
      </p:sp>
      <p:sp>
        <p:nvSpPr>
          <p:cNvPr id="11" name="箭头: 圆角右 10">
            <a:extLst>
              <a:ext uri="{FF2B5EF4-FFF2-40B4-BE49-F238E27FC236}">
                <a16:creationId xmlns:a16="http://schemas.microsoft.com/office/drawing/2014/main" id="{EA446192-D8B1-B1E5-77A7-258BC37E26C9}"/>
              </a:ext>
            </a:extLst>
          </p:cNvPr>
          <p:cNvSpPr/>
          <p:nvPr/>
        </p:nvSpPr>
        <p:spPr>
          <a:xfrm rot="16200000" flipH="1" flipV="1">
            <a:off x="8736573" y="2216527"/>
            <a:ext cx="1742037" cy="947673"/>
          </a:xfrm>
          <a:prstGeom prst="bentArrow">
            <a:avLst>
              <a:gd name="adj1" fmla="val 21744"/>
              <a:gd name="adj2" fmla="val 27494"/>
              <a:gd name="adj3" fmla="val 22191"/>
              <a:gd name="adj4" fmla="val 466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右 11">
            <a:extLst>
              <a:ext uri="{FF2B5EF4-FFF2-40B4-BE49-F238E27FC236}">
                <a16:creationId xmlns:a16="http://schemas.microsoft.com/office/drawing/2014/main" id="{91C8F12D-6C8F-EF58-9925-322AD54B295F}"/>
              </a:ext>
            </a:extLst>
          </p:cNvPr>
          <p:cNvSpPr/>
          <p:nvPr/>
        </p:nvSpPr>
        <p:spPr>
          <a:xfrm rot="10800000">
            <a:off x="2899802" y="3967983"/>
            <a:ext cx="1519949" cy="221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23" name="文本框 22">
            <a:extLst>
              <a:ext uri="{FF2B5EF4-FFF2-40B4-BE49-F238E27FC236}">
                <a16:creationId xmlns:a16="http://schemas.microsoft.com/office/drawing/2014/main" id="{6B023087-58D4-42C2-E85E-35D0A79F192F}"/>
              </a:ext>
            </a:extLst>
          </p:cNvPr>
          <p:cNvSpPr txBox="1"/>
          <p:nvPr/>
        </p:nvSpPr>
        <p:spPr>
          <a:xfrm>
            <a:off x="656931" y="3852482"/>
            <a:ext cx="2329597" cy="461665"/>
          </a:xfrm>
          <a:prstGeom prst="rect">
            <a:avLst/>
          </a:prstGeom>
          <a:noFill/>
        </p:spPr>
        <p:txBody>
          <a:bodyPr wrap="square">
            <a:spAutoFit/>
          </a:bodyPr>
          <a:lstStyle/>
          <a:p>
            <a:r>
              <a:rPr lang="en-US" altLang="zh-CN" sz="2400" b="1">
                <a:latin typeface="Times New Roman" panose="02020603050405020304" pitchFamily="18" charset="0"/>
                <a:cs typeface="Times New Roman" panose="02020603050405020304" pitchFamily="18" charset="0"/>
              </a:rPr>
              <a:t>Head Motion </a:t>
            </a:r>
            <a:endParaRPr lang="zh-CN" altLang="en-US" sz="2400"/>
          </a:p>
        </p:txBody>
      </p:sp>
      <p:sp>
        <p:nvSpPr>
          <p:cNvPr id="25" name="文本框 24">
            <a:extLst>
              <a:ext uri="{FF2B5EF4-FFF2-40B4-BE49-F238E27FC236}">
                <a16:creationId xmlns:a16="http://schemas.microsoft.com/office/drawing/2014/main" id="{9C48E4AD-80A7-ADB1-7E28-49BA4660245B}"/>
              </a:ext>
            </a:extLst>
          </p:cNvPr>
          <p:cNvSpPr txBox="1"/>
          <p:nvPr/>
        </p:nvSpPr>
        <p:spPr>
          <a:xfrm>
            <a:off x="7550932" y="2383710"/>
            <a:ext cx="1401568" cy="369332"/>
          </a:xfrm>
          <a:prstGeom prst="rect">
            <a:avLst/>
          </a:prstGeom>
          <a:noFill/>
        </p:spPr>
        <p:txBody>
          <a:bodyPr wrap="square" rtlCol="0">
            <a:spAutoFit/>
          </a:bodyPr>
          <a:lstStyle/>
          <a:p>
            <a:r>
              <a:rPr lang="zh-CN" altLang="en-US"/>
              <a:t>（见下一页）</a:t>
            </a:r>
          </a:p>
        </p:txBody>
      </p:sp>
      <p:sp>
        <p:nvSpPr>
          <p:cNvPr id="9" name="矩形 8">
            <a:extLst>
              <a:ext uri="{FF2B5EF4-FFF2-40B4-BE49-F238E27FC236}">
                <a16:creationId xmlns:a16="http://schemas.microsoft.com/office/drawing/2014/main" id="{B5BE67D0-C891-C1E6-2D94-5E8373B9C032}"/>
              </a:ext>
            </a:extLst>
          </p:cNvPr>
          <p:cNvSpPr/>
          <p:nvPr/>
        </p:nvSpPr>
        <p:spPr>
          <a:xfrm>
            <a:off x="10275663" y="2891442"/>
            <a:ext cx="1635087" cy="470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DTW</a:t>
            </a:r>
            <a:r>
              <a:rPr lang="zh-CN" altLang="en-US"/>
              <a:t>模版对比</a:t>
            </a:r>
          </a:p>
        </p:txBody>
      </p:sp>
    </p:spTree>
    <p:extLst>
      <p:ext uri="{BB962C8B-B14F-4D97-AF65-F5344CB8AC3E}">
        <p14:creationId xmlns:p14="http://schemas.microsoft.com/office/powerpoint/2010/main" val="268254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DB74CBB-151D-EEBF-0A5D-2311808B6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98" y="1211324"/>
            <a:ext cx="5913802" cy="4435352"/>
          </a:xfrm>
          <a:prstGeom prst="rect">
            <a:avLst/>
          </a:prstGeom>
        </p:spPr>
      </p:pic>
      <p:pic>
        <p:nvPicPr>
          <p:cNvPr id="8" name="图片 7">
            <a:extLst>
              <a:ext uri="{FF2B5EF4-FFF2-40B4-BE49-F238E27FC236}">
                <a16:creationId xmlns:a16="http://schemas.microsoft.com/office/drawing/2014/main" id="{ACE6326E-3C27-DB47-FAB2-07BC09F40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544" y="1211324"/>
            <a:ext cx="6003893" cy="4502920"/>
          </a:xfrm>
          <a:prstGeom prst="rect">
            <a:avLst/>
          </a:prstGeom>
        </p:spPr>
      </p:pic>
      <p:sp>
        <p:nvSpPr>
          <p:cNvPr id="11" name="文本框 10">
            <a:extLst>
              <a:ext uri="{FF2B5EF4-FFF2-40B4-BE49-F238E27FC236}">
                <a16:creationId xmlns:a16="http://schemas.microsoft.com/office/drawing/2014/main" id="{97774D36-113A-B36F-99FA-4F9E03B0F4D2}"/>
              </a:ext>
            </a:extLst>
          </p:cNvPr>
          <p:cNvSpPr txBox="1"/>
          <p:nvPr/>
        </p:nvSpPr>
        <p:spPr>
          <a:xfrm>
            <a:off x="91099" y="5646676"/>
            <a:ext cx="6096000" cy="369332"/>
          </a:xfrm>
          <a:prstGeom prst="rect">
            <a:avLst/>
          </a:prstGeom>
          <a:noFill/>
        </p:spPr>
        <p:txBody>
          <a:bodyPr wrap="square">
            <a:spAutoFit/>
          </a:bodyPr>
          <a:lstStyle/>
          <a:p>
            <a:pPr algn="ctr"/>
            <a:r>
              <a:rPr lang="zh-CN" altLang="en-US"/>
              <a:t>Multi-band spectral  subtraction</a:t>
            </a:r>
          </a:p>
        </p:txBody>
      </p:sp>
      <p:sp>
        <p:nvSpPr>
          <p:cNvPr id="13" name="文本框 12">
            <a:extLst>
              <a:ext uri="{FF2B5EF4-FFF2-40B4-BE49-F238E27FC236}">
                <a16:creationId xmlns:a16="http://schemas.microsoft.com/office/drawing/2014/main" id="{7CD84481-4D80-ECB4-DD95-86282AACDF58}"/>
              </a:ext>
            </a:extLst>
          </p:cNvPr>
          <p:cNvSpPr txBox="1"/>
          <p:nvPr/>
        </p:nvSpPr>
        <p:spPr>
          <a:xfrm>
            <a:off x="5784437" y="5646676"/>
            <a:ext cx="6096000" cy="369332"/>
          </a:xfrm>
          <a:prstGeom prst="rect">
            <a:avLst/>
          </a:prstGeom>
          <a:noFill/>
        </p:spPr>
        <p:txBody>
          <a:bodyPr wrap="square">
            <a:spAutoFit/>
          </a:bodyPr>
          <a:lstStyle/>
          <a:p>
            <a:pPr algn="ctr"/>
            <a:r>
              <a:rPr lang="en-US" altLang="zh-CN">
                <a:latin typeface="-apple-system"/>
              </a:rPr>
              <a:t>M</a:t>
            </a:r>
            <a:r>
              <a:rPr lang="en-US" altLang="zh-CN" b="0" i="0">
                <a:effectLst/>
                <a:latin typeface="-apple-system"/>
              </a:rPr>
              <a:t>aximal </a:t>
            </a:r>
            <a:r>
              <a:rPr lang="en-US" altLang="zh-CN">
                <a:latin typeface="-apple-system"/>
              </a:rPr>
              <a:t>O</a:t>
            </a:r>
            <a:r>
              <a:rPr lang="en-US" altLang="zh-CN" b="0" i="0">
                <a:effectLst/>
                <a:latin typeface="-apple-system"/>
              </a:rPr>
              <a:t>verlap </a:t>
            </a:r>
            <a:r>
              <a:rPr lang="en-US" altLang="zh-CN">
                <a:latin typeface="-apple-system"/>
              </a:rPr>
              <a:t>D</a:t>
            </a:r>
            <a:r>
              <a:rPr lang="en-US" altLang="zh-CN" b="0" i="0">
                <a:effectLst/>
                <a:latin typeface="-apple-system"/>
              </a:rPr>
              <a:t>iscrete </a:t>
            </a:r>
            <a:r>
              <a:rPr lang="en-US" altLang="zh-CN">
                <a:latin typeface="-apple-system"/>
              </a:rPr>
              <a:t>W</a:t>
            </a:r>
            <a:r>
              <a:rPr lang="en-US" altLang="zh-CN" b="0" i="0">
                <a:effectLst/>
                <a:latin typeface="-apple-system"/>
              </a:rPr>
              <a:t>avelet </a:t>
            </a:r>
            <a:r>
              <a:rPr lang="en-US" altLang="zh-CN">
                <a:latin typeface="-apple-system"/>
              </a:rPr>
              <a:t>T</a:t>
            </a:r>
            <a:r>
              <a:rPr lang="en-US" altLang="zh-CN" b="0" i="0">
                <a:effectLst/>
                <a:latin typeface="-apple-system"/>
              </a:rPr>
              <a:t>ransform </a:t>
            </a:r>
            <a:endParaRPr lang="zh-CN" altLang="en-US"/>
          </a:p>
        </p:txBody>
      </p:sp>
      <p:sp>
        <p:nvSpPr>
          <p:cNvPr id="16" name="文本框 15">
            <a:extLst>
              <a:ext uri="{FF2B5EF4-FFF2-40B4-BE49-F238E27FC236}">
                <a16:creationId xmlns:a16="http://schemas.microsoft.com/office/drawing/2014/main" id="{90DB37B6-875A-4B4B-50DE-A81C99CB0907}"/>
              </a:ext>
            </a:extLst>
          </p:cNvPr>
          <p:cNvSpPr txBox="1"/>
          <p:nvPr/>
        </p:nvSpPr>
        <p:spPr>
          <a:xfrm>
            <a:off x="291926" y="318772"/>
            <a:ext cx="4280074" cy="954107"/>
          </a:xfrm>
          <a:prstGeom prst="rect">
            <a:avLst/>
          </a:prstGeom>
          <a:noFill/>
        </p:spPr>
        <p:txBody>
          <a:bodyPr wrap="square" rtlCol="0">
            <a:spAutoFit/>
          </a:bodyPr>
          <a:lstStyle/>
          <a:p>
            <a:r>
              <a:rPr lang="zh-CN" altLang="en-US" sz="2800" b="1">
                <a:solidFill>
                  <a:schemeClr val="accent2"/>
                </a:solidFill>
                <a:latin typeface="Times New Roman" panose="02020603050405020304" pitchFamily="18" charset="0"/>
                <a:cs typeface="Times New Roman" panose="02020603050405020304" pitchFamily="18" charset="0"/>
              </a:rPr>
              <a:t>Algorithm implementation</a:t>
            </a:r>
          </a:p>
          <a:p>
            <a:endParaRPr lang="zh-CN" altLang="en-US" sz="2800" b="1">
              <a:solidFill>
                <a:schemeClr val="accent2"/>
              </a:solidFill>
              <a:latin typeface="Arial Rounded MT Bold" panose="020F0704030504030204" pitchFamily="34" charset="0"/>
            </a:endParaRPr>
          </a:p>
        </p:txBody>
      </p:sp>
    </p:spTree>
    <p:extLst>
      <p:ext uri="{BB962C8B-B14F-4D97-AF65-F5344CB8AC3E}">
        <p14:creationId xmlns:p14="http://schemas.microsoft.com/office/powerpoint/2010/main" val="231758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FA768C-3FDF-53D3-8FBB-047DD89EE424}"/>
              </a:ext>
            </a:extLst>
          </p:cNvPr>
          <p:cNvSpPr txBox="1"/>
          <p:nvPr/>
        </p:nvSpPr>
        <p:spPr>
          <a:xfrm>
            <a:off x="211666" y="203199"/>
            <a:ext cx="10870862" cy="523220"/>
          </a:xfrm>
          <a:prstGeom prst="rect">
            <a:avLst/>
          </a:prstGeom>
          <a:noFill/>
        </p:spPr>
        <p:txBody>
          <a:bodyPr wrap="square" rtlCol="0">
            <a:spAutoFit/>
          </a:bodyPr>
          <a:lstStyle/>
          <a:p>
            <a:r>
              <a:rPr lang="en-US" altLang="zh-CN" sz="2800" b="1">
                <a:solidFill>
                  <a:schemeClr val="accent2"/>
                </a:solidFill>
                <a:latin typeface="Arial Rounded MT Bold" panose="020F0704030504030204" pitchFamily="34" charset="0"/>
              </a:rPr>
              <a:t>Insight —— </a:t>
            </a:r>
            <a:r>
              <a:rPr lang="zh-CN" altLang="en-US" sz="2800" b="1">
                <a:solidFill>
                  <a:schemeClr val="accent2"/>
                </a:solidFill>
                <a:latin typeface="Arial Rounded MT Bold" panose="020F0704030504030204" pitchFamily="34" charset="0"/>
              </a:rPr>
              <a:t>检测轻量化</a:t>
            </a:r>
            <a:r>
              <a:rPr lang="en-US" altLang="zh-CN" sz="2800" b="1">
                <a:solidFill>
                  <a:schemeClr val="accent2"/>
                </a:solidFill>
                <a:latin typeface="Arial Rounded MT Bold" panose="020F0704030504030204" pitchFamily="34" charset="0"/>
              </a:rPr>
              <a:t>——</a:t>
            </a:r>
            <a:r>
              <a:rPr lang="zh-CN" altLang="en-US" sz="2800" b="1">
                <a:solidFill>
                  <a:schemeClr val="accent2"/>
                </a:solidFill>
                <a:latin typeface="Arial Rounded MT Bold" panose="020F0704030504030204" pitchFamily="34" charset="0"/>
              </a:rPr>
              <a:t>基于时域的自适应滑动窗口检测</a:t>
            </a:r>
          </a:p>
        </p:txBody>
      </p:sp>
      <p:sp>
        <p:nvSpPr>
          <p:cNvPr id="4" name="文本框 3">
            <a:extLst>
              <a:ext uri="{FF2B5EF4-FFF2-40B4-BE49-F238E27FC236}">
                <a16:creationId xmlns:a16="http://schemas.microsoft.com/office/drawing/2014/main" id="{923A1803-3519-F449-51BF-EACB94DE7E83}"/>
              </a:ext>
            </a:extLst>
          </p:cNvPr>
          <p:cNvSpPr txBox="1"/>
          <p:nvPr/>
        </p:nvSpPr>
        <p:spPr>
          <a:xfrm>
            <a:off x="424317" y="1443841"/>
            <a:ext cx="6097772" cy="2862322"/>
          </a:xfrm>
          <a:prstGeom prst="rect">
            <a:avLst/>
          </a:prstGeom>
          <a:noFill/>
        </p:spPr>
        <p:txBody>
          <a:bodyPr wrap="square">
            <a:spAutoFit/>
          </a:bodyPr>
          <a:lstStyle/>
          <a:p>
            <a:pPr algn="just"/>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W1</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和</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W2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是能量滑动窗口，长度预设为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3s</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，这里是考虑到捕捉到的头部动作大多为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2s</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，两个窗口的滑动步长为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0.5s</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，这样</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W2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窗口可以完美包括动作</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两个窗口的能量比定义为：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S = W2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的能量 </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 W1</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的能量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等线" panose="02010600030101010101" pitchFamily="2" charset="-122"/>
                <a:ea typeface="宋体" panose="02010600030101010101" pitchFamily="2" charset="-122"/>
                <a:cs typeface="Times New Roman" panose="02020603050405020304" pitchFamily="18" charset="0"/>
              </a:rPr>
              <a:t>End Point</a:t>
            </a:r>
            <a:r>
              <a:rPr lang="zh-CN" altLang="en-US" sz="1800" kern="10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随着窗口沿着时间轴移动，头部动作首先会进入</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W2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，因而</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W2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的能量会慢慢高于</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W1</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，能量比</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S</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会逐渐升高，当头部动作完全进入</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W2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后，此时</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S</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会达到最大值，呈现下图中的变化趋势，最高峰就代表是头部动作的结束时间点</a:t>
            </a:r>
            <a:endPar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C1B1CEB5-94B9-E35F-8176-F096F6FA70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4445" y="1110216"/>
            <a:ext cx="4284921" cy="1704670"/>
          </a:xfrm>
          <a:prstGeom prst="rect">
            <a:avLst/>
          </a:prstGeom>
          <a:noFill/>
          <a:ln>
            <a:noFill/>
          </a:ln>
        </p:spPr>
      </p:pic>
      <p:pic>
        <p:nvPicPr>
          <p:cNvPr id="6" name="图片 5">
            <a:extLst>
              <a:ext uri="{FF2B5EF4-FFF2-40B4-BE49-F238E27FC236}">
                <a16:creationId xmlns:a16="http://schemas.microsoft.com/office/drawing/2014/main" id="{D8859B07-1867-A3DC-1928-942D81B710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6230" y="3534491"/>
            <a:ext cx="3181350" cy="2064385"/>
          </a:xfrm>
          <a:prstGeom prst="rect">
            <a:avLst/>
          </a:prstGeom>
          <a:noFill/>
          <a:ln>
            <a:noFill/>
          </a:ln>
        </p:spPr>
      </p:pic>
      <p:sp>
        <p:nvSpPr>
          <p:cNvPr id="7" name="箭头: 下 6">
            <a:extLst>
              <a:ext uri="{FF2B5EF4-FFF2-40B4-BE49-F238E27FC236}">
                <a16:creationId xmlns:a16="http://schemas.microsoft.com/office/drawing/2014/main" id="{EDED99C3-5697-14F7-12B9-781A2B52C848}"/>
              </a:ext>
            </a:extLst>
          </p:cNvPr>
          <p:cNvSpPr/>
          <p:nvPr/>
        </p:nvSpPr>
        <p:spPr>
          <a:xfrm>
            <a:off x="9101468" y="2915966"/>
            <a:ext cx="350874" cy="5086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8D89D2C-A932-A65D-638F-1F4CC53B9B76}"/>
              </a:ext>
            </a:extLst>
          </p:cNvPr>
          <p:cNvSpPr txBox="1"/>
          <p:nvPr/>
        </p:nvSpPr>
        <p:spPr>
          <a:xfrm>
            <a:off x="424317" y="4561366"/>
            <a:ext cx="6188149" cy="1200329"/>
          </a:xfrm>
          <a:prstGeom prst="rect">
            <a:avLst/>
          </a:prstGeom>
          <a:noFill/>
        </p:spPr>
        <p:txBody>
          <a:bodyPr wrap="square" rtlCol="0">
            <a:spAutoFit/>
          </a:bodyPr>
          <a:lstStyle/>
          <a:p>
            <a:r>
              <a:rPr lang="en-US" altLang="zh-CN" b="1"/>
              <a:t>Start Point</a:t>
            </a:r>
            <a:r>
              <a:rPr lang="zh-CN" altLang="en-US"/>
              <a:t>：采用最简单的基于能量阈值的方法，以</a:t>
            </a:r>
            <a:r>
              <a:rPr lang="en-US" altLang="zh-CN"/>
              <a:t>End Point</a:t>
            </a:r>
            <a:r>
              <a:rPr lang="zh-CN" altLang="en-US"/>
              <a:t>处大约</a:t>
            </a:r>
            <a:r>
              <a:rPr lang="en-US" altLang="zh-CN"/>
              <a:t>0.5s</a:t>
            </a:r>
            <a:r>
              <a:rPr lang="zh-CN" altLang="en-US"/>
              <a:t>的窗口能量作为检测</a:t>
            </a:r>
            <a:r>
              <a:rPr lang="en-US" altLang="zh-CN"/>
              <a:t>Start Point</a:t>
            </a:r>
            <a:r>
              <a:rPr lang="zh-CN" altLang="en-US"/>
              <a:t>的阈值。这里是因为考虑到头部动作持续时间较短，因而在该时间内噪声能量并不会发生突变（短时间的噪声比较平稳）</a:t>
            </a:r>
          </a:p>
        </p:txBody>
      </p:sp>
      <p:sp>
        <p:nvSpPr>
          <p:cNvPr id="9" name="文本框 8">
            <a:extLst>
              <a:ext uri="{FF2B5EF4-FFF2-40B4-BE49-F238E27FC236}">
                <a16:creationId xmlns:a16="http://schemas.microsoft.com/office/drawing/2014/main" id="{63ADBA05-590E-B108-A54B-4CF2F0CFFA79}"/>
              </a:ext>
            </a:extLst>
          </p:cNvPr>
          <p:cNvSpPr txBox="1"/>
          <p:nvPr/>
        </p:nvSpPr>
        <p:spPr>
          <a:xfrm>
            <a:off x="424317" y="5932967"/>
            <a:ext cx="5763832" cy="369332"/>
          </a:xfrm>
          <a:prstGeom prst="rect">
            <a:avLst/>
          </a:prstGeom>
          <a:noFill/>
        </p:spPr>
        <p:txBody>
          <a:bodyPr wrap="square" rtlCol="0">
            <a:spAutoFit/>
          </a:bodyPr>
          <a:lstStyle/>
          <a:p>
            <a:r>
              <a:rPr lang="zh-CN" altLang="en-US"/>
              <a:t>注：能量阈值</a:t>
            </a:r>
            <a:r>
              <a:rPr lang="zh-CN" altLang="en-US" b="0" i="0">
                <a:effectLst/>
                <a:latin typeface="-apple-system"/>
              </a:rPr>
              <a:t>随着背景噪声的变化而动态变化。</a:t>
            </a:r>
            <a:endParaRPr lang="zh-CN" altLang="en-US"/>
          </a:p>
        </p:txBody>
      </p:sp>
    </p:spTree>
    <p:extLst>
      <p:ext uri="{BB962C8B-B14F-4D97-AF65-F5344CB8AC3E}">
        <p14:creationId xmlns:p14="http://schemas.microsoft.com/office/powerpoint/2010/main" val="6861869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1647</Words>
  <Application>Microsoft Office PowerPoint</Application>
  <PresentationFormat>宽屏</PresentationFormat>
  <Paragraphs>218</Paragraphs>
  <Slides>16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等线</vt:lpstr>
      <vt:lpstr>等线 Light</vt:lpstr>
      <vt:lpstr>华文新魏</vt:lpstr>
      <vt:lpstr>宋体</vt:lpstr>
      <vt:lpstr>Arial</vt:lpstr>
      <vt:lpstr>Arial Rounded MT 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lh *</dc:creator>
  <cp:lastModifiedBy>lh *</cp:lastModifiedBy>
  <cp:revision>31</cp:revision>
  <dcterms:created xsi:type="dcterms:W3CDTF">2023-12-21T04:10:58Z</dcterms:created>
  <dcterms:modified xsi:type="dcterms:W3CDTF">2023-12-26T11:57:59Z</dcterms:modified>
</cp:coreProperties>
</file>