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7" r:id="rId11"/>
    <p:sldId id="263" r:id="rId12"/>
    <p:sldId id="262" r:id="rId13"/>
  </p:sldIdLst>
  <p:sldSz cx="9144000" cy="5143500" type="screen16x9"/>
  <p:notesSz cx="6858000" cy="9144000"/>
  <p:embeddedFontLst>
    <p:embeddedFont>
      <p:font typeface="Fira Mono" panose="020B0509050000020004" pitchFamily="49" charset="0"/>
      <p:regular r:id="rId15"/>
      <p:bold r:id="rId16"/>
    </p:embeddedFont>
    <p:embeddedFont>
      <p:font typeface="Fira Mono Medium" panose="020B0609050000020004" pitchFamily="49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10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e3a7679e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e3a7679e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dda203cd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dda203cd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dda203cd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dda203cd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da203cd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da203cd1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e3a7679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de3a7679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da203cd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da203cd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e3a7679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e3a7679e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dda203cd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dda203cd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dda203cd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dda203cd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de3a7679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de3a7679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414927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72500" y="829000"/>
            <a:ext cx="40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-419" sz="2800" b="1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Diseño de Sistemas</a:t>
            </a:r>
            <a:endParaRPr sz="2800" b="1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55425" y="1763950"/>
            <a:ext cx="1653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Entrega 1</a:t>
            </a:r>
            <a:endParaRPr sz="21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392550" y="1787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Curso: K3001</a:t>
            </a:r>
            <a:endParaRPr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55425" y="2271850"/>
            <a:ext cx="3276232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Integrantes: </a:t>
            </a:r>
            <a:endParaRPr sz="18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Lucas Pangaro</a:t>
            </a:r>
            <a:endParaRPr sz="18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Juan Cruz Castello</a:t>
            </a:r>
            <a:endParaRPr sz="18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Cynthia Abbate</a:t>
            </a:r>
            <a:endParaRPr sz="18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Paula González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Bruno De </a:t>
            </a:r>
            <a:r>
              <a:rPr lang="es-419" sz="1800" dirty="0" err="1">
                <a:solidFill>
                  <a:schemeClr val="dk1"/>
                </a:solidFill>
                <a:latin typeface="Fira Mono"/>
                <a:ea typeface="Fira Mono"/>
                <a:cs typeface="Fira Mono"/>
                <a:sym typeface="Fira Mono"/>
              </a:rPr>
              <a:t>Angelis</a:t>
            </a:r>
            <a:endParaRPr sz="1800" dirty="0">
              <a:solidFill>
                <a:schemeClr val="dk1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4AD478-4B78-E1C6-E2BF-2CE60EBDB547}"/>
              </a:ext>
            </a:extLst>
          </p:cNvPr>
          <p:cNvSpPr txBox="1"/>
          <p:nvPr/>
        </p:nvSpPr>
        <p:spPr>
          <a:xfrm>
            <a:off x="1740665" y="566586"/>
            <a:ext cx="5662670" cy="58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3180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Diseño de Colecciones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84E7AD-F1A9-4D8F-7D16-3A2BB06C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284"/>
            <a:ext cx="9144000" cy="34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782197" y="597331"/>
            <a:ext cx="7579605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_tradnl" sz="3180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Patrón Adapter:EstrategiaCSV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42CC9-82A4-4654-8938-8DF0443A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7475"/>
            <a:ext cx="9144000" cy="3230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subTitle" idx="1"/>
          </p:nvPr>
        </p:nvSpPr>
        <p:spPr>
          <a:xfrm>
            <a:off x="311700" y="1184200"/>
            <a:ext cx="8520600" cy="3624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Decidimos no incluir las clases Usuario y Administrador, ya que nos enfocamos en representar el </a:t>
            </a:r>
            <a:r>
              <a:rPr lang="es-ES_tradnl" sz="1400" i="1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comportamiento</a:t>
            </a: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del sistema, es decir, cómo se implementa cada acción, y no quién hace clic en el botón 'crear colección’.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_tradnl" sz="1400" dirty="0">
              <a:solidFill>
                <a:schemeClr val="tx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En primer instancia nos pareció optimo que el Criterio fuera una clases (por consistencia de datos) pero al momento de importar los hechos era mas sencillo preguntar por </a:t>
            </a:r>
            <a:r>
              <a:rPr lang="es-ES_tradnl" sz="1400" dirty="0" err="1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String</a:t>
            </a: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. Además, la clase Criterio SOLO tenia el nombre del criterio/ titulo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_tradnl" sz="1400" dirty="0">
              <a:solidFill>
                <a:schemeClr val="tx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Porque usamos </a:t>
            </a:r>
            <a:r>
              <a:rPr lang="es-ES_tradnl" sz="1400" dirty="0" err="1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Enum</a:t>
            </a: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en vez de Clases?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ES_tradnl" sz="1400" dirty="0">
              <a:solidFill>
                <a:schemeClr val="tx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lvl="1" indent="-457200" algn="l"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los </a:t>
            </a:r>
            <a:r>
              <a:rPr lang="es-ES_tradnl" sz="1400" dirty="0" err="1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enum</a:t>
            </a: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son más fáciles de comparar </a:t>
            </a:r>
          </a:p>
          <a:p>
            <a:pPr lvl="1" indent="-457200" algn="l"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Evitan errores</a:t>
            </a:r>
          </a:p>
          <a:p>
            <a:pPr lvl="1" indent="-457200" algn="l">
              <a:buFont typeface="Wingdings" panose="05000000000000000000" pitchFamily="2" charset="2"/>
              <a:buChar char="ü"/>
            </a:pPr>
            <a:r>
              <a:rPr lang="es-ES_tradnl" sz="1400" dirty="0">
                <a:solidFill>
                  <a:schemeClr val="tx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Los podemos usar cuando conocemos los estado posibles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s-419" sz="1400" dirty="0">
              <a:solidFill>
                <a:schemeClr val="tx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10" name="Google Shape;154;p20">
            <a:extLst>
              <a:ext uri="{FF2B5EF4-FFF2-40B4-BE49-F238E27FC236}">
                <a16:creationId xmlns:a16="http://schemas.microsoft.com/office/drawing/2014/main" id="{209E7826-D600-C675-27E5-497D5AA24CA6}"/>
              </a:ext>
            </a:extLst>
          </p:cNvPr>
          <p:cNvSpPr txBox="1"/>
          <p:nvPr/>
        </p:nvSpPr>
        <p:spPr>
          <a:xfrm>
            <a:off x="623323" y="510200"/>
            <a:ext cx="7791503" cy="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_tradnl" sz="3180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Conclusiones a las que llegamos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57" y="159657"/>
            <a:ext cx="7968343" cy="49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21477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180" b="1" dirty="0" err="1">
                <a:latin typeface="Fira Mono Medium" panose="020B0609050000020004" pitchFamily="49" charset="0"/>
                <a:ea typeface="Fira Mono Medium" panose="020B0609050000020004" pitchFamily="49" charset="0"/>
                <a:cs typeface="Fira Mono"/>
                <a:sym typeface="Fira Mono"/>
              </a:rPr>
              <a:t>Strategy</a:t>
            </a:r>
            <a:r>
              <a:rPr lang="es-419" sz="3180" b="1" dirty="0">
                <a:latin typeface="Fira Mono Medium" panose="020B0609050000020004" pitchFamily="49" charset="0"/>
                <a:ea typeface="Fira Mono Medium" panose="020B0609050000020004" pitchFamily="49" charset="0"/>
                <a:cs typeface="Fira Mono"/>
                <a:sym typeface="Fira Mono"/>
              </a:rPr>
              <a:t> Pattern</a:t>
            </a:r>
            <a:endParaRPr sz="3180" b="1" dirty="0">
              <a:latin typeface="Fira Mono Medium" panose="020B0609050000020004" pitchFamily="49" charset="0"/>
              <a:ea typeface="Fira Mono Medium" panose="020B0609050000020004" pitchFamily="49" charset="0"/>
              <a:cs typeface="Fira Mono"/>
              <a:sym typeface="Fira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422917" y="560350"/>
            <a:ext cx="1152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interface CriterioDePertenencia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408042" y="1098450"/>
            <a:ext cx="1167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+ Boolean cumpleCriterio (Hecho hecho)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218042" y="2575150"/>
            <a:ext cx="9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+ Boolean cumpleCriterio (Hecho hecho)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22917" y="2575150"/>
            <a:ext cx="9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+ Boolean cumpleCriterio (Hecho hecho)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627792" y="2575150"/>
            <a:ext cx="9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+ Boolean cumpleCriterio (Hecho hecho)</a:t>
            </a:r>
            <a:endParaRPr sz="600">
              <a:solidFill>
                <a:schemeClr val="dk2"/>
              </a:solidFill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7832667" y="2096400"/>
            <a:ext cx="958200" cy="798900"/>
            <a:chOff x="7104525" y="2096400"/>
            <a:chExt cx="958200" cy="798900"/>
          </a:xfrm>
        </p:grpSpPr>
        <p:sp>
          <p:nvSpPr>
            <p:cNvPr id="75" name="Google Shape;75;p15"/>
            <p:cNvSpPr/>
            <p:nvPr/>
          </p:nvSpPr>
          <p:spPr>
            <a:xfrm>
              <a:off x="7104525" y="2096400"/>
              <a:ext cx="958200" cy="79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104525" y="2299342"/>
              <a:ext cx="958200" cy="27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5426699" y="2096813"/>
            <a:ext cx="958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CriterioCategoria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218017" y="2096813"/>
            <a:ext cx="958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CriterioFecha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633855" y="2096825"/>
            <a:ext cx="958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CriterioUbicacion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32655" y="2096825"/>
            <a:ext cx="9582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 dirty="0">
                <a:solidFill>
                  <a:schemeClr val="dk2"/>
                </a:solidFill>
              </a:rPr>
              <a:t>CriterioCompuesto</a:t>
            </a:r>
            <a:endParaRPr sz="600" dirty="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242317" y="2309525"/>
            <a:ext cx="9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- LocalDate fechaInicial;</a:t>
            </a:r>
            <a:endParaRPr sz="5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  - LocalDate fechaFinal;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435055" y="2312900"/>
            <a:ext cx="9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- String categoria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639930" y="2312900"/>
            <a:ext cx="9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- Ubicacion ubicacion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844805" y="2309525"/>
            <a:ext cx="933900" cy="2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- </a:t>
            </a:r>
            <a:r>
              <a:rPr lang="es-419" sz="400">
                <a:solidFill>
                  <a:schemeClr val="dk2"/>
                </a:solidFill>
              </a:rPr>
              <a:t>List&lt;CriterioDePertenencia&gt;</a:t>
            </a:r>
            <a:r>
              <a:rPr lang="es-419" sz="500">
                <a:solidFill>
                  <a:schemeClr val="dk2"/>
                </a:solidFill>
              </a:rPr>
              <a:t> criterios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401342" y="560350"/>
            <a:ext cx="14943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Coleccion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01342" y="761950"/>
            <a:ext cx="1494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- CriterioDePertenencia criterioDePertenencia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01350" y="1091675"/>
            <a:ext cx="14943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+ serCriterioDePertenencia</a:t>
            </a:r>
            <a:endParaRPr sz="7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+ agregarHecho(Hehco)</a:t>
            </a:r>
            <a:endParaRPr sz="700">
              <a:solidFill>
                <a:schemeClr val="dk2"/>
              </a:solidFill>
            </a:endParaRPr>
          </a:p>
        </p:txBody>
      </p:sp>
      <p:grpSp>
        <p:nvGrpSpPr>
          <p:cNvPr id="89" name="Google Shape;89;p15"/>
          <p:cNvGrpSpPr/>
          <p:nvPr/>
        </p:nvGrpSpPr>
        <p:grpSpPr>
          <a:xfrm>
            <a:off x="3401342" y="560350"/>
            <a:ext cx="1494300" cy="950700"/>
            <a:chOff x="3676275" y="560350"/>
            <a:chExt cx="1494300" cy="950700"/>
          </a:xfrm>
        </p:grpSpPr>
        <p:sp>
          <p:nvSpPr>
            <p:cNvPr id="90" name="Google Shape;90;p15"/>
            <p:cNvSpPr/>
            <p:nvPr/>
          </p:nvSpPr>
          <p:spPr>
            <a:xfrm>
              <a:off x="3676275" y="560350"/>
              <a:ext cx="1494300" cy="95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676275" y="754300"/>
              <a:ext cx="1494300" cy="324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5389367" y="560350"/>
            <a:ext cx="1186200" cy="950700"/>
            <a:chOff x="5664300" y="560350"/>
            <a:chExt cx="1186200" cy="950700"/>
          </a:xfrm>
        </p:grpSpPr>
        <p:sp>
          <p:nvSpPr>
            <p:cNvPr id="93" name="Google Shape;93;p15"/>
            <p:cNvSpPr/>
            <p:nvPr/>
          </p:nvSpPr>
          <p:spPr>
            <a:xfrm>
              <a:off x="5664300" y="560350"/>
              <a:ext cx="1186200" cy="950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664300" y="873550"/>
              <a:ext cx="1186200" cy="221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4242317" y="2096400"/>
            <a:ext cx="958200" cy="798900"/>
            <a:chOff x="4517250" y="2096400"/>
            <a:chExt cx="958200" cy="798900"/>
          </a:xfrm>
        </p:grpSpPr>
        <p:sp>
          <p:nvSpPr>
            <p:cNvPr id="96" name="Google Shape;96;p15"/>
            <p:cNvSpPr/>
            <p:nvPr/>
          </p:nvSpPr>
          <p:spPr>
            <a:xfrm>
              <a:off x="4517250" y="2096400"/>
              <a:ext cx="958200" cy="79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517250" y="2299342"/>
              <a:ext cx="958200" cy="27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422917" y="2096400"/>
            <a:ext cx="958200" cy="798900"/>
            <a:chOff x="5697850" y="2096400"/>
            <a:chExt cx="958200" cy="798900"/>
          </a:xfrm>
        </p:grpSpPr>
        <p:sp>
          <p:nvSpPr>
            <p:cNvPr id="99" name="Google Shape;99;p15"/>
            <p:cNvSpPr/>
            <p:nvPr/>
          </p:nvSpPr>
          <p:spPr>
            <a:xfrm>
              <a:off x="5697850" y="2096400"/>
              <a:ext cx="958200" cy="79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697850" y="2299342"/>
              <a:ext cx="958200" cy="27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6627792" y="2096400"/>
            <a:ext cx="958200" cy="798900"/>
            <a:chOff x="7104525" y="2096400"/>
            <a:chExt cx="958200" cy="798900"/>
          </a:xfrm>
        </p:grpSpPr>
        <p:sp>
          <p:nvSpPr>
            <p:cNvPr id="102" name="Google Shape;102;p15"/>
            <p:cNvSpPr/>
            <p:nvPr/>
          </p:nvSpPr>
          <p:spPr>
            <a:xfrm>
              <a:off x="7104525" y="2096400"/>
              <a:ext cx="958200" cy="7989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7104525" y="2299342"/>
              <a:ext cx="958200" cy="27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1044442" y="1849725"/>
            <a:ext cx="3015300" cy="1753500"/>
            <a:chOff x="1319375" y="1849725"/>
            <a:chExt cx="3015300" cy="1753500"/>
          </a:xfrm>
        </p:grpSpPr>
        <p:sp>
          <p:nvSpPr>
            <p:cNvPr id="105" name="Google Shape;105;p15"/>
            <p:cNvSpPr/>
            <p:nvPr/>
          </p:nvSpPr>
          <p:spPr>
            <a:xfrm>
              <a:off x="1319375" y="1849725"/>
              <a:ext cx="3015300" cy="1753500"/>
            </a:xfrm>
            <a:prstGeom prst="snip1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4044575" y="1849725"/>
              <a:ext cx="290100" cy="290400"/>
            </a:xfrm>
            <a:prstGeom prst="rtTriangl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5"/>
          <p:cNvSpPr/>
          <p:nvPr/>
        </p:nvSpPr>
        <p:spPr>
          <a:xfrm>
            <a:off x="4474817" y="3480650"/>
            <a:ext cx="3015300" cy="1178100"/>
          </a:xfrm>
          <a:prstGeom prst="snip1Rect">
            <a:avLst>
              <a:gd name="adj" fmla="val 241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00017" y="3480650"/>
            <a:ext cx="290100" cy="290400"/>
          </a:xfrm>
          <a:prstGeom prst="rtTriangl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5"/>
          <p:cNvCxnSpPr>
            <a:stCxn id="91" idx="1"/>
            <a:endCxn id="105" idx="3"/>
          </p:cNvCxnSpPr>
          <p:nvPr/>
        </p:nvCxnSpPr>
        <p:spPr>
          <a:xfrm flipH="1">
            <a:off x="2552042" y="916450"/>
            <a:ext cx="849300" cy="933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5"/>
          <p:cNvCxnSpPr/>
          <p:nvPr/>
        </p:nvCxnSpPr>
        <p:spPr>
          <a:xfrm>
            <a:off x="4906192" y="974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11" name="Google Shape;111;p15"/>
          <p:cNvCxnSpPr>
            <a:stCxn id="102" idx="0"/>
            <a:endCxn id="70" idx="2"/>
          </p:cNvCxnSpPr>
          <p:nvPr/>
        </p:nvCxnSpPr>
        <p:spPr>
          <a:xfrm rot="5400000" flipH="1">
            <a:off x="6265542" y="1255050"/>
            <a:ext cx="567600" cy="11151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5"/>
          <p:cNvCxnSpPr>
            <a:stCxn id="99" idx="0"/>
            <a:endCxn id="70" idx="2"/>
          </p:cNvCxnSpPr>
          <p:nvPr/>
        </p:nvCxnSpPr>
        <p:spPr>
          <a:xfrm rot="-5400000">
            <a:off x="5663067" y="1767750"/>
            <a:ext cx="567600" cy="897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>
            <a:stCxn id="96" idx="2"/>
            <a:endCxn id="107" idx="3"/>
          </p:cNvCxnSpPr>
          <p:nvPr/>
        </p:nvCxnSpPr>
        <p:spPr>
          <a:xfrm rot="-5400000" flipH="1">
            <a:off x="5059367" y="2557350"/>
            <a:ext cx="585300" cy="12612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5"/>
          <p:cNvSpPr txBox="1"/>
          <p:nvPr/>
        </p:nvSpPr>
        <p:spPr>
          <a:xfrm>
            <a:off x="7848392" y="2575150"/>
            <a:ext cx="9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chemeClr val="dk2"/>
                </a:solidFill>
              </a:rPr>
              <a:t>+ Boolean cumpleCriterio (Hecho hecho)</a:t>
            </a:r>
            <a:endParaRPr sz="600">
              <a:solidFill>
                <a:schemeClr val="dk2"/>
              </a:solidFill>
            </a:endParaRPr>
          </a:p>
        </p:txBody>
      </p:sp>
      <p:cxnSp>
        <p:nvCxnSpPr>
          <p:cNvPr id="115" name="Google Shape;115;p15"/>
          <p:cNvCxnSpPr>
            <a:stCxn id="75" idx="0"/>
            <a:endCxn id="70" idx="2"/>
          </p:cNvCxnSpPr>
          <p:nvPr/>
        </p:nvCxnSpPr>
        <p:spPr>
          <a:xfrm rot="5400000" flipH="1">
            <a:off x="6868017" y="652650"/>
            <a:ext cx="567600" cy="23199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5"/>
          <p:cNvCxnSpPr>
            <a:stCxn id="96" idx="0"/>
            <a:endCxn id="70" idx="2"/>
          </p:cNvCxnSpPr>
          <p:nvPr/>
        </p:nvCxnSpPr>
        <p:spPr>
          <a:xfrm rot="-5400000">
            <a:off x="5072867" y="1177350"/>
            <a:ext cx="567600" cy="12705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5"/>
          <p:cNvSpPr txBox="1"/>
          <p:nvPr/>
        </p:nvSpPr>
        <p:spPr>
          <a:xfrm>
            <a:off x="4525517" y="3603225"/>
            <a:ext cx="29139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@Override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public Boolean cumpleCriterio(Hecho hecho) {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return hecho.getFechaAcontecimiento().isAfter(this.fechaInicial)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    &amp;&amp; hecho.getFechaAcontecimiento().isBefore(this.fechaFinal);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}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}</a:t>
            </a:r>
            <a:endParaRPr sz="7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2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057467" y="1849800"/>
            <a:ext cx="2913900" cy="17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public class Coleccion {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private CriteriodePertenenecia criterioDePertenencia;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public void agregarHecho(Hecho hecho) {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  if (this.criterioDePertenencia == null || </a:t>
            </a:r>
            <a:br>
              <a:rPr lang="es-419" sz="700">
                <a:solidFill>
                  <a:schemeClr val="dk2"/>
                </a:solidFill>
              </a:rPr>
            </a:br>
            <a:r>
              <a:rPr lang="es-419" sz="700">
                <a:solidFill>
                  <a:schemeClr val="dk2"/>
                </a:solidFill>
              </a:rPr>
              <a:t>          this.criterioDePertenencia.cumpleCriterio(hecho)) {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    </a:t>
            </a:r>
            <a:br>
              <a:rPr lang="es-419" sz="700">
                <a:solidFill>
                  <a:schemeClr val="dk2"/>
                </a:solidFill>
              </a:rPr>
            </a:br>
            <a:r>
              <a:rPr lang="es-419" sz="700">
                <a:solidFill>
                  <a:schemeClr val="dk2"/>
                </a:solidFill>
              </a:rPr>
              <a:t>           this.hechos.add(hecho);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  }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}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public void setCriterioDePertenencia(CriterioDePertenencia </a:t>
            </a:r>
            <a:br>
              <a:rPr lang="es-419" sz="700">
                <a:solidFill>
                  <a:schemeClr val="dk2"/>
                </a:solidFill>
              </a:rPr>
            </a:br>
            <a:r>
              <a:rPr lang="es-419" sz="700">
                <a:solidFill>
                  <a:schemeClr val="dk2"/>
                </a:solidFill>
              </a:rPr>
              <a:t>                                                              criterioDePertenencia) {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   this.criterioDePertenencia = criterioDePertenencia;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   }</a:t>
            </a:r>
            <a:endParaRPr sz="7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solidFill>
                  <a:schemeClr val="dk2"/>
                </a:solidFill>
              </a:rPr>
              <a:t>}    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4" name="Google Shape;64;p14">
            <a:extLst>
              <a:ext uri="{FF2B5EF4-FFF2-40B4-BE49-F238E27FC236}">
                <a16:creationId xmlns:a16="http://schemas.microsoft.com/office/drawing/2014/main" id="{1D26DB22-546C-9267-58BD-5C95F5E5E8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147700" cy="10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990"/>
            </a:pPr>
            <a:r>
              <a:rPr lang="es-419" sz="3180" b="1">
                <a:latin typeface="Fira Mono Medium" panose="020B0609050000020004" pitchFamily="49" charset="0"/>
                <a:ea typeface="Fira Mono Medium" panose="020B0609050000020004" pitchFamily="49" charset="0"/>
                <a:cs typeface="Fira Mono"/>
                <a:sym typeface="Fira Mono"/>
              </a:rPr>
              <a:t>Strategy Pattern</a:t>
            </a:r>
            <a:endParaRPr lang="es-419" sz="3180" b="1" dirty="0">
              <a:latin typeface="Fira Mono Medium" panose="020B0609050000020004" pitchFamily="49" charset="0"/>
              <a:ea typeface="Fira Mono Medium" panose="020B0609050000020004" pitchFamily="49" charset="0"/>
              <a:cs typeface="Fira Mono"/>
              <a:sym typeface="Fira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297"/>
            <a:ext cx="9144003" cy="350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-7590" y="234777"/>
            <a:ext cx="3933022" cy="7386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180" dirty="0">
                <a:latin typeface="Fira Mono Medium"/>
                <a:ea typeface="Fira Mono Medium"/>
                <a:cs typeface="Fira Mono Medium"/>
                <a:sym typeface="Fira Mono Medium"/>
              </a:rPr>
              <a:t>Builder Pattern</a:t>
            </a:r>
            <a:endParaRPr sz="3180" dirty="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925" y="1033386"/>
            <a:ext cx="5927075" cy="395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219393-FC87-48C8-0975-8AF537B08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7402"/>
            <a:ext cx="1219200" cy="2838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619DC30-2ED4-4537-5C8F-02C984C43409}"/>
              </a:ext>
            </a:extLst>
          </p:cNvPr>
          <p:cNvSpPr txBox="1"/>
          <p:nvPr/>
        </p:nvSpPr>
        <p:spPr>
          <a:xfrm>
            <a:off x="1219200" y="1771650"/>
            <a:ext cx="20748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Fira Mono Medium" panose="020F0502020204030204" pitchFamily="49" charset="0"/>
                <a:ea typeface="Fira Mono Medium" panose="020F0502020204030204" pitchFamily="49" charset="0"/>
              </a:rPr>
              <a:t>Aplicaciones</a:t>
            </a:r>
          </a:p>
          <a:p>
            <a:r>
              <a:rPr lang="es-ES_tradnl" dirty="0">
                <a:latin typeface="Fira Mono Medium" panose="020F0502020204030204" pitchFamily="49" charset="0"/>
                <a:ea typeface="Fira Mono Medium" panose="020F0502020204030204" pitchFamily="49" charset="0"/>
              </a:rPr>
              <a:t>Para la construcción de objetos Hecho y Colección.</a:t>
            </a:r>
          </a:p>
          <a:p>
            <a:endParaRPr lang="es-ES_tradnl" dirty="0">
              <a:latin typeface="Fira Mono Medium" panose="020F0502020204030204" pitchFamily="49" charset="0"/>
              <a:ea typeface="Fira Mono Medium" panose="020F0502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2C75D0C-D119-14D3-949E-BB6FF03F3CAB}"/>
              </a:ext>
            </a:extLst>
          </p:cNvPr>
          <p:cNvSpPr txBox="1"/>
          <p:nvPr/>
        </p:nvSpPr>
        <p:spPr>
          <a:xfrm>
            <a:off x="1237316" y="3009662"/>
            <a:ext cx="18804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Beneficio</a:t>
            </a:r>
          </a:p>
          <a:p>
            <a:r>
              <a:rPr lang="es-ES_tradnl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Simplifica la creación de objetos con múltiples atributos.</a:t>
            </a:r>
          </a:p>
          <a:p>
            <a:endParaRPr lang="es-ES_tradnl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FA3D35A-3C2B-891F-42D0-0FB23CF51183}"/>
              </a:ext>
            </a:extLst>
          </p:cNvPr>
          <p:cNvSpPr txBox="1"/>
          <p:nvPr/>
        </p:nvSpPr>
        <p:spPr>
          <a:xfrm>
            <a:off x="253389" y="862355"/>
            <a:ext cx="3172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>
                <a:latin typeface="Fira Mono Medium"/>
                <a:ea typeface="Fira Mono Medium"/>
                <a:cs typeface="Fira Mono Medium"/>
                <a:sym typeface="Fira Mono Medium"/>
              </a:rPr>
              <a:t>(futura implementación)</a:t>
            </a:r>
            <a:endParaRPr lang="es-ES_tradnl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838398" cy="859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180" b="1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Clase CriterioCompuesto</a:t>
            </a:r>
            <a:endParaRPr sz="3180" b="1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318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77D886-97E3-7C60-A865-D01D2C50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5417"/>
            <a:ext cx="4657725" cy="342266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33F2EE9-5BB5-0785-9D36-2A1DB09EF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72" y="1938783"/>
            <a:ext cx="4486275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5;p18">
            <a:extLst>
              <a:ext uri="{FF2B5EF4-FFF2-40B4-BE49-F238E27FC236}">
                <a16:creationId xmlns:a16="http://schemas.microsoft.com/office/drawing/2014/main" id="{B849B75D-BD9C-8072-595F-62DC99B85CB5}"/>
              </a:ext>
            </a:extLst>
          </p:cNvPr>
          <p:cNvSpPr txBox="1">
            <a:spLocks/>
          </p:cNvSpPr>
          <p:nvPr/>
        </p:nvSpPr>
        <p:spPr>
          <a:xfrm>
            <a:off x="1195330" y="730551"/>
            <a:ext cx="6753340" cy="859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800"/>
              </a:spcBef>
              <a:buClr>
                <a:schemeClr val="dk1"/>
              </a:buClr>
              <a:buSzPts val="1100"/>
            </a:pPr>
            <a:r>
              <a:rPr lang="es-419" sz="3180" b="1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Formato Original de Hechos</a:t>
            </a:r>
          </a:p>
          <a:p>
            <a:pPr>
              <a:spcBef>
                <a:spcPts val="1200"/>
              </a:spcBef>
            </a:pPr>
            <a:endParaRPr lang="es-419" sz="318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130BC6-8677-D71E-E938-E934DFC27A03}"/>
              </a:ext>
            </a:extLst>
          </p:cNvPr>
          <p:cNvSpPr txBox="1">
            <a:spLocks/>
          </p:cNvSpPr>
          <p:nvPr/>
        </p:nvSpPr>
        <p:spPr>
          <a:xfrm>
            <a:off x="598801" y="2061028"/>
            <a:ext cx="4101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_tradnl" sz="2000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Data </a:t>
            </a:r>
            <a:r>
              <a:rPr lang="es-ES_tradnl" sz="2000" b="1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Object</a:t>
            </a:r>
            <a:endParaRPr lang="es-ES_tradnl" sz="2000" b="1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>
              <a:buNone/>
            </a:pPr>
            <a:endParaRPr lang="es-ES_tradnl" sz="2000" b="1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HechoFormatoOriginal</a:t>
            </a:r>
            <a:r>
              <a:rPr lang="es-ES_tradnl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 actúa como almacenador de datos temporal.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No puede ser un </a:t>
            </a:r>
            <a:r>
              <a:rPr lang="es-ES_tradnl" dirty="0" err="1">
                <a:latin typeface="Fira Mono Medium" panose="020B0609050000020004" pitchFamily="49" charset="0"/>
                <a:ea typeface="Fira Mono Medium" panose="020B0609050000020004" pitchFamily="49" charset="0"/>
              </a:rPr>
              <a:t>adapter</a:t>
            </a:r>
            <a:r>
              <a:rPr lang="es-ES_tradnl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 porque no adapta ninguna interfaz existente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D76532F-6264-6E08-3EAE-C327F28C7134}"/>
              </a:ext>
            </a:extLst>
          </p:cNvPr>
          <p:cNvSpPr txBox="1">
            <a:spLocks/>
          </p:cNvSpPr>
          <p:nvPr/>
        </p:nvSpPr>
        <p:spPr>
          <a:xfrm>
            <a:off x="4537336" y="2144034"/>
            <a:ext cx="380260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_tradnl" sz="2000" b="1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Aislamiento</a:t>
            </a:r>
          </a:p>
          <a:p>
            <a:pPr>
              <a:buNone/>
            </a:pPr>
            <a:endParaRPr lang="es-ES_tradnl" sz="2000" b="1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_tradnl" dirty="0">
                <a:latin typeface="Fira Mono Medium" panose="020B0609050000020004" pitchFamily="49" charset="0"/>
                <a:ea typeface="Fira Mono Medium" panose="020B0609050000020004" pitchFamily="49" charset="0"/>
              </a:rPr>
              <a:t>Separa el formato de importación de los hechos del resto del sistema.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093A251A-4E7E-AA40-5A7F-DE1404B76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828212"/>
              </p:ext>
            </p:extLst>
          </p:nvPr>
        </p:nvGraphicFramePr>
        <p:xfrm>
          <a:off x="598801" y="2061028"/>
          <a:ext cx="7904516" cy="212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258">
                  <a:extLst>
                    <a:ext uri="{9D8B030D-6E8A-4147-A177-3AD203B41FA5}">
                      <a16:colId xmlns:a16="http://schemas.microsoft.com/office/drawing/2014/main" val="916589183"/>
                    </a:ext>
                  </a:extLst>
                </a:gridCol>
                <a:gridCol w="3952258">
                  <a:extLst>
                    <a:ext uri="{9D8B030D-6E8A-4147-A177-3AD203B41FA5}">
                      <a16:colId xmlns:a16="http://schemas.microsoft.com/office/drawing/2014/main" val="1302275790"/>
                    </a:ext>
                  </a:extLst>
                </a:gridCol>
              </a:tblGrid>
              <a:tr h="2128988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37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-1" y="159657"/>
            <a:ext cx="5033964" cy="3383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419" sz="1400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La decisión de modelar </a:t>
            </a:r>
            <a:r>
              <a:rPr lang="es-419" sz="1400" dirty="0">
                <a:solidFill>
                  <a:srgbClr val="188038"/>
                </a:solidFill>
                <a:latin typeface="Fira Mono Medium" panose="020B0609050000020004" pitchFamily="49" charset="0"/>
                <a:ea typeface="Fira Mono Medium" panose="020B0609050000020004" pitchFamily="49" charset="0"/>
                <a:cs typeface="Roboto Mono"/>
                <a:sym typeface="Roboto Mono"/>
              </a:rPr>
              <a:t>SolicitudEliminacion</a:t>
            </a:r>
            <a:r>
              <a:rPr lang="es-419" sz="1400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 como una entidad independiente en lugar de un simple método:</a:t>
            </a:r>
            <a:endParaRPr sz="1400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Permite rastrear el historial de solicitudes</a:t>
            </a:r>
            <a:endParaRPr sz="1400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Facilita la implementación de flujos de aprobación</a:t>
            </a:r>
            <a:endParaRPr sz="1400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 sz="1400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Proporciona una base para auditoría y cumplimiento normativo</a:t>
            </a:r>
            <a:endParaRPr sz="1400" dirty="0">
              <a:solidFill>
                <a:schemeClr val="dk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671413-6CD8-9BF0-BA3E-3803AEAC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3" y="1263198"/>
            <a:ext cx="3788538" cy="19401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CDD05A-4D38-CB6B-C633-AF8BDD3F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393" y="3203349"/>
            <a:ext cx="8118608" cy="194015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F27506B-B0F7-5D22-F7BB-3A13FFE44263}"/>
              </a:ext>
            </a:extLst>
          </p:cNvPr>
          <p:cNvSpPr txBox="1"/>
          <p:nvPr/>
        </p:nvSpPr>
        <p:spPr>
          <a:xfrm>
            <a:off x="87086" y="232228"/>
            <a:ext cx="89698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600" b="1" dirty="0">
                <a:solidFill>
                  <a:schemeClr val="dk1"/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Manejo de solicitudes como entidades propias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439275" y="1436246"/>
            <a:ext cx="8520600" cy="20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Optamos la implementación del </a:t>
            </a:r>
            <a:r>
              <a:rPr lang="es-419" sz="1750" dirty="0" err="1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flag</a:t>
            </a: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s-419" sz="1750" dirty="0" err="1">
                <a:solidFill>
                  <a:srgbClr val="18803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estaEliminado</a:t>
            </a:r>
            <a:r>
              <a:rPr lang="es-419" sz="1750" dirty="0">
                <a:solidFill>
                  <a:srgbClr val="188038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 </a:t>
            </a: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en vez de eliminarlo físicamente ya que: </a:t>
            </a:r>
            <a:endParaRPr sz="1750" dirty="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Fira Mono Medium"/>
              <a:buChar char="●"/>
            </a:pP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Mantiene el historial completo</a:t>
            </a:r>
            <a:endParaRPr sz="1750" dirty="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Fira Mono Medium"/>
              <a:buChar char="●"/>
            </a:pP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Permite recuperar elementos "eliminados"</a:t>
            </a:r>
            <a:endParaRPr sz="1750" dirty="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Fira Mono Medium"/>
              <a:buChar char="●"/>
            </a:pPr>
            <a:r>
              <a:rPr lang="es-419" sz="17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Facilita auditorías y análisis históricos</a:t>
            </a:r>
            <a:endParaRPr sz="1750" dirty="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750" dirty="0"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39275" y="0"/>
            <a:ext cx="8406300" cy="12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419" sz="3150" dirty="0">
                <a:solidFill>
                  <a:schemeClr val="dk1"/>
                </a:solidFill>
                <a:latin typeface="Fira Mono Medium"/>
                <a:ea typeface="Fira Mono Medium"/>
                <a:cs typeface="Fira Mono Medium"/>
                <a:sym typeface="Fira Mono Medium"/>
              </a:rPr>
              <a:t>Manejo de estados eliminados vs filtrado</a:t>
            </a:r>
            <a:endParaRPr sz="3150" dirty="0">
              <a:solidFill>
                <a:schemeClr val="dk1"/>
              </a:solidFill>
              <a:latin typeface="Fira Mono Medium"/>
              <a:ea typeface="Fira Mono Medium"/>
              <a:cs typeface="Fira Mono Medium"/>
              <a:sym typeface="Fira Mono Medium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61FF263-8858-8395-3611-BACE3939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71" y="3459146"/>
            <a:ext cx="6949857" cy="1684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Presentación en pantalla (16:9)</PresentationFormat>
  <Paragraphs>85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Fira Mono Medium</vt:lpstr>
      <vt:lpstr>Wingdings</vt:lpstr>
      <vt:lpstr>Arial</vt:lpstr>
      <vt:lpstr>Fira Mono</vt:lpstr>
      <vt:lpstr>Simple Light</vt:lpstr>
      <vt:lpstr>Presentación de PowerPoint</vt:lpstr>
      <vt:lpstr>Strategy Pattern</vt:lpstr>
      <vt:lpstr>Presentación de PowerPoint</vt:lpstr>
      <vt:lpstr>Presentación de PowerPoint</vt:lpstr>
      <vt:lpstr>Builder Pattern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cynthia abbate</cp:lastModifiedBy>
  <cp:revision>1</cp:revision>
  <dcterms:modified xsi:type="dcterms:W3CDTF">2025-04-22T00:05:43Z</dcterms:modified>
</cp:coreProperties>
</file>