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26452" y="1524"/>
            <a:ext cx="4763770" cy="6858634"/>
          </a:xfrm>
          <a:custGeom>
            <a:avLst/>
            <a:gdLst/>
            <a:ahLst/>
            <a:cxnLst/>
            <a:rect l="l" t="t" r="r" b="b"/>
            <a:pathLst>
              <a:path w="4763770" h="6858634">
                <a:moveTo>
                  <a:pt x="1944624" y="0"/>
                </a:moveTo>
                <a:lnTo>
                  <a:pt x="3163824" y="6857999"/>
                </a:lnTo>
              </a:path>
              <a:path w="4763770" h="6858634">
                <a:moveTo>
                  <a:pt x="4763516" y="3681983"/>
                </a:moveTo>
                <a:lnTo>
                  <a:pt x="0" y="685857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7948" y="152857"/>
            <a:ext cx="2356103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503" y="1216662"/>
            <a:ext cx="10147935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689" y="0"/>
            <a:ext cx="4773295" cy="6868159"/>
            <a:chOff x="7421689" y="0"/>
            <a:chExt cx="4773295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8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4980" y="685622"/>
            <a:ext cx="8649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CITY</a:t>
            </a:r>
            <a:r>
              <a:rPr sz="36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600" b="1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CHICAGO</a:t>
            </a:r>
            <a:r>
              <a:rPr sz="36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TRAFFIC</a:t>
            </a:r>
            <a:r>
              <a:rPr sz="36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CRASHES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905" y="1617725"/>
            <a:ext cx="8504555" cy="4187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STUDENT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NAMES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Aggrey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Timbwa,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Richard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Macharia, </a:t>
            </a:r>
            <a:r>
              <a:rPr sz="2000" spc="-10" dirty="0">
                <a:latin typeface="Times New Roman"/>
                <a:cs typeface="Times New Roman"/>
              </a:rPr>
              <a:t>Pamela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Times New Roman"/>
                <a:cs typeface="Times New Roman"/>
              </a:rPr>
              <a:t>Jepkorir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 err="1" smtClean="0">
                <a:latin typeface="Times New Roman"/>
                <a:cs typeface="Times New Roman"/>
              </a:rPr>
              <a:t>Chebii</a:t>
            </a:r>
            <a:r>
              <a:rPr lang="en-GB" sz="2000" spc="-10" dirty="0" smtClean="0">
                <a:latin typeface="Times New Roman"/>
                <a:cs typeface="Times New Roman"/>
              </a:rPr>
              <a:t>, Cynthia </a:t>
            </a:r>
            <a:r>
              <a:rPr lang="en-GB" sz="2000" spc="-10" dirty="0" err="1" smtClean="0">
                <a:latin typeface="Times New Roman"/>
                <a:cs typeface="Times New Roman"/>
              </a:rPr>
              <a:t>Nja</a:t>
            </a:r>
            <a:r>
              <a:rPr lang="en-GB" sz="2000" spc="-10" dirty="0" err="1" smtClean="0">
                <a:latin typeface="Times New Roman"/>
                <a:cs typeface="Times New Roman"/>
              </a:rPr>
              <a:t>mbi</a:t>
            </a:r>
            <a:r>
              <a:rPr lang="en-GB" sz="2000" spc="-10" dirty="0" smtClean="0">
                <a:latin typeface="Times New Roman"/>
                <a:cs typeface="Times New Roman"/>
              </a:rPr>
              <a:t>, </a:t>
            </a:r>
            <a:r>
              <a:rPr lang="en-GB" sz="2000" spc="-10" dirty="0" err="1" smtClean="0">
                <a:latin typeface="Times New Roman"/>
                <a:cs typeface="Times New Roman"/>
              </a:rPr>
              <a:t>Josphat</a:t>
            </a:r>
            <a:r>
              <a:rPr lang="en-GB" sz="2000" spc="-10" dirty="0" smtClean="0">
                <a:latin typeface="Times New Roman"/>
                <a:cs typeface="Times New Roman"/>
              </a:rPr>
              <a:t> </a:t>
            </a:r>
            <a:r>
              <a:rPr lang="en-GB" sz="2000" spc="-10" smtClean="0">
                <a:latin typeface="Times New Roman"/>
                <a:cs typeface="Times New Roman"/>
              </a:rPr>
              <a:t>Wanjiru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2000" b="1" spc="-10" dirty="0">
                <a:latin typeface="Times New Roman"/>
                <a:cs typeface="Times New Roman"/>
              </a:rPr>
              <a:t>GROUP</a:t>
            </a:r>
            <a:r>
              <a:rPr sz="2000" spc="-10" dirty="0">
                <a:latin typeface="Times New Roman"/>
                <a:cs typeface="Times New Roman"/>
              </a:rPr>
              <a:t>;</a:t>
            </a:r>
            <a:r>
              <a:rPr sz="2000" spc="-5" dirty="0">
                <a:latin typeface="Times New Roman"/>
                <a:cs typeface="Times New Roman"/>
              </a:rPr>
              <a:t> Group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sz="2000" b="1" spc="-10" dirty="0">
                <a:latin typeface="Times New Roman"/>
                <a:cs typeface="Times New Roman"/>
              </a:rPr>
              <a:t>STUDENT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PACE</a:t>
            </a:r>
            <a:r>
              <a:rPr sz="2000" spc="-40" dirty="0">
                <a:latin typeface="Times New Roman"/>
                <a:cs typeface="Times New Roman"/>
              </a:rPr>
              <a:t>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000" b="1" spc="-10" dirty="0">
                <a:latin typeface="Times New Roman"/>
                <a:cs typeface="Times New Roman"/>
              </a:rPr>
              <a:t>SCHEDULE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PROJECT </a:t>
            </a:r>
            <a:r>
              <a:rPr sz="2000" b="1" spc="-10" dirty="0">
                <a:latin typeface="Times New Roman"/>
                <a:cs typeface="Times New Roman"/>
              </a:rPr>
              <a:t>REVIEW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DATE</a:t>
            </a:r>
            <a:r>
              <a:rPr sz="2000" spc="-45" dirty="0">
                <a:latin typeface="Times New Roman"/>
                <a:cs typeface="Times New Roman"/>
              </a:rPr>
              <a:t>;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phase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four(14/10/2024)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NSTRU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-6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30" dirty="0">
                <a:latin typeface="Times New Roman"/>
                <a:cs typeface="Times New Roman"/>
              </a:rPr>
              <a:t>M</a:t>
            </a:r>
            <a:r>
              <a:rPr sz="2000" b="1" spc="-3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nn</a:t>
            </a:r>
            <a:r>
              <a:rPr sz="2000" spc="-5" dirty="0">
                <a:latin typeface="Times New Roman"/>
                <a:cs typeface="Times New Roman"/>
              </a:rPr>
              <a:t>ie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7656" y="2377439"/>
            <a:ext cx="2956559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999870"/>
            <a:ext cx="749680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Times New Roman"/>
                <a:cs typeface="Times New Roman"/>
              </a:rPr>
              <a:t>Model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Comparison: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Random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Forest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vs.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XGBoost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819655"/>
            <a:ext cx="9573768" cy="4733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/>
              <a:t>C</a:t>
            </a:r>
            <a:r>
              <a:rPr spc="-5" dirty="0"/>
              <a:t>ON</a:t>
            </a:r>
            <a:r>
              <a:rPr spc="10" dirty="0"/>
              <a:t>C</a:t>
            </a:r>
            <a:r>
              <a:rPr spc="-10" dirty="0"/>
              <a:t>L</a:t>
            </a:r>
            <a:r>
              <a:rPr spc="-20" dirty="0"/>
              <a:t>U</a:t>
            </a:r>
            <a:r>
              <a:rPr spc="-5" dirty="0"/>
              <a:t>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8281" y="688215"/>
            <a:ext cx="10672445" cy="57943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53365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Addressing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Problem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Predictive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XGBoost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effectively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identified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 </a:t>
            </a:r>
            <a:r>
              <a:rPr sz="2000" spc="-5" dirty="0">
                <a:latin typeface="Times New Roman"/>
                <a:cs typeface="Times New Roman"/>
              </a:rPr>
              <a:t>conditions,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day,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human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behavior, </a:t>
            </a:r>
            <a:r>
              <a:rPr sz="2000" spc="-5" dirty="0">
                <a:latin typeface="Times New Roman"/>
                <a:cs typeface="Times New Roman"/>
              </a:rPr>
              <a:t>providing actionable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insights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stakeholders.</a:t>
            </a:r>
            <a:endParaRPr sz="2000">
              <a:latin typeface="Times New Roman"/>
              <a:cs typeface="Times New Roman"/>
            </a:endParaRPr>
          </a:p>
          <a:p>
            <a:pPr marL="12700" marR="721995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achieved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accuracy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(0.6429)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capturing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patterns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 relationships 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spc="-10" dirty="0">
                <a:latin typeface="Times New Roman"/>
                <a:cs typeface="Times New Roman"/>
              </a:rPr>
              <a:t> but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showed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signs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overfitting,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 further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tuning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improve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consistency.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XGBoost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achieved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accuracy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0.6393,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offering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strong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minimal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overfitting,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reliable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choice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practical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990"/>
              </a:spcBef>
              <a:buAutoNum type="arabicPeriod" startAt="2"/>
              <a:tabLst>
                <a:tab pos="2660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Insights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on Contributory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Causes:</a:t>
            </a:r>
            <a:endParaRPr sz="2000">
              <a:latin typeface="Times New Roman"/>
              <a:cs typeface="Times New Roman"/>
            </a:endParaRPr>
          </a:p>
          <a:p>
            <a:pPr marL="12700" marR="15621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Times New Roman"/>
                <a:cs typeface="Times New Roman"/>
              </a:rPr>
              <a:t>Key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features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identified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road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defects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day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" dirty="0">
                <a:latin typeface="Times New Roman"/>
                <a:cs typeface="Times New Roman"/>
              </a:rPr>
              <a:t> 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week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align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real-world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concerns.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demonstrates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relevant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stakeholder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015"/>
              </a:spcBef>
              <a:buAutoNum type="arabicPeriod" startAt="3"/>
              <a:tabLst>
                <a:tab pos="2660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Handling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Challenges:</a:t>
            </a:r>
            <a:endParaRPr sz="200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latin typeface="Times New Roman"/>
                <a:cs typeface="Times New Roman"/>
              </a:rPr>
              <a:t>Class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Imbalance: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Despite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mitigation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efforts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SMOTE,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Logistic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Regression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struggled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accurately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minority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reflecting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complexity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modeling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XGBoost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demonstrated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stronger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across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categories, </a:t>
            </a:r>
            <a:r>
              <a:rPr sz="2000" spc="-10" dirty="0">
                <a:latin typeface="Times New Roman"/>
                <a:cs typeface="Times New Roman"/>
              </a:rPr>
              <a:t>indicating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better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ability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manage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imbalance,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though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further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improvement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warranted.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720" y="1056341"/>
            <a:ext cx="4979670" cy="48037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95"/>
              </a:spcBef>
            </a:pPr>
            <a:r>
              <a:rPr sz="2000" b="1" spc="-20" dirty="0">
                <a:solidFill>
                  <a:srgbClr val="5FCAEE"/>
                </a:solidFill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  <a:p>
            <a:pPr marL="228600" indent="-216535" algn="just">
              <a:lnSpc>
                <a:spcPct val="100000"/>
              </a:lnSpc>
              <a:spcBef>
                <a:spcPts val="695"/>
              </a:spcBef>
              <a:buClr>
                <a:srgbClr val="5FCAEE"/>
              </a:buClr>
              <a:buSzPct val="80000"/>
              <a:buAutoNum type="arabicPeriod"/>
              <a:tabLst>
                <a:tab pos="22923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Hyperparameter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Tuning</a:t>
            </a:r>
            <a:r>
              <a:rPr sz="2000" spc="-3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278765" algn="just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latin typeface="Times New Roman"/>
                <a:cs typeface="Times New Roman"/>
              </a:rPr>
              <a:t>Further refine the </a:t>
            </a:r>
            <a:r>
              <a:rPr sz="2000" b="1" spc="-5" dirty="0">
                <a:latin typeface="Times New Roman"/>
                <a:cs typeface="Times New Roman"/>
              </a:rPr>
              <a:t>Neural </a:t>
            </a:r>
            <a:r>
              <a:rPr sz="2000" b="1" dirty="0">
                <a:latin typeface="Times New Roman"/>
                <a:cs typeface="Times New Roman"/>
              </a:rPr>
              <a:t>Network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overfitting and unlock </a:t>
            </a:r>
            <a:r>
              <a:rPr sz="2000" spc="-5" dirty="0">
                <a:latin typeface="Times New Roman"/>
                <a:cs typeface="Times New Roman"/>
              </a:rPr>
              <a:t>additional </a:t>
            </a:r>
            <a:r>
              <a:rPr sz="2000" spc="-10" dirty="0">
                <a:latin typeface="Times New Roman"/>
                <a:cs typeface="Times New Roman"/>
              </a:rPr>
              <a:t>performance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gains.</a:t>
            </a:r>
            <a:endParaRPr sz="2000">
              <a:latin typeface="Times New Roman"/>
              <a:cs typeface="Times New Roman"/>
            </a:endParaRPr>
          </a:p>
          <a:p>
            <a:pPr marL="265430" indent="-253365" algn="just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660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Feature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Engineering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20320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latin typeface="Times New Roman"/>
                <a:cs typeface="Times New Roman"/>
              </a:rPr>
              <a:t>Explore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weather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 traffic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congestion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interactions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capture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nuanced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between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</a:t>
            </a:r>
            <a:r>
              <a:rPr sz="2000" spc="-10" dirty="0">
                <a:latin typeface="Times New Roman"/>
                <a:cs typeface="Times New Roman"/>
              </a:rPr>
              <a:t> causes.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015"/>
              </a:spcBef>
              <a:buAutoNum type="arabicPeriod" startAt="3"/>
              <a:tabLst>
                <a:tab pos="2660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Continuous Learning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indent="48260">
              <a:lnSpc>
                <a:spcPct val="100000"/>
              </a:lnSpc>
              <a:spcBef>
                <a:spcPts val="1010"/>
              </a:spcBef>
            </a:pPr>
            <a:r>
              <a:rPr sz="2000" spc="-20" dirty="0">
                <a:latin typeface="Times New Roman"/>
                <a:cs typeface="Times New Roman"/>
              </a:rPr>
              <a:t>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becomes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available,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retrain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 </a:t>
            </a:r>
            <a:r>
              <a:rPr sz="2000" spc="-5" dirty="0">
                <a:latin typeface="Times New Roman"/>
                <a:cs typeface="Times New Roman"/>
              </a:rPr>
              <a:t> periodically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maintain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relevance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adapt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changing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-5" dirty="0">
                <a:latin typeface="Times New Roman"/>
                <a:cs typeface="Times New Roman"/>
              </a:rPr>
              <a:t> patterns.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535" y="752855"/>
            <a:ext cx="5657088" cy="5809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55" y="576072"/>
            <a:ext cx="8391144" cy="5526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874598"/>
            <a:ext cx="4895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PROJECT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41373"/>
            <a:ext cx="4807585" cy="376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Chicago’s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crash dataset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details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traffic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incidents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city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limits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under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Chicago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Police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Department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(CPD)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jurisdiction,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compiled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E-Crash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reporting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excludes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personal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identifiers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updated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reports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finalized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amended.</a:t>
            </a:r>
            <a:endParaRPr sz="2000">
              <a:latin typeface="Times New Roman"/>
              <a:cs typeface="Times New Roman"/>
            </a:endParaRPr>
          </a:p>
          <a:p>
            <a:pPr marL="12700" marR="36830" indent="4826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Approximately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half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reports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self-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reported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drivers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police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stations,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remainder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recorded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officers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on-site.</a:t>
            </a:r>
            <a:endParaRPr sz="2000">
              <a:latin typeface="Times New Roman"/>
              <a:cs typeface="Times New Roman"/>
            </a:endParaRPr>
          </a:p>
          <a:p>
            <a:pPr marL="12700" marR="171450">
              <a:lnSpc>
                <a:spcPct val="100000"/>
              </a:lnSpc>
              <a:spcBef>
                <a:spcPts val="985"/>
              </a:spcBef>
            </a:pPr>
            <a:r>
              <a:rPr sz="2000" spc="-8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aim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predict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primary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causes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these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accidents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40" y="1051560"/>
            <a:ext cx="595884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40" y="435863"/>
            <a:ext cx="4879975" cy="1320165"/>
            <a:chOff x="701040" y="435863"/>
            <a:chExt cx="4879975" cy="1320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441959"/>
              <a:ext cx="4867656" cy="13075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136" y="441959"/>
              <a:ext cx="4867910" cy="1308100"/>
            </a:xfrm>
            <a:custGeom>
              <a:avLst/>
              <a:gdLst/>
              <a:ahLst/>
              <a:cxnLst/>
              <a:rect l="l" t="t" r="r" b="b"/>
              <a:pathLst>
                <a:path w="4867910" h="1308100">
                  <a:moveTo>
                    <a:pt x="0" y="217931"/>
                  </a:moveTo>
                  <a:lnTo>
                    <a:pt x="5755" y="167951"/>
                  </a:lnTo>
                  <a:lnTo>
                    <a:pt x="22151" y="122075"/>
                  </a:lnTo>
                  <a:lnTo>
                    <a:pt x="47878" y="81611"/>
                  </a:lnTo>
                  <a:lnTo>
                    <a:pt x="81627" y="47866"/>
                  </a:lnTo>
                  <a:lnTo>
                    <a:pt x="122092" y="22144"/>
                  </a:lnTo>
                  <a:lnTo>
                    <a:pt x="167963" y="5753"/>
                  </a:lnTo>
                  <a:lnTo>
                    <a:pt x="217932" y="0"/>
                  </a:lnTo>
                  <a:lnTo>
                    <a:pt x="4649724" y="0"/>
                  </a:lnTo>
                  <a:lnTo>
                    <a:pt x="4699704" y="5753"/>
                  </a:lnTo>
                  <a:lnTo>
                    <a:pt x="4745580" y="22144"/>
                  </a:lnTo>
                  <a:lnTo>
                    <a:pt x="4786044" y="47866"/>
                  </a:lnTo>
                  <a:lnTo>
                    <a:pt x="4819789" y="81611"/>
                  </a:lnTo>
                  <a:lnTo>
                    <a:pt x="4845511" y="122075"/>
                  </a:lnTo>
                  <a:lnTo>
                    <a:pt x="4861902" y="167951"/>
                  </a:lnTo>
                  <a:lnTo>
                    <a:pt x="4867656" y="217931"/>
                  </a:lnTo>
                  <a:lnTo>
                    <a:pt x="4867656" y="1089660"/>
                  </a:lnTo>
                  <a:lnTo>
                    <a:pt x="4861902" y="1139640"/>
                  </a:lnTo>
                  <a:lnTo>
                    <a:pt x="4845511" y="1185516"/>
                  </a:lnTo>
                  <a:lnTo>
                    <a:pt x="4819789" y="1225980"/>
                  </a:lnTo>
                  <a:lnTo>
                    <a:pt x="4786044" y="1259725"/>
                  </a:lnTo>
                  <a:lnTo>
                    <a:pt x="4745580" y="1285447"/>
                  </a:lnTo>
                  <a:lnTo>
                    <a:pt x="4699704" y="1301838"/>
                  </a:lnTo>
                  <a:lnTo>
                    <a:pt x="4649724" y="1307591"/>
                  </a:lnTo>
                  <a:lnTo>
                    <a:pt x="217932" y="1307591"/>
                  </a:lnTo>
                  <a:lnTo>
                    <a:pt x="167963" y="1301838"/>
                  </a:lnTo>
                  <a:lnTo>
                    <a:pt x="122092" y="1285447"/>
                  </a:lnTo>
                  <a:lnTo>
                    <a:pt x="81627" y="1259725"/>
                  </a:lnTo>
                  <a:lnTo>
                    <a:pt x="47878" y="1225980"/>
                  </a:lnTo>
                  <a:lnTo>
                    <a:pt x="22151" y="1185516"/>
                  </a:lnTo>
                  <a:lnTo>
                    <a:pt x="5755" y="1139640"/>
                  </a:lnTo>
                  <a:lnTo>
                    <a:pt x="0" y="1089660"/>
                  </a:lnTo>
                  <a:lnTo>
                    <a:pt x="0" y="217931"/>
                  </a:lnTo>
                  <a:close/>
                </a:path>
              </a:pathLst>
            </a:custGeom>
            <a:ln w="12192">
              <a:solidFill>
                <a:srgbClr val="2D8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0017" y="892302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O</a:t>
            </a:r>
            <a:r>
              <a:rPr sz="2400" spc="5" dirty="0">
                <a:solidFill>
                  <a:srgbClr val="000000"/>
                </a:solidFill>
              </a:rPr>
              <a:t>V</a:t>
            </a:r>
            <a:r>
              <a:rPr sz="2400" spc="10" dirty="0">
                <a:solidFill>
                  <a:srgbClr val="000000"/>
                </a:solidFill>
              </a:rPr>
              <a:t>E</a:t>
            </a:r>
            <a:r>
              <a:rPr sz="2400" spc="-125" dirty="0">
                <a:solidFill>
                  <a:srgbClr val="000000"/>
                </a:solidFill>
              </a:rPr>
              <a:t>R</a:t>
            </a:r>
            <a:r>
              <a:rPr sz="2400" spc="5" dirty="0">
                <a:solidFill>
                  <a:srgbClr val="000000"/>
                </a:solidFill>
              </a:rPr>
              <a:t>V</a:t>
            </a:r>
            <a:r>
              <a:rPr sz="2400" spc="-5" dirty="0">
                <a:solidFill>
                  <a:srgbClr val="000000"/>
                </a:solidFill>
              </a:rPr>
              <a:t>I</a:t>
            </a:r>
            <a:r>
              <a:rPr sz="2400" spc="15" dirty="0">
                <a:solidFill>
                  <a:srgbClr val="000000"/>
                </a:solidFill>
              </a:rPr>
              <a:t>E</a:t>
            </a:r>
            <a:r>
              <a:rPr sz="2400" dirty="0">
                <a:solidFill>
                  <a:srgbClr val="000000"/>
                </a:solidFill>
              </a:rPr>
              <a:t>W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701040" y="2264664"/>
            <a:ext cx="4879975" cy="1320165"/>
            <a:chOff x="701040" y="2264664"/>
            <a:chExt cx="4879975" cy="13201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2270760"/>
              <a:ext cx="4867656" cy="13075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136" y="2270760"/>
              <a:ext cx="4867910" cy="1308100"/>
            </a:xfrm>
            <a:custGeom>
              <a:avLst/>
              <a:gdLst/>
              <a:ahLst/>
              <a:cxnLst/>
              <a:rect l="l" t="t" r="r" b="b"/>
              <a:pathLst>
                <a:path w="4867910" h="1308100">
                  <a:moveTo>
                    <a:pt x="0" y="217931"/>
                  </a:moveTo>
                  <a:lnTo>
                    <a:pt x="5755" y="167951"/>
                  </a:lnTo>
                  <a:lnTo>
                    <a:pt x="22151" y="122075"/>
                  </a:lnTo>
                  <a:lnTo>
                    <a:pt x="47878" y="81611"/>
                  </a:lnTo>
                  <a:lnTo>
                    <a:pt x="81627" y="47866"/>
                  </a:lnTo>
                  <a:lnTo>
                    <a:pt x="122092" y="22144"/>
                  </a:lnTo>
                  <a:lnTo>
                    <a:pt x="167963" y="5753"/>
                  </a:lnTo>
                  <a:lnTo>
                    <a:pt x="217932" y="0"/>
                  </a:lnTo>
                  <a:lnTo>
                    <a:pt x="4649724" y="0"/>
                  </a:lnTo>
                  <a:lnTo>
                    <a:pt x="4699704" y="5753"/>
                  </a:lnTo>
                  <a:lnTo>
                    <a:pt x="4745580" y="22144"/>
                  </a:lnTo>
                  <a:lnTo>
                    <a:pt x="4786044" y="47866"/>
                  </a:lnTo>
                  <a:lnTo>
                    <a:pt x="4819789" y="81611"/>
                  </a:lnTo>
                  <a:lnTo>
                    <a:pt x="4845511" y="122075"/>
                  </a:lnTo>
                  <a:lnTo>
                    <a:pt x="4861902" y="167951"/>
                  </a:lnTo>
                  <a:lnTo>
                    <a:pt x="4867656" y="217931"/>
                  </a:lnTo>
                  <a:lnTo>
                    <a:pt x="4867656" y="1089660"/>
                  </a:lnTo>
                  <a:lnTo>
                    <a:pt x="4861902" y="1139640"/>
                  </a:lnTo>
                  <a:lnTo>
                    <a:pt x="4845511" y="1185516"/>
                  </a:lnTo>
                  <a:lnTo>
                    <a:pt x="4819789" y="1225980"/>
                  </a:lnTo>
                  <a:lnTo>
                    <a:pt x="4786044" y="1259725"/>
                  </a:lnTo>
                  <a:lnTo>
                    <a:pt x="4745580" y="1285447"/>
                  </a:lnTo>
                  <a:lnTo>
                    <a:pt x="4699704" y="1301838"/>
                  </a:lnTo>
                  <a:lnTo>
                    <a:pt x="4649724" y="1307591"/>
                  </a:lnTo>
                  <a:lnTo>
                    <a:pt x="217932" y="1307591"/>
                  </a:lnTo>
                  <a:lnTo>
                    <a:pt x="167963" y="1301838"/>
                  </a:lnTo>
                  <a:lnTo>
                    <a:pt x="122092" y="1285447"/>
                  </a:lnTo>
                  <a:lnTo>
                    <a:pt x="81627" y="1259725"/>
                  </a:lnTo>
                  <a:lnTo>
                    <a:pt x="47878" y="1225980"/>
                  </a:lnTo>
                  <a:lnTo>
                    <a:pt x="22151" y="1185516"/>
                  </a:lnTo>
                  <a:lnTo>
                    <a:pt x="5755" y="1139640"/>
                  </a:lnTo>
                  <a:lnTo>
                    <a:pt x="0" y="1089660"/>
                  </a:lnTo>
                  <a:lnTo>
                    <a:pt x="0" y="217931"/>
                  </a:lnTo>
                  <a:close/>
                </a:path>
              </a:pathLst>
            </a:custGeom>
            <a:ln w="12192">
              <a:solidFill>
                <a:srgbClr val="2D8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6514" y="2721305"/>
            <a:ext cx="2629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BUSINESS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PROBLEM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35688" y="176720"/>
            <a:ext cx="6053455" cy="1975485"/>
            <a:chOff x="5635688" y="176720"/>
            <a:chExt cx="6053455" cy="1975485"/>
          </a:xfrm>
        </p:grpSpPr>
        <p:sp>
          <p:nvSpPr>
            <p:cNvPr id="11" name="object 11"/>
            <p:cNvSpPr/>
            <p:nvPr/>
          </p:nvSpPr>
          <p:spPr>
            <a:xfrm>
              <a:off x="5644896" y="185927"/>
              <a:ext cx="6035040" cy="1957070"/>
            </a:xfrm>
            <a:custGeom>
              <a:avLst/>
              <a:gdLst/>
              <a:ahLst/>
              <a:cxnLst/>
              <a:rect l="l" t="t" r="r" b="b"/>
              <a:pathLst>
                <a:path w="6035040" h="1957070">
                  <a:moveTo>
                    <a:pt x="6035040" y="0"/>
                  </a:moveTo>
                  <a:lnTo>
                    <a:pt x="0" y="0"/>
                  </a:lnTo>
                  <a:lnTo>
                    <a:pt x="0" y="1956816"/>
                  </a:lnTo>
                  <a:lnTo>
                    <a:pt x="6035040" y="1956816"/>
                  </a:lnTo>
                  <a:lnTo>
                    <a:pt x="603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4896" y="185927"/>
              <a:ext cx="6035040" cy="1957070"/>
            </a:xfrm>
            <a:custGeom>
              <a:avLst/>
              <a:gdLst/>
              <a:ahLst/>
              <a:cxnLst/>
              <a:rect l="l" t="t" r="r" b="b"/>
              <a:pathLst>
                <a:path w="6035040" h="1957070">
                  <a:moveTo>
                    <a:pt x="0" y="1956816"/>
                  </a:moveTo>
                  <a:lnTo>
                    <a:pt x="6035040" y="1956816"/>
                  </a:lnTo>
                  <a:lnTo>
                    <a:pt x="6035040" y="0"/>
                  </a:lnTo>
                  <a:lnTo>
                    <a:pt x="0" y="0"/>
                  </a:lnTo>
                  <a:lnTo>
                    <a:pt x="0" y="1956816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23890" y="534162"/>
            <a:ext cx="582866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goal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0" dirty="0">
                <a:latin typeface="Times New Roman"/>
                <a:cs typeface="Times New Roman"/>
              </a:rPr>
              <a:t> this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build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contributory</a:t>
            </a:r>
            <a:r>
              <a:rPr sz="2000" spc="-10" dirty="0">
                <a:latin typeface="Times New Roman"/>
                <a:cs typeface="Times New Roman"/>
              </a:rPr>
              <a:t> cause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road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conditions,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vehicle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involved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35752" y="1740407"/>
            <a:ext cx="6053455" cy="4828540"/>
            <a:chOff x="5635752" y="1740407"/>
            <a:chExt cx="6053455" cy="4828540"/>
          </a:xfrm>
        </p:grpSpPr>
        <p:sp>
          <p:nvSpPr>
            <p:cNvPr id="15" name="object 15"/>
            <p:cNvSpPr/>
            <p:nvPr/>
          </p:nvSpPr>
          <p:spPr>
            <a:xfrm>
              <a:off x="5644896" y="1749551"/>
              <a:ext cx="6035040" cy="4810125"/>
            </a:xfrm>
            <a:custGeom>
              <a:avLst/>
              <a:gdLst/>
              <a:ahLst/>
              <a:cxnLst/>
              <a:rect l="l" t="t" r="r" b="b"/>
              <a:pathLst>
                <a:path w="6035040" h="4810125">
                  <a:moveTo>
                    <a:pt x="6035040" y="0"/>
                  </a:moveTo>
                  <a:lnTo>
                    <a:pt x="0" y="0"/>
                  </a:lnTo>
                  <a:lnTo>
                    <a:pt x="0" y="4809744"/>
                  </a:lnTo>
                  <a:lnTo>
                    <a:pt x="6035040" y="4809744"/>
                  </a:lnTo>
                  <a:lnTo>
                    <a:pt x="603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4896" y="1749551"/>
              <a:ext cx="6035040" cy="4810125"/>
            </a:xfrm>
            <a:custGeom>
              <a:avLst/>
              <a:gdLst/>
              <a:ahLst/>
              <a:cxnLst/>
              <a:rect l="l" t="t" r="r" b="b"/>
              <a:pathLst>
                <a:path w="6035040" h="4810125">
                  <a:moveTo>
                    <a:pt x="0" y="4809744"/>
                  </a:moveTo>
                  <a:lnTo>
                    <a:pt x="6035040" y="4809744"/>
                  </a:lnTo>
                  <a:lnTo>
                    <a:pt x="6035040" y="0"/>
                  </a:lnTo>
                  <a:lnTo>
                    <a:pt x="0" y="0"/>
                  </a:lnTo>
                  <a:lnTo>
                    <a:pt x="0" y="4809744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23890" y="2304669"/>
            <a:ext cx="5805805" cy="368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002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Times New Roman"/>
                <a:cs typeface="Times New Roman"/>
              </a:rPr>
              <a:t>Traffic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major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concern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large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 </a:t>
            </a:r>
            <a:r>
              <a:rPr sz="2000" spc="-10" dirty="0">
                <a:latin typeface="Times New Roman"/>
                <a:cs typeface="Times New Roman"/>
              </a:rPr>
              <a:t>like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Chicago,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damage,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injuries,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 fatalities.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Understanding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 city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planners,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boards,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policymakers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implement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proactive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measures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incidents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enhance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</a:t>
            </a:r>
            <a:r>
              <a:rPr sz="2000" spc="-30" dirty="0">
                <a:latin typeface="Times New Roman"/>
                <a:cs typeface="Times New Roman"/>
              </a:rPr>
              <a:t> safety.</a:t>
            </a:r>
            <a:endParaRPr sz="2000">
              <a:latin typeface="Times New Roman"/>
              <a:cs typeface="Times New Roman"/>
            </a:endParaRPr>
          </a:p>
          <a:p>
            <a:pPr marL="12700" marR="111760" indent="577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10" dirty="0">
                <a:latin typeface="Times New Roman"/>
                <a:cs typeface="Times New Roman"/>
              </a:rPr>
              <a:t>utilizes </a:t>
            </a:r>
            <a:r>
              <a:rPr sz="2000" spc="-5" dirty="0">
                <a:latin typeface="Times New Roman"/>
                <a:cs typeface="Times New Roman"/>
              </a:rPr>
              <a:t>a dataset provided by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Chicago,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comprehensive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vehicles,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individuals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involved.</a:t>
            </a:r>
            <a:endParaRPr sz="2000">
              <a:latin typeface="Times New Roman"/>
              <a:cs typeface="Times New Roman"/>
            </a:endParaRPr>
          </a:p>
          <a:p>
            <a:pPr marL="12700" marR="69215" indent="5778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offers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insights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crashes.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028" y="434797"/>
            <a:ext cx="2299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rebuchet MS"/>
                <a:cs typeface="Trebuchet MS"/>
              </a:rPr>
              <a:t>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350263"/>
            <a:ext cx="10076815" cy="4663440"/>
          </a:xfrm>
          <a:custGeom>
            <a:avLst/>
            <a:gdLst/>
            <a:ahLst/>
            <a:cxnLst/>
            <a:rect l="l" t="t" r="r" b="b"/>
            <a:pathLst>
              <a:path w="10076815" h="4663440">
                <a:moveTo>
                  <a:pt x="10076688" y="0"/>
                </a:moveTo>
                <a:lnTo>
                  <a:pt x="0" y="0"/>
                </a:lnTo>
                <a:lnTo>
                  <a:pt x="0" y="4663440"/>
                </a:lnTo>
                <a:lnTo>
                  <a:pt x="10076688" y="4663440"/>
                </a:lnTo>
                <a:lnTo>
                  <a:pt x="10076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2835" y="1397330"/>
            <a:ext cx="9881870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6606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Main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Objective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Build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PRIM_CONTRIBUTORY_CAUSE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AutoNum type="arabicPeriod" startAt="2"/>
              <a:tabLst>
                <a:tab pos="2660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Quality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Ensure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maintaining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completeness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accuracy,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especially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critical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 </a:t>
            </a:r>
            <a:r>
              <a:rPr sz="2000" spc="-10" dirty="0">
                <a:latin typeface="Times New Roman"/>
                <a:cs typeface="Times New Roman"/>
              </a:rPr>
              <a:t>conditions,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weather,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vehicle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Reliable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20" dirty="0">
                <a:latin typeface="Times New Roman"/>
                <a:cs typeface="Times New Roman"/>
              </a:rPr>
              <a:t>will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ensure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robust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AutoNum type="arabicPeriod" startAt="3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Imbalance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4635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severe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imbalance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target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(PRIM_CONTRIBUTORY_CAUSE)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applying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SMOTE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class</a:t>
            </a:r>
            <a:r>
              <a:rPr sz="2000" b="1" dirty="0">
                <a:latin typeface="Times New Roman"/>
                <a:cs typeface="Times New Roman"/>
              </a:rPr>
              <a:t> weighting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ensemble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methods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buClr>
                <a:srgbClr val="404040"/>
              </a:buClr>
              <a:buAutoNum type="arabicPeriod" startAt="4"/>
              <a:tabLst>
                <a:tab pos="2660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Feature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Importance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Investigate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relationships </a:t>
            </a:r>
            <a:r>
              <a:rPr sz="2000" spc="-10" dirty="0">
                <a:latin typeface="Times New Roman"/>
                <a:cs typeface="Times New Roman"/>
              </a:rPr>
              <a:t>between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road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conditions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vehicle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types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driver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behavior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547" y="996518"/>
            <a:ext cx="3330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-15"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SUA</a:t>
            </a:r>
            <a:r>
              <a:rPr spc="-20" dirty="0">
                <a:latin typeface="Times New Roman"/>
                <a:cs typeface="Times New Roman"/>
              </a:rPr>
              <a:t>L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spc="-25" dirty="0">
                <a:latin typeface="Times New Roman"/>
                <a:cs typeface="Times New Roman"/>
              </a:rPr>
              <a:t>Z</a:t>
            </a:r>
            <a:r>
              <a:rPr spc="-370"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T</a:t>
            </a:r>
            <a:r>
              <a:rPr spc="-25"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963" y="1765172"/>
            <a:ext cx="3418204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5FCAEE"/>
                </a:solidFill>
                <a:latin typeface="Trebuchet MS"/>
                <a:cs typeface="Trebuchet MS"/>
              </a:rPr>
              <a:t>CORRELATIONS</a:t>
            </a:r>
            <a:r>
              <a:rPr sz="1800" b="1" spc="-4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5FCAEE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810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numerical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only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INJURIES_TOTAL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J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spc="-14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_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NON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_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8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2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having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(77%)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expected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73736"/>
            <a:ext cx="7751064" cy="6531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1139950"/>
            <a:ext cx="12018264" cy="5647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386029"/>
            <a:ext cx="223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BAR</a:t>
            </a:r>
            <a:r>
              <a:rPr sz="3600" spc="-80" dirty="0"/>
              <a:t> </a:t>
            </a:r>
            <a:r>
              <a:rPr sz="3600" dirty="0"/>
              <a:t>PLOTS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26210" y="641680"/>
            <a:ext cx="303276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0" dirty="0"/>
              <a:t>BAR</a:t>
            </a:r>
            <a:r>
              <a:rPr sz="4900" spc="-85" dirty="0"/>
              <a:t> </a:t>
            </a:r>
            <a:r>
              <a:rPr sz="4900" spc="-5" dirty="0"/>
              <a:t>PLOTS</a:t>
            </a:r>
            <a:endParaRPr sz="4900"/>
          </a:p>
        </p:txBody>
      </p:sp>
      <p:sp>
        <p:nvSpPr>
          <p:cNvPr id="13" name="object 13"/>
          <p:cNvSpPr txBox="1"/>
          <p:nvPr/>
        </p:nvSpPr>
        <p:spPr>
          <a:xfrm>
            <a:off x="1426210" y="1624964"/>
            <a:ext cx="9490710" cy="2719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8770" algn="just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from the </a:t>
            </a:r>
            <a:r>
              <a:rPr sz="2000" spc="-5" dirty="0">
                <a:latin typeface="Times New Roman"/>
                <a:cs typeface="Times New Roman"/>
              </a:rPr>
              <a:t>bar plots above </a:t>
            </a:r>
            <a:r>
              <a:rPr sz="2000" spc="-15" dirty="0">
                <a:latin typeface="Times New Roman"/>
                <a:cs typeface="Times New Roman"/>
              </a:rPr>
              <a:t>suggests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20" dirty="0">
                <a:latin typeface="Times New Roman"/>
                <a:cs typeface="Times New Roman"/>
              </a:rPr>
              <a:t>many </a:t>
            </a:r>
            <a:r>
              <a:rPr sz="2000" spc="-5" dirty="0">
                <a:latin typeface="Times New Roman"/>
                <a:cs typeface="Times New Roman"/>
              </a:rPr>
              <a:t>accidents occur </a:t>
            </a:r>
            <a:r>
              <a:rPr sz="2000" spc="-10" dirty="0">
                <a:latin typeface="Times New Roman"/>
                <a:cs typeface="Times New Roman"/>
              </a:rPr>
              <a:t>under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spc="-20" dirty="0">
                <a:latin typeface="Times New Roman"/>
                <a:cs typeface="Times New Roman"/>
              </a:rPr>
              <a:t>weather,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daylight, and </a:t>
            </a:r>
            <a:r>
              <a:rPr sz="2000" dirty="0">
                <a:latin typeface="Times New Roman"/>
                <a:cs typeface="Times New Roman"/>
              </a:rPr>
              <a:t>dry </a:t>
            </a:r>
            <a:r>
              <a:rPr sz="2000" spc="-5" dirty="0">
                <a:latin typeface="Times New Roman"/>
                <a:cs typeface="Times New Roman"/>
              </a:rPr>
              <a:t>conditions, </a:t>
            </a:r>
            <a:r>
              <a:rPr sz="2000" spc="-10" dirty="0">
                <a:latin typeface="Times New Roman"/>
                <a:cs typeface="Times New Roman"/>
              </a:rPr>
              <a:t>indicating that environmental </a:t>
            </a:r>
            <a:r>
              <a:rPr sz="2000" spc="-5" dirty="0">
                <a:latin typeface="Times New Roman"/>
                <a:cs typeface="Times New Roman"/>
              </a:rPr>
              <a:t>factors </a:t>
            </a:r>
            <a:r>
              <a:rPr sz="2000" spc="-10" dirty="0">
                <a:latin typeface="Times New Roman"/>
                <a:cs typeface="Times New Roman"/>
              </a:rPr>
              <a:t>like </a:t>
            </a:r>
            <a:r>
              <a:rPr sz="2000" spc="-5" dirty="0">
                <a:latin typeface="Times New Roman"/>
                <a:cs typeface="Times New Roman"/>
              </a:rPr>
              <a:t>adverse </a:t>
            </a:r>
            <a:r>
              <a:rPr sz="2000" spc="-15" dirty="0">
                <a:latin typeface="Times New Roman"/>
                <a:cs typeface="Times New Roman"/>
              </a:rPr>
              <a:t>weather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lighting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causes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most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Times New Roman"/>
                <a:cs typeface="Times New Roman"/>
              </a:rPr>
              <a:t>Instead,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driver-related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(like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inattentiveness,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tailgating,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speeding)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design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(such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undivided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roads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intersections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without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controls)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play 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significant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accident occurrences.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insight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guide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traffic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measures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focusing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driver education,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enforcement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high-risk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intersections,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improvements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undivided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roads.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40838" y="497535"/>
            <a:ext cx="68884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0" dirty="0"/>
              <a:t>MODELLING</a:t>
            </a:r>
            <a:r>
              <a:rPr sz="4900" spc="-140" dirty="0"/>
              <a:t> </a:t>
            </a:r>
            <a:r>
              <a:rPr sz="4900" spc="-10" dirty="0"/>
              <a:t>TECHNIQUES</a:t>
            </a:r>
            <a:endParaRPr sz="490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pc="-5" dirty="0"/>
              <a:t>Baseline</a:t>
            </a:r>
            <a:r>
              <a:rPr spc="-10" dirty="0"/>
              <a:t> </a:t>
            </a:r>
            <a:r>
              <a:rPr dirty="0"/>
              <a:t>Model:</a:t>
            </a:r>
            <a:r>
              <a:rPr spc="-50" dirty="0"/>
              <a:t> </a:t>
            </a:r>
            <a:r>
              <a:rPr spc="-30" dirty="0"/>
              <a:t>Dummy</a:t>
            </a:r>
            <a:r>
              <a:rPr spc="95" dirty="0"/>
              <a:t> </a:t>
            </a:r>
            <a:r>
              <a:rPr spc="-5" dirty="0"/>
              <a:t>Classifier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pc="-5" dirty="0"/>
              <a:t>Baseline</a:t>
            </a:r>
            <a:r>
              <a:rPr spc="5" dirty="0"/>
              <a:t> </a:t>
            </a:r>
            <a:r>
              <a:rPr dirty="0"/>
              <a:t>Model</a:t>
            </a:r>
            <a:r>
              <a:rPr spc="-165" dirty="0"/>
              <a:t> </a:t>
            </a:r>
            <a:r>
              <a:rPr spc="-5" dirty="0"/>
              <a:t>Accuracy: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accuracy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baseline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is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dirty="0"/>
              <a:t>0.5953</a:t>
            </a:r>
            <a:r>
              <a:rPr b="0" dirty="0">
                <a:latin typeface="Times New Roman"/>
                <a:cs typeface="Times New Roman"/>
              </a:rPr>
              <a:t>,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indicating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that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latin typeface="Times New Roman"/>
                <a:cs typeface="Times New Roman"/>
              </a:rPr>
              <a:t>correctly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predicts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approximately</a:t>
            </a:r>
            <a:r>
              <a:rPr b="0" spc="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59.53%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instances.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pc="-10" dirty="0"/>
              <a:t>Findings</a:t>
            </a: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b="0" dirty="0">
                <a:latin typeface="Times New Roman"/>
                <a:cs typeface="Times New Roman"/>
              </a:rPr>
              <a:t>The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  <a:r>
              <a:rPr b="0" spc="-5" dirty="0">
                <a:latin typeface="Times New Roman"/>
                <a:cs typeface="Times New Roman"/>
              </a:rPr>
              <a:t> exhibits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strong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spc="-10" dirty="0"/>
              <a:t>imbalance</a:t>
            </a:r>
            <a:r>
              <a:rPr spc="5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10" dirty="0"/>
              <a:t>predictions</a:t>
            </a:r>
            <a:r>
              <a:rPr b="0" spc="-10" dirty="0">
                <a:latin typeface="Times New Roman"/>
                <a:cs typeface="Times New Roman"/>
              </a:rPr>
              <a:t>,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as it only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predicts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</a:p>
          <a:p>
            <a:pPr marL="12700" marR="406400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5" dirty="0"/>
              <a:t>"Pedestrian/Cyclist</a:t>
            </a:r>
            <a:r>
              <a:rPr spc="10" dirty="0"/>
              <a:t> </a:t>
            </a:r>
            <a:r>
              <a:rPr spc="-15" dirty="0"/>
              <a:t>Errors"</a:t>
            </a:r>
            <a:r>
              <a:rPr spc="75" dirty="0"/>
              <a:t> </a:t>
            </a:r>
            <a:r>
              <a:rPr b="0" spc="-25" dirty="0">
                <a:latin typeface="Times New Roman"/>
                <a:cs typeface="Times New Roman"/>
              </a:rPr>
              <a:t>effectively,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achieving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recall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1.00</a:t>
            </a:r>
            <a:r>
              <a:rPr b="0" dirty="0">
                <a:latin typeface="Times New Roman"/>
                <a:cs typeface="Times New Roman"/>
              </a:rPr>
              <a:t>.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This </a:t>
            </a:r>
            <a:r>
              <a:rPr b="0" spc="-5" dirty="0">
                <a:latin typeface="Times New Roman"/>
                <a:cs typeface="Times New Roman"/>
              </a:rPr>
              <a:t>indicates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that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all </a:t>
            </a:r>
            <a:r>
              <a:rPr b="0" spc="-484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instances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this </a:t>
            </a: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Times New Roman"/>
                <a:cs typeface="Times New Roman"/>
              </a:rPr>
              <a:t>were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correctly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identified.</a:t>
            </a:r>
          </a:p>
          <a:p>
            <a:pPr marL="12700" marR="19050">
              <a:lnSpc>
                <a:spcPct val="100000"/>
              </a:lnSpc>
              <a:spcBef>
                <a:spcPts val="1010"/>
              </a:spcBef>
            </a:pPr>
            <a:r>
              <a:rPr b="0" spc="-20" dirty="0">
                <a:latin typeface="Times New Roman"/>
                <a:cs typeface="Times New Roman"/>
              </a:rPr>
              <a:t>However,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model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fails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predict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any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instances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the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other classes,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resulting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80" dirty="0">
                <a:latin typeface="Times New Roman"/>
                <a:cs typeface="Times New Roman"/>
              </a:rPr>
              <a:t> </a:t>
            </a:r>
            <a:r>
              <a:rPr spc="-15" dirty="0"/>
              <a:t>zero</a:t>
            </a:r>
            <a:r>
              <a:rPr spc="10" dirty="0"/>
              <a:t> </a:t>
            </a:r>
            <a:r>
              <a:rPr spc="-10" dirty="0"/>
              <a:t>precision </a:t>
            </a:r>
            <a:r>
              <a:rPr spc="-5" dirty="0"/>
              <a:t> and </a:t>
            </a:r>
            <a:r>
              <a:rPr spc="-10" dirty="0"/>
              <a:t>recall</a:t>
            </a:r>
            <a:r>
              <a:rPr spc="15" dirty="0"/>
              <a:t> </a:t>
            </a:r>
            <a:r>
              <a:rPr b="0" spc="-10" dirty="0">
                <a:latin typeface="Times New Roman"/>
                <a:cs typeface="Times New Roman"/>
              </a:rPr>
              <a:t>for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Times New Roman"/>
                <a:cs typeface="Times New Roman"/>
              </a:rPr>
              <a:t>them.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This </a:t>
            </a:r>
            <a:r>
              <a:rPr b="0" spc="-15" dirty="0">
                <a:latin typeface="Times New Roman"/>
                <a:cs typeface="Times New Roman"/>
              </a:rPr>
              <a:t>highlights</a:t>
            </a:r>
            <a:r>
              <a:rPr b="0" spc="7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significant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shortfall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Times New Roman"/>
                <a:cs typeface="Times New Roman"/>
              </a:rPr>
              <a:t>model's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ability to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generalize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across </a:t>
            </a:r>
            <a:r>
              <a:rPr b="0" spc="-484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all categories.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25" dirty="0"/>
              <a:t>macro</a:t>
            </a:r>
            <a:r>
              <a:rPr spc="35" dirty="0"/>
              <a:t> </a:t>
            </a:r>
            <a:r>
              <a:rPr dirty="0"/>
              <a:t>average</a:t>
            </a:r>
            <a:r>
              <a:rPr spc="10" dirty="0"/>
              <a:t> </a:t>
            </a:r>
            <a:r>
              <a:rPr b="0" spc="-10" dirty="0">
                <a:latin typeface="Times New Roman"/>
                <a:cs typeface="Times New Roman"/>
              </a:rPr>
              <a:t>metrics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indicate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overall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poor</a:t>
            </a:r>
            <a:r>
              <a:rPr b="0" spc="-10" dirty="0">
                <a:latin typeface="Times New Roman"/>
                <a:cs typeface="Times New Roman"/>
              </a:rPr>
              <a:t> performance,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with</a:t>
            </a:r>
            <a:r>
              <a:rPr b="0" spc="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F1-score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only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0.12</a:t>
            </a:r>
            <a:r>
              <a:rPr b="0" dirty="0">
                <a:latin typeface="Times New Roman"/>
                <a:cs typeface="Times New Roman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latin typeface="Times New Roman"/>
                <a:cs typeface="Times New Roman"/>
              </a:rPr>
              <a:t>emphasizing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the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need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improvement.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86029"/>
            <a:ext cx="6409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Model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Performance</a:t>
            </a:r>
            <a:r>
              <a:rPr sz="3600" b="1" spc="-20" dirty="0">
                <a:latin typeface="Arial"/>
                <a:cs typeface="Arial"/>
              </a:rPr>
              <a:t> Overview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159" y="1046467"/>
          <a:ext cx="116332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27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Model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0" marB="0">
                    <a:solidFill>
                      <a:srgbClr val="CFDADF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spc="-20" dirty="0">
                          <a:latin typeface="Trebuchet MS"/>
                          <a:cs typeface="Trebuchet MS"/>
                        </a:rPr>
                        <a:t>Accuracy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0" marB="0">
                    <a:solidFill>
                      <a:srgbClr val="CFDADF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Key</a:t>
                      </a:r>
                      <a:r>
                        <a:rPr sz="20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Insights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0" marB="0">
                    <a:solidFill>
                      <a:srgbClr val="CFDA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Logistic</a:t>
                      </a:r>
                      <a:r>
                        <a:rPr sz="20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Regression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0.6303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Struggled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with most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classes;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good</a:t>
                      </a:r>
                      <a:r>
                        <a:rPr sz="2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recall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r>
                        <a:rPr sz="20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b="1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but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poor overall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performance.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15265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Logistic</a:t>
                      </a:r>
                      <a:r>
                        <a:rPr sz="20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Regression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(SMOTE)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0.3066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Significant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drop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accuracy;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failed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effectively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address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imbalance.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69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Random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25" dirty="0">
                          <a:latin typeface="Trebuchet MS"/>
                          <a:cs typeface="Trebuchet MS"/>
                        </a:rPr>
                        <a:t>Forest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130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0.6140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130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recall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r>
                        <a:rPr sz="2000" b="1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poor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performance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0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minority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classes.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XGBoost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0.6393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2668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Comparable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neural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network;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maintains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2000" spc="-5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performance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certain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classes,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particularly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r>
                        <a:rPr sz="20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716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spc="-20" dirty="0">
                          <a:latin typeface="Trebuchet MS"/>
                          <a:cs typeface="Trebuchet MS"/>
                        </a:rPr>
                        <a:t>Neural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Network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0.6429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solidFill>
                      <a:srgbClr val="BEEAF8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Highest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accuracy;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performs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well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Pedestrian/Cyclist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Trebuchet MS"/>
                          <a:cs typeface="Trebuchet MS"/>
                        </a:rPr>
                        <a:t>Errors</a:t>
                      </a:r>
                      <a:r>
                        <a:rPr sz="20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but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 shows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signs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 of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potential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overfitting.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7160" marB="0">
                    <a:solidFill>
                      <a:srgbClr val="BE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990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Office Theme</vt:lpstr>
      <vt:lpstr>CITY OF CHICAGO TRAFFIC CRASHES</vt:lpstr>
      <vt:lpstr>PROJECT INTRODUCTION</vt:lpstr>
      <vt:lpstr>OVERVIEW</vt:lpstr>
      <vt:lpstr>OBJECTIVES</vt:lpstr>
      <vt:lpstr>VISUALIZATIONS</vt:lpstr>
      <vt:lpstr>BAR PLOTS</vt:lpstr>
      <vt:lpstr>BAR PLOTS</vt:lpstr>
      <vt:lpstr>MODELLING TECHNIQUES</vt:lpstr>
      <vt:lpstr>Model Performance Overview</vt:lpstr>
      <vt:lpstr>Model Comparison: Random Forest vs. XGBoost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CHICAGO TRAFFIC CRASHES</dc:title>
  <dc:creator>Administrator</dc:creator>
  <cp:lastModifiedBy>Windows User</cp:lastModifiedBy>
  <cp:revision>3</cp:revision>
  <dcterms:created xsi:type="dcterms:W3CDTF">2024-10-14T15:03:08Z</dcterms:created>
  <dcterms:modified xsi:type="dcterms:W3CDTF">2024-10-14T15:06:58Z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2024-10-14T00:00:00Z</vt:filetime>
  </property>
</Properties>
</file>