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Moringa</a:t>
            </a:r>
            <a:r>
              <a:rPr lang="en-US" dirty="0" smtClean="0"/>
              <a:t> Phase 3 Project</a:t>
            </a:r>
            <a:endParaRPr lang="en-US" dirty="0"/>
          </a:p>
        </p:txBody>
      </p:sp>
      <p:sp>
        <p:nvSpPr>
          <p:cNvPr id="3" name="Subtitle 2"/>
          <p:cNvSpPr>
            <a:spLocks noGrp="1"/>
          </p:cNvSpPr>
          <p:nvPr>
            <p:ph type="subTitle" idx="1"/>
          </p:nvPr>
        </p:nvSpPr>
        <p:spPr/>
        <p:txBody>
          <a:bodyPr/>
          <a:lstStyle/>
          <a:p>
            <a:r>
              <a:rPr lang="en-US" dirty="0" smtClean="0"/>
              <a:t>By Cynthia Njambi </a:t>
            </a:r>
            <a:r>
              <a:rPr lang="en-US" dirty="0" err="1" smtClean="0"/>
              <a:t>Ngethe</a:t>
            </a:r>
            <a:endParaRPr lang="en-US" dirty="0"/>
          </a:p>
        </p:txBody>
      </p:sp>
    </p:spTree>
    <p:extLst>
      <p:ext uri="{BB962C8B-B14F-4D97-AF65-F5344CB8AC3E}">
        <p14:creationId xmlns:p14="http://schemas.microsoft.com/office/powerpoint/2010/main" val="2064176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8988285" cy="1303867"/>
          </a:xfrm>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a:solidFill>
                  <a:schemeClr val="tx1"/>
                </a:solidFill>
                <a:ea typeface="Ebrima" panose="02000000000000000000" pitchFamily="2" charset="0"/>
                <a:cs typeface="Ebrima" panose="02000000000000000000" pitchFamily="2" charset="0"/>
              </a:rPr>
              <a:t>This project focuses on predicting the functionality of water pumps in Tanzania using a large dataset provided by </a:t>
            </a:r>
            <a:r>
              <a:rPr lang="en-US" dirty="0" err="1">
                <a:solidFill>
                  <a:schemeClr val="tx1"/>
                </a:solidFill>
                <a:ea typeface="Ebrima" panose="02000000000000000000" pitchFamily="2" charset="0"/>
                <a:cs typeface="Ebrima" panose="02000000000000000000" pitchFamily="2" charset="0"/>
              </a:rPr>
              <a:t>Taarifa</a:t>
            </a:r>
            <a:r>
              <a:rPr lang="en-US" dirty="0">
                <a:solidFill>
                  <a:schemeClr val="tx1"/>
                </a:solidFill>
                <a:ea typeface="Ebrima" panose="02000000000000000000" pitchFamily="2" charset="0"/>
                <a:cs typeface="Ebrima" panose="02000000000000000000" pitchFamily="2" charset="0"/>
              </a:rPr>
              <a:t> and the Tanzanian Ministry of Water. The goal is to assist NGOs and the Tanzanian government in identifying critical factors that influence pump functionality, enabling them to make informed decisions on maintenance and new installations.</a:t>
            </a:r>
            <a:endParaRPr lang="en-US" dirty="0">
              <a:solidFill>
                <a:schemeClr val="tx1"/>
              </a:solidFill>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709414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20" y="256574"/>
            <a:ext cx="4681448" cy="1042139"/>
          </a:xfrm>
        </p:spPr>
        <p:txBody>
          <a:bodyPr/>
          <a:lstStyle/>
          <a:p>
            <a:r>
              <a:rPr lang="en-US" dirty="0"/>
              <a:t>Business &amp; Data Understanding</a:t>
            </a:r>
          </a:p>
        </p:txBody>
      </p:sp>
      <p:sp>
        <p:nvSpPr>
          <p:cNvPr id="3" name="Content Placeholder 2"/>
          <p:cNvSpPr>
            <a:spLocks noGrp="1"/>
          </p:cNvSpPr>
          <p:nvPr>
            <p:ph idx="1"/>
          </p:nvPr>
        </p:nvSpPr>
        <p:spPr>
          <a:xfrm>
            <a:off x="6255026" y="777643"/>
            <a:ext cx="5340626" cy="5393635"/>
          </a:xfrm>
        </p:spPr>
        <p:txBody>
          <a:bodyPr>
            <a:normAutofit fontScale="85000" lnSpcReduction="10000"/>
          </a:bodyPr>
          <a:lstStyle/>
          <a:p>
            <a:endParaRPr lang="en-US" dirty="0" smtClean="0">
              <a:ea typeface="Ebrima" panose="02000000000000000000" pitchFamily="2" charset="0"/>
              <a:cs typeface="Ebrima" panose="02000000000000000000" pitchFamily="2" charset="0"/>
            </a:endParaRPr>
          </a:p>
          <a:p>
            <a:r>
              <a:rPr lang="en-US" dirty="0" smtClean="0">
                <a:ea typeface="Ebrima" panose="02000000000000000000" pitchFamily="2" charset="0"/>
                <a:cs typeface="Ebrima" panose="02000000000000000000" pitchFamily="2" charset="0"/>
              </a:rPr>
              <a:t>I identified two stakeholders, namely: </a:t>
            </a:r>
            <a:r>
              <a:rPr lang="en-US" b="1" dirty="0"/>
              <a:t>Non-Governmental Organizations (NGOs):</a:t>
            </a:r>
            <a:r>
              <a:rPr lang="en-US" dirty="0"/>
              <a:t> Involved in providing support for well repairs across </a:t>
            </a:r>
            <a:r>
              <a:rPr lang="en-US" dirty="0" smtClean="0"/>
              <a:t>Tanzania and the </a:t>
            </a:r>
            <a:r>
              <a:rPr lang="en-US" b="1" dirty="0" smtClean="0"/>
              <a:t>Government </a:t>
            </a:r>
            <a:r>
              <a:rPr lang="en-US" b="1" dirty="0"/>
              <a:t>of Tanzania (Ministry of </a:t>
            </a:r>
            <a:r>
              <a:rPr lang="en-US" b="1" dirty="0" smtClean="0"/>
              <a:t>Water) </a:t>
            </a:r>
            <a:r>
              <a:rPr lang="en-US" dirty="0" smtClean="0"/>
              <a:t>which seeks </a:t>
            </a:r>
            <a:r>
              <a:rPr lang="en-US" dirty="0"/>
              <a:t>to understand patterns in non-functional wells to improve the planning and construction of new water points</a:t>
            </a:r>
            <a:r>
              <a:rPr lang="en-US" dirty="0" smtClean="0"/>
              <a:t>.</a:t>
            </a:r>
          </a:p>
          <a:p>
            <a:r>
              <a:rPr lang="en-US" dirty="0" smtClean="0"/>
              <a:t>The </a:t>
            </a:r>
            <a:r>
              <a:rPr lang="en-US" dirty="0"/>
              <a:t>dataset comprises 59,400 water points, making it robust for training predictive models.</a:t>
            </a:r>
          </a:p>
          <a:p>
            <a:r>
              <a:rPr lang="en-US" dirty="0" smtClean="0"/>
              <a:t>I discovered that the pumps that are functional that need repair are:</a:t>
            </a:r>
            <a:r>
              <a:rPr lang="en-US" dirty="0"/>
              <a:t> 7.3% (</a:t>
            </a:r>
            <a:r>
              <a:rPr lang="en-US" dirty="0" smtClean="0"/>
              <a:t>4,317) </a:t>
            </a:r>
            <a:r>
              <a:rPr lang="en-US" dirty="0"/>
              <a:t>Since there are more pumps that are not working at all, it will be crucial to predict the need for repairs before complete failure so that maintenance can be done early.</a:t>
            </a:r>
          </a:p>
          <a:p>
            <a:pPr marL="0" indent="0">
              <a:lnSpc>
                <a:spcPct val="150000"/>
              </a:lnSpc>
              <a:buClr>
                <a:schemeClr val="tx1"/>
              </a:buClr>
              <a:buNone/>
            </a:pPr>
            <a:endParaRPr lang="en-US" dirty="0">
              <a:latin typeface="Ebrima" panose="02000000000000000000" pitchFamily="2" charset="0"/>
              <a:ea typeface="Ebrima" panose="02000000000000000000" pitchFamily="2" charset="0"/>
              <a:cs typeface="Ebrima" panose="02000000000000000000" pitchFamily="2" charset="0"/>
            </a:endParaRPr>
          </a:p>
        </p:txBody>
      </p:sp>
      <p:pic>
        <p:nvPicPr>
          <p:cNvPr id="5" name="Picture 4"/>
          <p:cNvPicPr>
            <a:picLocks noChangeAspect="1"/>
          </p:cNvPicPr>
          <p:nvPr/>
        </p:nvPicPr>
        <p:blipFill>
          <a:blip r:embed="rId2"/>
          <a:stretch>
            <a:fillRect/>
          </a:stretch>
        </p:blipFill>
        <p:spPr>
          <a:xfrm>
            <a:off x="737220" y="1628990"/>
            <a:ext cx="5344585" cy="3690939"/>
          </a:xfrm>
          <a:prstGeom prst="rect">
            <a:avLst/>
          </a:prstGeom>
        </p:spPr>
      </p:pic>
    </p:spTree>
    <p:extLst>
      <p:ext uri="{BB962C8B-B14F-4D97-AF65-F5344CB8AC3E}">
        <p14:creationId xmlns:p14="http://schemas.microsoft.com/office/powerpoint/2010/main" val="3871704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793" y="787764"/>
            <a:ext cx="4495918" cy="594878"/>
          </a:xfrm>
        </p:spPr>
        <p:txBody>
          <a:bodyPr/>
          <a:lstStyle/>
          <a:p>
            <a:r>
              <a:rPr lang="en-US" dirty="0"/>
              <a:t>Business &amp; Data Understanding</a:t>
            </a:r>
          </a:p>
        </p:txBody>
      </p:sp>
      <p:sp>
        <p:nvSpPr>
          <p:cNvPr id="3" name="Content Placeholder 2"/>
          <p:cNvSpPr>
            <a:spLocks noGrp="1"/>
          </p:cNvSpPr>
          <p:nvPr>
            <p:ph idx="1"/>
          </p:nvPr>
        </p:nvSpPr>
        <p:spPr>
          <a:xfrm>
            <a:off x="5897216" y="787765"/>
            <a:ext cx="5499653" cy="5088102"/>
          </a:xfrm>
        </p:spPr>
        <p:txBody>
          <a:bodyPr>
            <a:normAutofit fontScale="92500" lnSpcReduction="20000"/>
          </a:bodyPr>
          <a:lstStyle/>
          <a:p>
            <a:pPr lvl="1"/>
            <a:r>
              <a:rPr lang="en-US" dirty="0"/>
              <a:t>Based on some funding insights of `</a:t>
            </a:r>
            <a:r>
              <a:rPr lang="en-US" dirty="0" err="1"/>
              <a:t>amount_tsh</a:t>
            </a:r>
            <a:r>
              <a:rPr lang="en-US" dirty="0"/>
              <a:t>` , I discovered </a:t>
            </a:r>
            <a:r>
              <a:rPr lang="en-US" dirty="0" smtClean="0"/>
              <a:t>that functional </a:t>
            </a:r>
            <a:r>
              <a:rPr lang="en-US" dirty="0"/>
              <a:t>water pumps tend to have a higher `</a:t>
            </a:r>
            <a:r>
              <a:rPr lang="en-US" dirty="0" err="1"/>
              <a:t>amount_tsh</a:t>
            </a:r>
            <a:r>
              <a:rPr lang="en-US" dirty="0" smtClean="0"/>
              <a:t>`. This </a:t>
            </a:r>
            <a:r>
              <a:rPr lang="en-US" dirty="0"/>
              <a:t>means that better-funded pumps are more likely to be functional while lower funded pumps are more likely to be non-functional or needs repair</a:t>
            </a:r>
            <a:r>
              <a:rPr lang="en-US" dirty="0" smtClean="0"/>
              <a:t>.</a:t>
            </a:r>
          </a:p>
          <a:p>
            <a:pPr lvl="1"/>
            <a:r>
              <a:rPr lang="en-US" dirty="0" smtClean="0">
                <a:ea typeface="Ebrima" panose="02000000000000000000" pitchFamily="2" charset="0"/>
                <a:cs typeface="Ebrima" panose="02000000000000000000" pitchFamily="2" charset="0"/>
              </a:rPr>
              <a:t>I realized `</a:t>
            </a:r>
            <a:r>
              <a:rPr lang="en-US" dirty="0" err="1" smtClean="0">
                <a:ea typeface="Ebrima" panose="02000000000000000000" pitchFamily="2" charset="0"/>
                <a:cs typeface="Ebrima" panose="02000000000000000000" pitchFamily="2" charset="0"/>
              </a:rPr>
              <a:t>scheme_name</a:t>
            </a:r>
            <a:r>
              <a:rPr lang="en-US" dirty="0">
                <a:ea typeface="Ebrima" panose="02000000000000000000" pitchFamily="2" charset="0"/>
                <a:cs typeface="Ebrima" panose="02000000000000000000" pitchFamily="2" charset="0"/>
              </a:rPr>
              <a:t>` has the most significant proportion of missing values almost 47.4% of the </a:t>
            </a:r>
            <a:r>
              <a:rPr lang="en-US" dirty="0" smtClean="0">
                <a:ea typeface="Ebrima" panose="02000000000000000000" pitchFamily="2" charset="0"/>
                <a:cs typeface="Ebrima" panose="02000000000000000000" pitchFamily="2" charset="0"/>
              </a:rPr>
              <a:t>data which needed to be addressed.</a:t>
            </a:r>
            <a:endParaRPr lang="en-US" dirty="0">
              <a:ea typeface="Ebrima" panose="02000000000000000000" pitchFamily="2" charset="0"/>
              <a:cs typeface="Ebrima" panose="02000000000000000000" pitchFamily="2" charset="0"/>
            </a:endParaRPr>
          </a:p>
          <a:p>
            <a:pPr lvl="1"/>
            <a:r>
              <a:rPr lang="en-US" dirty="0" smtClean="0">
                <a:ea typeface="Ebrima" panose="02000000000000000000" pitchFamily="2" charset="0"/>
                <a:cs typeface="Ebrima" panose="02000000000000000000" pitchFamily="2" charset="0"/>
              </a:rPr>
              <a:t>The features `funder</a:t>
            </a:r>
            <a:r>
              <a:rPr lang="en-US" dirty="0">
                <a:ea typeface="Ebrima" panose="02000000000000000000" pitchFamily="2" charset="0"/>
                <a:cs typeface="Ebrima" panose="02000000000000000000" pitchFamily="2" charset="0"/>
              </a:rPr>
              <a:t>` and `installer` </a:t>
            </a:r>
            <a:r>
              <a:rPr lang="en-US" dirty="0" smtClean="0">
                <a:ea typeface="Ebrima" panose="02000000000000000000" pitchFamily="2" charset="0"/>
                <a:cs typeface="Ebrima" panose="02000000000000000000" pitchFamily="2" charset="0"/>
              </a:rPr>
              <a:t>showed insights of could who </a:t>
            </a:r>
            <a:r>
              <a:rPr lang="en-US" dirty="0">
                <a:ea typeface="Ebrima" panose="02000000000000000000" pitchFamily="2" charset="0"/>
                <a:cs typeface="Ebrima" panose="02000000000000000000" pitchFamily="2" charset="0"/>
              </a:rPr>
              <a:t>is responsible for the functionality of the water points.</a:t>
            </a:r>
          </a:p>
          <a:p>
            <a:pPr lvl="1"/>
            <a:r>
              <a:rPr lang="en-US" dirty="0" smtClean="0">
                <a:ea typeface="Ebrima" panose="02000000000000000000" pitchFamily="2" charset="0"/>
                <a:cs typeface="Ebrima" panose="02000000000000000000" pitchFamily="2" charset="0"/>
              </a:rPr>
              <a:t>The categorical features `</a:t>
            </a:r>
            <a:r>
              <a:rPr lang="en-US" dirty="0" err="1" smtClean="0">
                <a:ea typeface="Ebrima" panose="02000000000000000000" pitchFamily="2" charset="0"/>
                <a:cs typeface="Ebrima" panose="02000000000000000000" pitchFamily="2" charset="0"/>
              </a:rPr>
              <a:t>public_meeting</a:t>
            </a:r>
            <a:r>
              <a:rPr lang="en-US" dirty="0">
                <a:ea typeface="Ebrima" panose="02000000000000000000" pitchFamily="2" charset="0"/>
                <a:cs typeface="Ebrima" panose="02000000000000000000" pitchFamily="2" charset="0"/>
              </a:rPr>
              <a:t>` and `permit` are </a:t>
            </a:r>
            <a:r>
              <a:rPr lang="en-US" dirty="0" smtClean="0">
                <a:ea typeface="Ebrima" panose="02000000000000000000" pitchFamily="2" charset="0"/>
                <a:cs typeface="Ebrima" panose="02000000000000000000" pitchFamily="2" charset="0"/>
              </a:rPr>
              <a:t>values which </a:t>
            </a:r>
            <a:r>
              <a:rPr lang="en-US" dirty="0">
                <a:ea typeface="Ebrima" panose="02000000000000000000" pitchFamily="2" charset="0"/>
                <a:cs typeface="Ebrima" panose="02000000000000000000" pitchFamily="2" charset="0"/>
              </a:rPr>
              <a:t>might reflect the administration or governance aspects of water </a:t>
            </a:r>
            <a:r>
              <a:rPr lang="en-US" dirty="0" smtClean="0">
                <a:ea typeface="Ebrima" panose="02000000000000000000" pitchFamily="2" charset="0"/>
                <a:cs typeface="Ebrima" panose="02000000000000000000" pitchFamily="2" charset="0"/>
              </a:rPr>
              <a:t>points.</a:t>
            </a:r>
            <a:endParaRPr lang="en-US" dirty="0">
              <a:ea typeface="Ebrima" panose="02000000000000000000" pitchFamily="2" charset="0"/>
              <a:cs typeface="Ebrima" panose="02000000000000000000" pitchFamily="2" charset="0"/>
            </a:endParaRPr>
          </a:p>
        </p:txBody>
      </p:sp>
      <p:pic>
        <p:nvPicPr>
          <p:cNvPr id="5" name="Picture 4"/>
          <p:cNvPicPr>
            <a:picLocks noChangeAspect="1"/>
          </p:cNvPicPr>
          <p:nvPr/>
        </p:nvPicPr>
        <p:blipFill>
          <a:blip r:embed="rId2"/>
          <a:stretch>
            <a:fillRect/>
          </a:stretch>
        </p:blipFill>
        <p:spPr>
          <a:xfrm>
            <a:off x="848141" y="1756648"/>
            <a:ext cx="5344284" cy="4220082"/>
          </a:xfrm>
          <a:prstGeom prst="rect">
            <a:avLst/>
          </a:prstGeom>
        </p:spPr>
      </p:pic>
    </p:spTree>
    <p:extLst>
      <p:ext uri="{BB962C8B-B14F-4D97-AF65-F5344CB8AC3E}">
        <p14:creationId xmlns:p14="http://schemas.microsoft.com/office/powerpoint/2010/main" val="417777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56591"/>
            <a:ext cx="9601196" cy="868017"/>
          </a:xfrm>
        </p:spPr>
        <p:txBody>
          <a:bodyPr/>
          <a:lstStyle/>
          <a:p>
            <a:r>
              <a:rPr lang="en-US" dirty="0" smtClean="0"/>
              <a:t>Modeling &amp; Evaluation</a:t>
            </a:r>
            <a:endParaRPr lang="en-US" dirty="0"/>
          </a:p>
        </p:txBody>
      </p:sp>
      <p:sp>
        <p:nvSpPr>
          <p:cNvPr id="4" name="Text Placeholder 3"/>
          <p:cNvSpPr>
            <a:spLocks noGrp="1"/>
          </p:cNvSpPr>
          <p:nvPr>
            <p:ph type="body" idx="1"/>
          </p:nvPr>
        </p:nvSpPr>
        <p:spPr>
          <a:xfrm>
            <a:off x="1968479" y="2423282"/>
            <a:ext cx="4045225" cy="553403"/>
          </a:xfrm>
        </p:spPr>
        <p:txBody>
          <a:bodyPr/>
          <a:lstStyle/>
          <a:p>
            <a:r>
              <a:rPr lang="en-US" sz="1800" b="1" dirty="0" smtClean="0">
                <a:solidFill>
                  <a:schemeClr val="tx1"/>
                </a:solidFill>
              </a:rPr>
              <a:t>Logistic Regression Model</a:t>
            </a:r>
            <a:endParaRPr lang="en-US" sz="1800" b="1" dirty="0">
              <a:solidFill>
                <a:schemeClr val="tx1"/>
              </a:solidFill>
            </a:endParaRPr>
          </a:p>
        </p:txBody>
      </p:sp>
      <p:pic>
        <p:nvPicPr>
          <p:cNvPr id="8" name="Content Placeholder 7"/>
          <p:cNvPicPr>
            <a:picLocks noGrp="1" noChangeAspect="1"/>
          </p:cNvPicPr>
          <p:nvPr>
            <p:ph sz="half" idx="2"/>
          </p:nvPr>
        </p:nvPicPr>
        <p:blipFill>
          <a:blip r:embed="rId2"/>
          <a:stretch>
            <a:fillRect/>
          </a:stretch>
        </p:blipFill>
        <p:spPr>
          <a:xfrm>
            <a:off x="1295400" y="3243263"/>
            <a:ext cx="4376530" cy="2774917"/>
          </a:xfrm>
          <a:prstGeom prst="rect">
            <a:avLst/>
          </a:prstGeom>
        </p:spPr>
      </p:pic>
      <p:sp>
        <p:nvSpPr>
          <p:cNvPr id="6" name="Content Placeholder 5"/>
          <p:cNvSpPr>
            <a:spLocks noGrp="1"/>
          </p:cNvSpPr>
          <p:nvPr>
            <p:ph sz="quarter" idx="4"/>
          </p:nvPr>
        </p:nvSpPr>
        <p:spPr>
          <a:xfrm>
            <a:off x="6013704" y="2650066"/>
            <a:ext cx="4885270" cy="3225802"/>
          </a:xfrm>
        </p:spPr>
        <p:txBody>
          <a:bodyPr>
            <a:normAutofit/>
          </a:bodyPr>
          <a:lstStyle/>
          <a:p>
            <a:r>
              <a:rPr lang="en-US" sz="1800" dirty="0" smtClean="0"/>
              <a:t>In the logistic regression model I realized </a:t>
            </a:r>
            <a:r>
              <a:rPr lang="en-US" sz="1800" dirty="0"/>
              <a:t>that </a:t>
            </a:r>
            <a:r>
              <a:rPr lang="en-US" sz="1800" dirty="0" smtClean="0"/>
              <a:t>it </a:t>
            </a:r>
            <a:r>
              <a:rPr lang="en-US" sz="1800" dirty="0"/>
              <a:t>is evident that class 1(functional that needs repair) pumps is performing poorly on my model based on the precision, recall and F1-score being 0</a:t>
            </a:r>
            <a:r>
              <a:rPr lang="en-US" sz="1800" dirty="0" smtClean="0"/>
              <a:t>.</a:t>
            </a:r>
          </a:p>
          <a:p>
            <a:r>
              <a:rPr lang="en-US" sz="1800" dirty="0" smtClean="0"/>
              <a:t> This </a:t>
            </a:r>
            <a:r>
              <a:rPr lang="en-US" sz="1800" dirty="0"/>
              <a:t>may be because that the class is being underrepresented thus the model is not learning enough about it.</a:t>
            </a:r>
            <a:endParaRPr lang="en-US" sz="1800" dirty="0" smtClean="0"/>
          </a:p>
          <a:p>
            <a:endParaRPr lang="en-US" sz="1800" dirty="0"/>
          </a:p>
        </p:txBody>
      </p:sp>
      <p:sp>
        <p:nvSpPr>
          <p:cNvPr id="7" name="TextBox 6"/>
          <p:cNvSpPr txBox="1"/>
          <p:nvPr/>
        </p:nvSpPr>
        <p:spPr>
          <a:xfrm>
            <a:off x="1303682" y="1650780"/>
            <a:ext cx="8736496" cy="923330"/>
          </a:xfrm>
          <a:prstGeom prst="rect">
            <a:avLst/>
          </a:prstGeom>
          <a:noFill/>
        </p:spPr>
        <p:txBody>
          <a:bodyPr wrap="square" rtlCol="0">
            <a:spAutoFit/>
          </a:bodyPr>
          <a:lstStyle/>
          <a:p>
            <a:pPr marL="0" lvl="1"/>
            <a:r>
              <a:rPr lang="en-US" dirty="0"/>
              <a:t>I chose </a:t>
            </a:r>
            <a:r>
              <a:rPr lang="en-US" dirty="0" smtClean="0"/>
              <a:t>three models</a:t>
            </a:r>
            <a:r>
              <a:rPr lang="en-US" dirty="0"/>
              <a:t>: a Logistic Regression model, then a decision tree model and then finally random forest tree.</a:t>
            </a:r>
          </a:p>
          <a:p>
            <a:endParaRPr lang="en-US" dirty="0"/>
          </a:p>
        </p:txBody>
      </p:sp>
    </p:spTree>
    <p:extLst>
      <p:ext uri="{BB962C8B-B14F-4D97-AF65-F5344CB8AC3E}">
        <p14:creationId xmlns:p14="http://schemas.microsoft.com/office/powerpoint/2010/main" val="3884276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56591"/>
            <a:ext cx="9601196" cy="868017"/>
          </a:xfrm>
        </p:spPr>
        <p:txBody>
          <a:bodyPr/>
          <a:lstStyle/>
          <a:p>
            <a:r>
              <a:rPr lang="en-US" dirty="0" smtClean="0"/>
              <a:t>Modeling &amp; Evaluation</a:t>
            </a:r>
            <a:endParaRPr lang="en-US" dirty="0"/>
          </a:p>
        </p:txBody>
      </p:sp>
      <p:sp>
        <p:nvSpPr>
          <p:cNvPr id="4" name="Text Placeholder 3"/>
          <p:cNvSpPr>
            <a:spLocks noGrp="1"/>
          </p:cNvSpPr>
          <p:nvPr>
            <p:ph type="body" idx="1"/>
          </p:nvPr>
        </p:nvSpPr>
        <p:spPr>
          <a:xfrm>
            <a:off x="2146852" y="2394527"/>
            <a:ext cx="2999774" cy="576263"/>
          </a:xfrm>
        </p:spPr>
        <p:txBody>
          <a:bodyPr/>
          <a:lstStyle/>
          <a:p>
            <a:r>
              <a:rPr lang="en-US" sz="1800" b="1" dirty="0" smtClean="0">
                <a:solidFill>
                  <a:schemeClr val="tx1"/>
                </a:solidFill>
              </a:rPr>
              <a:t>Decision Tree Model</a:t>
            </a:r>
            <a:endParaRPr lang="en-US" sz="1800" b="1" dirty="0">
              <a:solidFill>
                <a:schemeClr val="tx1"/>
              </a:solidFill>
            </a:endParaRPr>
          </a:p>
        </p:txBody>
      </p:sp>
      <p:sp>
        <p:nvSpPr>
          <p:cNvPr id="6" name="Content Placeholder 5"/>
          <p:cNvSpPr>
            <a:spLocks noGrp="1"/>
          </p:cNvSpPr>
          <p:nvPr>
            <p:ph sz="quarter" idx="4"/>
          </p:nvPr>
        </p:nvSpPr>
        <p:spPr>
          <a:xfrm>
            <a:off x="6013704" y="2650066"/>
            <a:ext cx="4885270" cy="3225802"/>
          </a:xfrm>
        </p:spPr>
        <p:txBody>
          <a:bodyPr>
            <a:normAutofit/>
          </a:bodyPr>
          <a:lstStyle/>
          <a:p>
            <a:r>
              <a:rPr lang="en-US" sz="1800" dirty="0" smtClean="0"/>
              <a:t>Decision </a:t>
            </a:r>
            <a:r>
              <a:rPr lang="en-US" sz="1800" dirty="0"/>
              <a:t>Tree outperforms Logistic Regression in terms of accuracy.</a:t>
            </a:r>
          </a:p>
          <a:p>
            <a:r>
              <a:rPr lang="en-US" sz="1800" dirty="0" smtClean="0"/>
              <a:t>The model also performs </a:t>
            </a:r>
            <a:r>
              <a:rPr lang="en-US" sz="1800" dirty="0"/>
              <a:t>slightly better with predicting class 1 (functional that needs repair) with a precision of 30% and a recall of 13% as compared to Logistic Regression both of which scored 0%</a:t>
            </a:r>
          </a:p>
        </p:txBody>
      </p:sp>
      <p:sp>
        <p:nvSpPr>
          <p:cNvPr id="7" name="TextBox 6"/>
          <p:cNvSpPr txBox="1"/>
          <p:nvPr/>
        </p:nvSpPr>
        <p:spPr>
          <a:xfrm>
            <a:off x="1295400" y="1736034"/>
            <a:ext cx="8736496" cy="923330"/>
          </a:xfrm>
          <a:prstGeom prst="rect">
            <a:avLst/>
          </a:prstGeom>
          <a:noFill/>
        </p:spPr>
        <p:txBody>
          <a:bodyPr wrap="square" rtlCol="0">
            <a:spAutoFit/>
          </a:bodyPr>
          <a:lstStyle/>
          <a:p>
            <a:pPr marL="0" lvl="1"/>
            <a:r>
              <a:rPr lang="en-US" dirty="0"/>
              <a:t>I chose </a:t>
            </a:r>
            <a:r>
              <a:rPr lang="en-US" dirty="0" smtClean="0"/>
              <a:t>three models</a:t>
            </a:r>
            <a:r>
              <a:rPr lang="en-US" dirty="0"/>
              <a:t>: a Logistic Regression model, then a decision tree model and then finally random forest tree.</a:t>
            </a:r>
          </a:p>
          <a:p>
            <a:endParaRPr lang="en-US" dirty="0"/>
          </a:p>
        </p:txBody>
      </p:sp>
      <p:pic>
        <p:nvPicPr>
          <p:cNvPr id="9" name="Content Placeholder 8"/>
          <p:cNvPicPr>
            <a:picLocks noGrp="1" noChangeAspect="1"/>
          </p:cNvPicPr>
          <p:nvPr>
            <p:ph sz="half" idx="2"/>
          </p:nvPr>
        </p:nvPicPr>
        <p:blipFill>
          <a:blip r:embed="rId2"/>
          <a:stretch>
            <a:fillRect/>
          </a:stretch>
        </p:blipFill>
        <p:spPr>
          <a:xfrm>
            <a:off x="1118153" y="3107291"/>
            <a:ext cx="4895551" cy="2834775"/>
          </a:xfrm>
          <a:prstGeom prst="rect">
            <a:avLst/>
          </a:prstGeom>
        </p:spPr>
      </p:pic>
    </p:spTree>
    <p:extLst>
      <p:ext uri="{BB962C8B-B14F-4D97-AF65-F5344CB8AC3E}">
        <p14:creationId xmlns:p14="http://schemas.microsoft.com/office/powerpoint/2010/main" val="2750988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56591"/>
            <a:ext cx="9601196" cy="868017"/>
          </a:xfrm>
        </p:spPr>
        <p:txBody>
          <a:bodyPr/>
          <a:lstStyle/>
          <a:p>
            <a:r>
              <a:rPr lang="en-US" dirty="0" smtClean="0"/>
              <a:t>Modeling &amp; Evaluation</a:t>
            </a:r>
            <a:endParaRPr lang="en-US" dirty="0"/>
          </a:p>
        </p:txBody>
      </p:sp>
      <p:sp>
        <p:nvSpPr>
          <p:cNvPr id="4" name="Text Placeholder 3"/>
          <p:cNvSpPr>
            <a:spLocks noGrp="1"/>
          </p:cNvSpPr>
          <p:nvPr>
            <p:ph type="body" idx="1"/>
          </p:nvPr>
        </p:nvSpPr>
        <p:spPr>
          <a:xfrm>
            <a:off x="1908313" y="2394528"/>
            <a:ext cx="3238312" cy="576262"/>
          </a:xfrm>
        </p:spPr>
        <p:txBody>
          <a:bodyPr/>
          <a:lstStyle/>
          <a:p>
            <a:r>
              <a:rPr lang="en-US" sz="1800" b="1" dirty="0" smtClean="0">
                <a:solidFill>
                  <a:schemeClr val="tx1"/>
                </a:solidFill>
              </a:rPr>
              <a:t>Random Forest Model</a:t>
            </a:r>
            <a:endParaRPr lang="en-US" sz="1800" b="1" dirty="0">
              <a:solidFill>
                <a:schemeClr val="tx1"/>
              </a:solidFill>
            </a:endParaRPr>
          </a:p>
        </p:txBody>
      </p:sp>
      <p:sp>
        <p:nvSpPr>
          <p:cNvPr id="6" name="Content Placeholder 5"/>
          <p:cNvSpPr>
            <a:spLocks noGrp="1"/>
          </p:cNvSpPr>
          <p:nvPr>
            <p:ph sz="quarter" idx="4"/>
          </p:nvPr>
        </p:nvSpPr>
        <p:spPr>
          <a:xfrm>
            <a:off x="6013704" y="2650066"/>
            <a:ext cx="4885270" cy="3225802"/>
          </a:xfrm>
        </p:spPr>
        <p:txBody>
          <a:bodyPr>
            <a:normAutofit/>
          </a:bodyPr>
          <a:lstStyle/>
          <a:p>
            <a:r>
              <a:rPr lang="en-US" sz="2000" dirty="0"/>
              <a:t>Random Forest has the highest accuracy of (0.6740), which indicates better overall </a:t>
            </a:r>
            <a:r>
              <a:rPr lang="en-US" sz="2000" dirty="0" smtClean="0"/>
              <a:t>performance </a:t>
            </a:r>
            <a:r>
              <a:rPr lang="en-US" sz="2000" dirty="0"/>
              <a:t>in predicting the target variable.</a:t>
            </a:r>
          </a:p>
          <a:p>
            <a:r>
              <a:rPr lang="en-US" sz="2000" dirty="0" smtClean="0"/>
              <a:t>Random </a:t>
            </a:r>
            <a:r>
              <a:rPr lang="en-US" sz="2000" dirty="0"/>
              <a:t>Forest also has the best performance in </a:t>
            </a:r>
            <a:r>
              <a:rPr lang="en-US" sz="2000" dirty="0" smtClean="0"/>
              <a:t>precision, </a:t>
            </a:r>
            <a:r>
              <a:rPr lang="en-US" sz="2000" dirty="0"/>
              <a:t>recall and F1-score.</a:t>
            </a:r>
          </a:p>
        </p:txBody>
      </p:sp>
      <p:sp>
        <p:nvSpPr>
          <p:cNvPr id="7" name="TextBox 6"/>
          <p:cNvSpPr txBox="1"/>
          <p:nvPr/>
        </p:nvSpPr>
        <p:spPr>
          <a:xfrm>
            <a:off x="1295400" y="1736034"/>
            <a:ext cx="8736496" cy="923330"/>
          </a:xfrm>
          <a:prstGeom prst="rect">
            <a:avLst/>
          </a:prstGeom>
          <a:noFill/>
        </p:spPr>
        <p:txBody>
          <a:bodyPr wrap="square" rtlCol="0">
            <a:spAutoFit/>
          </a:bodyPr>
          <a:lstStyle/>
          <a:p>
            <a:pPr marL="0" lvl="1"/>
            <a:r>
              <a:rPr lang="en-US" dirty="0"/>
              <a:t>I chose </a:t>
            </a:r>
            <a:r>
              <a:rPr lang="en-US" dirty="0" smtClean="0"/>
              <a:t>three models</a:t>
            </a:r>
            <a:r>
              <a:rPr lang="en-US" dirty="0"/>
              <a:t>: a Logistic Regression model, then a decision tree model and then finally random forest tree.</a:t>
            </a:r>
          </a:p>
          <a:p>
            <a:endParaRPr lang="en-US" dirty="0"/>
          </a:p>
        </p:txBody>
      </p:sp>
      <p:pic>
        <p:nvPicPr>
          <p:cNvPr id="5" name="Content Placeholder 4"/>
          <p:cNvPicPr>
            <a:picLocks noGrp="1" noChangeAspect="1"/>
          </p:cNvPicPr>
          <p:nvPr>
            <p:ph sz="half" idx="2"/>
          </p:nvPr>
        </p:nvPicPr>
        <p:blipFill>
          <a:blip r:embed="rId2"/>
          <a:stretch>
            <a:fillRect/>
          </a:stretch>
        </p:blipFill>
        <p:spPr>
          <a:xfrm>
            <a:off x="834887" y="3243263"/>
            <a:ext cx="5178817" cy="2632075"/>
          </a:xfrm>
          <a:prstGeom prst="rect">
            <a:avLst/>
          </a:prstGeom>
        </p:spPr>
      </p:pic>
    </p:spTree>
    <p:extLst>
      <p:ext uri="{BB962C8B-B14F-4D97-AF65-F5344CB8AC3E}">
        <p14:creationId xmlns:p14="http://schemas.microsoft.com/office/powerpoint/2010/main" val="2601070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8988285" cy="1303867"/>
          </a:xfrm>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a:t>Focus on improving conditions in areas with large populations, ensuring proper installations by reliable contractors and scrutinizing the role of different funders in pump maintenance and </a:t>
            </a:r>
            <a:r>
              <a:rPr lang="en-US" dirty="0" smtClean="0"/>
              <a:t>quality</a:t>
            </a:r>
          </a:p>
          <a:p>
            <a:r>
              <a:rPr lang="en-US" dirty="0" smtClean="0"/>
              <a:t>Use </a:t>
            </a:r>
            <a:r>
              <a:rPr lang="en-US" dirty="0"/>
              <a:t>the model’s predictions to schedule maintenance activities for pumps that are at a higher risk of failure, optimizing resource allocation</a:t>
            </a:r>
            <a:r>
              <a:rPr lang="en-US" dirty="0" smtClean="0"/>
              <a:t>.</a:t>
            </a:r>
          </a:p>
          <a:p>
            <a:r>
              <a:rPr lang="en-US" dirty="0"/>
              <a:t>Implement alert systems based on model predictions to notify maintenance teams about pumps needing attention.</a:t>
            </a:r>
            <a:endParaRPr lang="en-US" dirty="0"/>
          </a:p>
        </p:txBody>
      </p:sp>
    </p:spTree>
    <p:extLst>
      <p:ext uri="{BB962C8B-B14F-4D97-AF65-F5344CB8AC3E}">
        <p14:creationId xmlns:p14="http://schemas.microsoft.com/office/powerpoint/2010/main" val="1954675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8988285" cy="1303867"/>
          </a:xfrm>
        </p:spPr>
        <p:txBody>
          <a:bodyPr/>
          <a:lstStyle/>
          <a:p>
            <a:r>
              <a:rPr lang="en-US" dirty="0" smtClean="0"/>
              <a:t>Conclusions </a:t>
            </a:r>
            <a:endParaRPr lang="en-US" dirty="0"/>
          </a:p>
        </p:txBody>
      </p:sp>
      <p:sp>
        <p:nvSpPr>
          <p:cNvPr id="3" name="Content Placeholder 2"/>
          <p:cNvSpPr>
            <a:spLocks noGrp="1"/>
          </p:cNvSpPr>
          <p:nvPr>
            <p:ph idx="1"/>
          </p:nvPr>
        </p:nvSpPr>
        <p:spPr/>
        <p:txBody>
          <a:bodyPr>
            <a:normAutofit/>
          </a:bodyPr>
          <a:lstStyle/>
          <a:p>
            <a:r>
              <a:rPr lang="en-US" dirty="0" smtClean="0"/>
              <a:t>Predicting </a:t>
            </a:r>
            <a:r>
              <a:rPr lang="en-US" dirty="0"/>
              <a:t>pump functionality accurately can reduce maintenance costs by prioritizing repairs and replacements for pumps likely to fail soon</a:t>
            </a:r>
            <a:r>
              <a:rPr lang="en-US" dirty="0" smtClean="0"/>
              <a:t>.</a:t>
            </a:r>
          </a:p>
          <a:p>
            <a:r>
              <a:rPr lang="en-US" dirty="0"/>
              <a:t>Train maintenance staff to understand and use model predictions effectively as part of their workflows</a:t>
            </a:r>
            <a:r>
              <a:rPr lang="en-US" dirty="0" smtClean="0"/>
              <a:t>.</a:t>
            </a:r>
          </a:p>
          <a:p>
            <a:r>
              <a:rPr lang="en-US" dirty="0"/>
              <a:t>The volume of water extracted can influence pump functionality. Higher volumes may lead to quicker wear and tear.</a:t>
            </a:r>
            <a:endParaRPr lang="en-US" dirty="0"/>
          </a:p>
        </p:txBody>
      </p:sp>
    </p:spTree>
    <p:extLst>
      <p:ext uri="{BB962C8B-B14F-4D97-AF65-F5344CB8AC3E}">
        <p14:creationId xmlns:p14="http://schemas.microsoft.com/office/powerpoint/2010/main" val="593686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TotalTime>
  <Words>624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Ebrima</vt:lpstr>
      <vt:lpstr>Garamond</vt:lpstr>
      <vt:lpstr>Organic</vt:lpstr>
      <vt:lpstr>Moringa Phase 3 Project</vt:lpstr>
      <vt:lpstr>Overview</vt:lpstr>
      <vt:lpstr>Business &amp; Data Understanding</vt:lpstr>
      <vt:lpstr>Business &amp; Data Understanding</vt:lpstr>
      <vt:lpstr>Modeling &amp; Evaluation</vt:lpstr>
      <vt:lpstr>Modeling &amp; Evaluation</vt:lpstr>
      <vt:lpstr>Modeling &amp; Evaluation</vt:lpstr>
      <vt:lpstr>Recommendations</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Moringa Phase 3 Project</dc:title>
  <dc:creator>HP</dc:creator>
  <cp:lastModifiedBy>HP</cp:lastModifiedBy>
  <cp:revision>8</cp:revision>
  <dcterms:created xsi:type="dcterms:W3CDTF">2024-09-01T18:50:04Z</dcterms:created>
  <dcterms:modified xsi:type="dcterms:W3CDTF">2024-09-01T20:07:37Z</dcterms:modified>
</cp:coreProperties>
</file>