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956" r:id="rId4"/>
    <p:sldId id="959" r:id="rId5"/>
    <p:sldId id="961" r:id="rId6"/>
    <p:sldId id="958" r:id="rId7"/>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4" d="100"/>
          <a:sy n="84" d="100"/>
        </p:scale>
        <p:origin x="53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gs" Target="tags/tag2.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5D481B7-4F46-4D82-848E-3C51DD3189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9BED92-9358-4CA4-8708-BF95DFDCB1E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5D481B7-4F46-4D82-848E-3C51DD3189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9BED92-9358-4CA4-8708-BF95DFDCB1E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5D481B7-4F46-4D82-848E-3C51DD3189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9BED92-9358-4CA4-8708-BF95DFDCB1E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5D481B7-4F46-4D82-848E-3C51DD3189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9BED92-9358-4CA4-8708-BF95DFDCB1E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5D481B7-4F46-4D82-848E-3C51DD3189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9BED92-9358-4CA4-8708-BF95DFDCB1E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5D481B7-4F46-4D82-848E-3C51DD31892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9BED92-9358-4CA4-8708-BF95DFDCB1E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5D481B7-4F46-4D82-848E-3C51DD31892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F9BED92-9358-4CA4-8708-BF95DFDCB1E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5D481B7-4F46-4D82-848E-3C51DD31892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F9BED92-9358-4CA4-8708-BF95DFDCB1E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D481B7-4F46-4D82-848E-3C51DD31892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F9BED92-9358-4CA4-8708-BF95DFDCB1E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5D481B7-4F46-4D82-848E-3C51DD31892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9BED92-9358-4CA4-8708-BF95DFDCB1E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5D481B7-4F46-4D82-848E-3C51DD31892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9BED92-9358-4CA4-8708-BF95DFDCB1E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481B7-4F46-4D82-848E-3C51DD31892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9BED92-9358-4CA4-8708-BF95DFDCB1E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t>软件工程实验课</a:t>
            </a:r>
            <a:endParaRPr lang="zh-CN" altLang="en-US" b="1" dirty="0"/>
          </a:p>
        </p:txBody>
      </p:sp>
      <p:sp>
        <p:nvSpPr>
          <p:cNvPr id="3" name="副标题 2"/>
          <p:cNvSpPr>
            <a:spLocks noGrp="1"/>
          </p:cNvSpPr>
          <p:nvPr>
            <p:ph type="subTitle" idx="1"/>
          </p:nvPr>
        </p:nvSpPr>
        <p:spPr/>
        <p:txBody>
          <a:bodyPr/>
          <a:lstStyle/>
          <a:p>
            <a:endParaRPr lang="en-US" altLang="zh-CN" dirty="0"/>
          </a:p>
          <a:p>
            <a:r>
              <a:rPr lang="zh-CN" altLang="en-US" dirty="0"/>
              <a:t>实践课题：团队作业</a:t>
            </a:r>
            <a:r>
              <a:rPr lang="en-US" altLang="zh-CN" dirty="0"/>
              <a:t>2</a:t>
            </a:r>
            <a:r>
              <a:rPr lang="en-US" altLang="zh-CN" b="1" dirty="0"/>
              <a:t>——</a:t>
            </a:r>
            <a:r>
              <a:rPr lang="zh-CN" altLang="en-US" b="1" dirty="0"/>
              <a:t>智慧可视化</a:t>
            </a:r>
            <a:r>
              <a:rPr lang="zh-CN" altLang="en-US" b="1" dirty="0"/>
              <a:t>系统</a:t>
            </a:r>
            <a:endParaRPr lang="zh-CN" altLang="en-US" b="1"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团队作业</a:t>
            </a:r>
            <a:endParaRPr lang="zh-CN" altLang="en-US" b="1"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buClrTx/>
              <a:buSzTx/>
              <a:buFontTx/>
              <a:buNone/>
              <a:defRPr/>
            </a:pPr>
            <a:fld id="{74D2AB8B-5816-41F2-8B4B-CA5C3E4E6A65}"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内容占位符 4"/>
          <p:cNvSpPr>
            <a:spLocks noGrp="1"/>
          </p:cNvSpPr>
          <p:nvPr>
            <p:ph idx="1"/>
          </p:nvPr>
        </p:nvSpPr>
        <p:spPr>
          <a:xfrm>
            <a:off x="838200" y="1572052"/>
            <a:ext cx="10515600" cy="58775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spcBef>
                <a:spcPts val="1200"/>
              </a:spcBef>
              <a:spcAft>
                <a:spcPts val="1200"/>
              </a:spcAft>
            </a:pPr>
            <a:r>
              <a:rPr lang="zh-CN" altLang="en-US" sz="2400" b="1" kern="100" dirty="0">
                <a:latin typeface="宋体" panose="02010600030101010101" pitchFamily="2" charset="-122"/>
                <a:ea typeface="宋体" panose="02010600030101010101" pitchFamily="2" charset="-122"/>
                <a:cs typeface="Times New Roman" panose="02020603050405020304" pitchFamily="18" charset="0"/>
              </a:rPr>
              <a:t>题目：</a:t>
            </a:r>
            <a:r>
              <a:rPr lang="zh-CN" altLang="zh-CN" sz="2400" b="1" kern="100" dirty="0">
                <a:latin typeface="宋体" panose="02010600030101010101" pitchFamily="2" charset="-122"/>
                <a:ea typeface="宋体" panose="02010600030101010101" pitchFamily="2" charset="-122"/>
                <a:cs typeface="Times New Roman" panose="02020603050405020304" pitchFamily="18" charset="0"/>
              </a:rPr>
              <a:t>“智慧可视化系统”基础要求</a:t>
            </a:r>
            <a:endParaRPr lang="zh-CN" altLang="zh-CN" sz="2400" kern="100" dirty="0">
              <a:latin typeface="宋体" panose="02010600030101010101" pitchFamily="2" charset="-122"/>
              <a:ea typeface="宋体" panose="02010600030101010101" pitchFamily="2" charset="-122"/>
              <a:cs typeface="Times New Roman" panose="02020603050405020304" pitchFamily="18" charset="0"/>
            </a:endParaRPr>
          </a:p>
          <a:p>
            <a:pPr marL="800100" lvl="1" indent="-342900" algn="just">
              <a:lnSpc>
                <a:spcPct val="150000"/>
              </a:lnSpc>
              <a:spcBef>
                <a:spcPts val="1200"/>
              </a:spcBef>
              <a:spcAft>
                <a:spcPts val="1200"/>
              </a:spcAft>
              <a:buFont typeface="Arial" panose="020B0604020202020204" pitchFamily="34" charset="0"/>
              <a:buChar char="•"/>
            </a:pP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完成数据处理与分析模块：对</a:t>
            </a:r>
            <a:r>
              <a:rPr lang="zh-CN" altLang="en-US" sz="2000">
                <a:latin typeface="宋体" panose="02010600030101010101" pitchFamily="2" charset="-122"/>
                <a:ea typeface="宋体" panose="02010600030101010101" pitchFamily="2" charset="-122"/>
                <a:sym typeface="+mn-ea"/>
              </a:rPr>
              <a:t>数据进行处理和分析，生成可视化所需的数据。此外要支持上传数据及数据导出功能。</a:t>
            </a:r>
            <a:endParaRPr lang="zh-CN" altLang="en-US" sz="2000" kern="100" dirty="0">
              <a:latin typeface="宋体" panose="02010600030101010101" pitchFamily="2" charset="-122"/>
              <a:ea typeface="宋体" panose="02010600030101010101" pitchFamily="2" charset="-122"/>
              <a:cs typeface="Times New Roman" panose="02020603050405020304" pitchFamily="18" charset="0"/>
            </a:endParaRPr>
          </a:p>
          <a:p>
            <a:pPr marL="800100" lvl="1" indent="-342900" algn="just">
              <a:lnSpc>
                <a:spcPct val="150000"/>
              </a:lnSpc>
              <a:spcBef>
                <a:spcPts val="1200"/>
              </a:spcBef>
              <a:spcAft>
                <a:spcPts val="1200"/>
              </a:spcAft>
              <a:buFont typeface="Arial" panose="020B0604020202020204" pitchFamily="34" charset="0"/>
              <a:buChar char="•"/>
            </a:pP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完成可视化展示模块：</a:t>
            </a:r>
            <a:r>
              <a:rPr lang="zh-CN" altLang="en-US" sz="2000">
                <a:latin typeface="宋体" panose="02010600030101010101" pitchFamily="2" charset="-122"/>
                <a:ea typeface="宋体" panose="02010600030101010101" pitchFamily="2" charset="-122"/>
                <a:sym typeface="+mn-ea"/>
              </a:rPr>
              <a:t>将处理后的数据以图形化的方式展示出来。要求展示地图与天气数据。此外要实现视频播放功能（任意</a:t>
            </a:r>
            <a:r>
              <a:rPr lang="zh-CN" altLang="en-US" sz="2000">
                <a:latin typeface="宋体" panose="02010600030101010101" pitchFamily="2" charset="-122"/>
                <a:ea typeface="宋体" panose="02010600030101010101" pitchFamily="2" charset="-122"/>
                <a:sym typeface="+mn-ea"/>
              </a:rPr>
              <a:t>视频）。</a:t>
            </a:r>
            <a:endParaRPr lang="zh-CN" altLang="en-US" sz="2000" kern="100" dirty="0">
              <a:latin typeface="宋体" panose="02010600030101010101" pitchFamily="2" charset="-122"/>
              <a:ea typeface="宋体" panose="02010600030101010101" pitchFamily="2" charset="-122"/>
              <a:cs typeface="Times New Roman" panose="02020603050405020304" pitchFamily="18" charset="0"/>
            </a:endParaRPr>
          </a:p>
          <a:p>
            <a:pPr marL="800100" lvl="1" indent="-342900" algn="just">
              <a:lnSpc>
                <a:spcPct val="150000"/>
              </a:lnSpc>
              <a:spcBef>
                <a:spcPts val="1200"/>
              </a:spcBef>
              <a:spcAft>
                <a:spcPts val="1200"/>
              </a:spcAft>
              <a:buFont typeface="Arial" panose="020B0604020202020204" pitchFamily="34" charset="0"/>
              <a:buChar char="•"/>
            </a:pP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完成报警与通知模块：</a:t>
            </a:r>
            <a:r>
              <a:rPr lang="zh-CN" altLang="en-US" sz="2000">
                <a:latin typeface="宋体" panose="02010600030101010101" pitchFamily="2" charset="-122"/>
                <a:ea typeface="宋体" panose="02010600030101010101" pitchFamily="2" charset="-122"/>
                <a:sym typeface="+mn-ea"/>
              </a:rPr>
              <a:t>在数据异常时及时向用户发送报警信息。</a:t>
            </a:r>
            <a:endParaRPr lang="zh-CN" altLang="en-US" sz="2000">
              <a:latin typeface="宋体" panose="02010600030101010101" pitchFamily="2" charset="-122"/>
              <a:ea typeface="宋体" panose="02010600030101010101" pitchFamily="2" charset="-122"/>
              <a:sym typeface="+mn-ea"/>
            </a:endParaRPr>
          </a:p>
          <a:p>
            <a:pPr marL="800100" lvl="1" indent="-342900" algn="just">
              <a:lnSpc>
                <a:spcPct val="150000"/>
              </a:lnSpc>
              <a:spcBef>
                <a:spcPts val="1200"/>
              </a:spcBef>
              <a:spcAft>
                <a:spcPts val="1200"/>
              </a:spcAft>
              <a:buFont typeface="Arial" panose="020B0604020202020204" pitchFamily="34" charset="0"/>
              <a:buChar char="•"/>
            </a:pPr>
            <a:r>
              <a:rPr lang="zh-CN" altLang="en-US" sz="2000">
                <a:latin typeface="宋体" panose="02010600030101010101" pitchFamily="2" charset="-122"/>
                <a:ea typeface="宋体" panose="02010600030101010101" pitchFamily="2" charset="-122"/>
                <a:sym typeface="+mn-ea"/>
              </a:rPr>
              <a:t>完成用户信息模块：用户可以通过手机号或者账号密码注册登录该系统并查看可视化系统，</a:t>
            </a:r>
            <a:r>
              <a:rPr lang="zh-CN" altLang="en-US" sz="2000">
                <a:latin typeface="宋体" panose="02010600030101010101" pitchFamily="2" charset="-122"/>
                <a:ea typeface="宋体" panose="02010600030101010101" pitchFamily="2" charset="-122"/>
                <a:sym typeface="+mn-ea"/>
              </a:rPr>
              <a:t>且不同用户权限</a:t>
            </a:r>
            <a:r>
              <a:rPr lang="zh-CN" altLang="en-US" sz="2000">
                <a:latin typeface="宋体" panose="02010600030101010101" pitchFamily="2" charset="-122"/>
                <a:ea typeface="宋体" panose="02010600030101010101" pitchFamily="2" charset="-122"/>
                <a:sym typeface="+mn-ea"/>
              </a:rPr>
              <a:t>不同。</a:t>
            </a:r>
            <a:endParaRPr lang="zh-CN" altLang="en-US" sz="2000" kern="100" dirty="0">
              <a:latin typeface="宋体" panose="02010600030101010101" pitchFamily="2" charset="-122"/>
              <a:ea typeface="宋体" panose="02010600030101010101" pitchFamily="2" charset="-122"/>
              <a:cs typeface="Times New Roman" panose="02020603050405020304" pitchFamily="18" charset="0"/>
            </a:endParaRPr>
          </a:p>
          <a:p>
            <a:pPr marL="800100" lvl="1" indent="-342900" algn="just">
              <a:lnSpc>
                <a:spcPct val="150000"/>
              </a:lnSpc>
              <a:spcBef>
                <a:spcPts val="1200"/>
              </a:spcBef>
              <a:spcAft>
                <a:spcPts val="1200"/>
              </a:spcAft>
              <a:buFont typeface="Arial" panose="020B0604020202020204" pitchFamily="34" charset="0"/>
              <a:buChar char="•"/>
            </a:pPr>
            <a:endParaRPr lang="zh-CN" altLang="en-US" sz="2000" kern="100" dirty="0">
              <a:latin typeface="宋体" panose="02010600030101010101" pitchFamily="2" charset="-122"/>
              <a:ea typeface="宋体"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团队作业</a:t>
            </a:r>
            <a:endParaRPr lang="zh-CN" altLang="en-US" b="1"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buClrTx/>
              <a:buSzTx/>
              <a:buFontTx/>
              <a:buNone/>
              <a:defRPr/>
            </a:pPr>
            <a:fld id="{74D2AB8B-5816-41F2-8B4B-CA5C3E4E6A65}"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内容占位符 4"/>
          <p:cNvSpPr>
            <a:spLocks noGrp="1"/>
          </p:cNvSpPr>
          <p:nvPr>
            <p:ph idx="1"/>
          </p:nvPr>
        </p:nvSpPr>
        <p:spPr>
          <a:xfrm>
            <a:off x="838200" y="1572260"/>
            <a:ext cx="4411345" cy="702500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just">
              <a:lnSpc>
                <a:spcPct val="150000"/>
              </a:lnSpc>
              <a:spcBef>
                <a:spcPts val="1200"/>
              </a:spcBef>
              <a:spcAft>
                <a:spcPts val="1200"/>
              </a:spcAft>
            </a:pPr>
            <a:r>
              <a:rPr lang="zh-CN" altLang="en-US" sz="2400" b="1" kern="100" dirty="0">
                <a:latin typeface="宋体" panose="02010600030101010101" pitchFamily="2" charset="-122"/>
                <a:ea typeface="宋体" panose="02010600030101010101" pitchFamily="2" charset="-122"/>
                <a:cs typeface="Times New Roman" panose="02020603050405020304" pitchFamily="18" charset="0"/>
                <a:sym typeface="+mn-ea"/>
              </a:rPr>
              <a:t>完成软件开发文档</a:t>
            </a:r>
            <a:endParaRPr lang="zh-CN" altLang="zh-CN" sz="2400" kern="100" dirty="0">
              <a:latin typeface="宋体" panose="02010600030101010101" pitchFamily="2" charset="-122"/>
              <a:ea typeface="宋体" panose="02010600030101010101" pitchFamily="2" charset="-122"/>
              <a:cs typeface="Times New Roman" panose="02020603050405020304" pitchFamily="18" charset="0"/>
            </a:endParaRPr>
          </a:p>
          <a:p>
            <a:pPr marL="228600" lvl="0" indent="-228600" defTabSz="914400">
              <a:lnSpc>
                <a:spcPct val="90000"/>
              </a:lnSpc>
              <a:spcBef>
                <a:spcPts val="1000"/>
              </a:spcBef>
              <a:buFont typeface="Arial" panose="020B0604020202020204" pitchFamily="34" charset="0"/>
              <a:buChar char="•"/>
            </a:pPr>
            <a:r>
              <a:rPr lang="zh-CN" altLang="en-US" dirty="0" smtClean="0">
                <a:solidFill>
                  <a:prstClr val="black"/>
                </a:solidFill>
                <a:latin typeface="宋体" panose="02010600030101010101" pitchFamily="2" charset="-122"/>
                <a:ea typeface="宋体" panose="02010600030101010101" pitchFamily="2" charset="-122"/>
                <a:sym typeface="+mn-ea"/>
              </a:rPr>
              <a:t>一、项目</a:t>
            </a:r>
            <a:r>
              <a:rPr lang="zh-CN" altLang="en-US" dirty="0">
                <a:solidFill>
                  <a:prstClr val="black"/>
                </a:solidFill>
                <a:latin typeface="宋体" panose="02010600030101010101" pitchFamily="2" charset="-122"/>
                <a:ea typeface="宋体" panose="02010600030101010101" pitchFamily="2" charset="-122"/>
                <a:sym typeface="+mn-ea"/>
              </a:rPr>
              <a:t>概述</a:t>
            </a:r>
            <a:endParaRPr lang="en-US" altLang="zh-CN" dirty="0">
              <a:solidFill>
                <a:prstClr val="black"/>
              </a:solidFill>
              <a:latin typeface="宋体" panose="02010600030101010101" pitchFamily="2" charset="-122"/>
              <a:ea typeface="宋体" panose="02010600030101010101" pitchFamily="2" charset="-122"/>
            </a:endParaRPr>
          </a:p>
          <a:p>
            <a:pPr marL="685800" lvl="1" indent="-228600" defTabSz="914400">
              <a:lnSpc>
                <a:spcPct val="90000"/>
              </a:lnSpc>
              <a:spcBef>
                <a:spcPts val="500"/>
              </a:spcBef>
              <a:buFont typeface="Arial" panose="020B0604020202020204" pitchFamily="34" charset="0"/>
              <a:buChar char="•"/>
            </a:pPr>
            <a:r>
              <a:rPr lang="zh-CN" altLang="en-US" dirty="0">
                <a:solidFill>
                  <a:prstClr val="black"/>
                </a:solidFill>
                <a:latin typeface="宋体" panose="02010600030101010101" pitchFamily="2" charset="-122"/>
                <a:ea typeface="宋体" panose="02010600030101010101" pitchFamily="2" charset="-122"/>
                <a:sym typeface="+mn-ea"/>
              </a:rPr>
              <a:t>开发背景</a:t>
            </a:r>
            <a:endParaRPr lang="en-US" altLang="zh-CN" dirty="0">
              <a:solidFill>
                <a:prstClr val="black"/>
              </a:solidFill>
              <a:latin typeface="宋体" panose="02010600030101010101" pitchFamily="2" charset="-122"/>
              <a:ea typeface="宋体" panose="02010600030101010101" pitchFamily="2" charset="-122"/>
            </a:endParaRPr>
          </a:p>
          <a:p>
            <a:pPr marL="685800" lvl="1" indent="-228600" defTabSz="914400">
              <a:lnSpc>
                <a:spcPct val="90000"/>
              </a:lnSpc>
              <a:spcBef>
                <a:spcPts val="500"/>
              </a:spcBef>
              <a:buFont typeface="Arial" panose="020B0604020202020204" pitchFamily="34" charset="0"/>
              <a:buChar char="•"/>
            </a:pPr>
            <a:r>
              <a:rPr lang="zh-CN" altLang="en-US" dirty="0">
                <a:solidFill>
                  <a:prstClr val="black"/>
                </a:solidFill>
                <a:latin typeface="宋体" panose="02010600030101010101" pitchFamily="2" charset="-122"/>
                <a:ea typeface="宋体" panose="02010600030101010101" pitchFamily="2" charset="-122"/>
                <a:sym typeface="+mn-ea"/>
              </a:rPr>
              <a:t>项目目标</a:t>
            </a:r>
            <a:endParaRPr lang="en-US" altLang="zh-CN" dirty="0">
              <a:solidFill>
                <a:prstClr val="black"/>
              </a:solidFill>
              <a:latin typeface="宋体" panose="02010600030101010101" pitchFamily="2" charset="-122"/>
              <a:ea typeface="宋体" panose="02010600030101010101" pitchFamily="2" charset="-122"/>
            </a:endParaRPr>
          </a:p>
          <a:p>
            <a:pPr marL="685800" lvl="1" indent="-228600" defTabSz="914400">
              <a:lnSpc>
                <a:spcPct val="90000"/>
              </a:lnSpc>
              <a:spcBef>
                <a:spcPts val="500"/>
              </a:spcBef>
              <a:buFont typeface="Arial" panose="020B0604020202020204" pitchFamily="34" charset="0"/>
              <a:buChar char="•"/>
            </a:pPr>
            <a:r>
              <a:rPr lang="zh-CN" altLang="en-US" dirty="0">
                <a:solidFill>
                  <a:prstClr val="black"/>
                </a:solidFill>
                <a:latin typeface="宋体" panose="02010600030101010101" pitchFamily="2" charset="-122"/>
                <a:ea typeface="宋体" panose="02010600030101010101" pitchFamily="2" charset="-122"/>
                <a:sym typeface="+mn-ea"/>
              </a:rPr>
              <a:t>开发环境</a:t>
            </a:r>
            <a:endParaRPr lang="en-US" altLang="zh-CN" dirty="0">
              <a:solidFill>
                <a:prstClr val="black"/>
              </a:solidFill>
              <a:latin typeface="宋体" panose="02010600030101010101" pitchFamily="2" charset="-122"/>
              <a:ea typeface="宋体" panose="02010600030101010101" pitchFamily="2" charset="-122"/>
            </a:endParaRPr>
          </a:p>
          <a:p>
            <a:pPr marL="685800" lvl="1" indent="-228600" defTabSz="914400">
              <a:lnSpc>
                <a:spcPct val="90000"/>
              </a:lnSpc>
              <a:spcBef>
                <a:spcPts val="500"/>
              </a:spcBef>
              <a:buFont typeface="Arial" panose="020B0604020202020204" pitchFamily="34" charset="0"/>
              <a:buChar char="•"/>
            </a:pPr>
            <a:r>
              <a:rPr lang="zh-CN" altLang="en-US" dirty="0" smtClean="0">
                <a:solidFill>
                  <a:prstClr val="black"/>
                </a:solidFill>
                <a:latin typeface="宋体" panose="02010600030101010101" pitchFamily="2" charset="-122"/>
                <a:ea typeface="宋体" panose="02010600030101010101" pitchFamily="2" charset="-122"/>
                <a:sym typeface="+mn-ea"/>
              </a:rPr>
              <a:t>可行性分析</a:t>
            </a:r>
            <a:endParaRPr lang="en-US" altLang="zh-CN" dirty="0" smtClean="0">
              <a:solidFill>
                <a:prstClr val="black"/>
              </a:solidFill>
              <a:latin typeface="宋体" panose="02010600030101010101" pitchFamily="2" charset="-122"/>
              <a:ea typeface="宋体" panose="02010600030101010101" pitchFamily="2" charset="-122"/>
            </a:endParaRPr>
          </a:p>
          <a:p>
            <a:pPr marL="685800" lvl="1" indent="-228600" defTabSz="914400">
              <a:lnSpc>
                <a:spcPct val="90000"/>
              </a:lnSpc>
              <a:spcBef>
                <a:spcPts val="500"/>
              </a:spcBef>
              <a:buFont typeface="Arial" panose="020B0604020202020204" pitchFamily="34" charset="0"/>
              <a:buChar char="•"/>
            </a:pPr>
            <a:r>
              <a:rPr lang="zh-CN" altLang="en-US" dirty="0">
                <a:solidFill>
                  <a:prstClr val="black"/>
                </a:solidFill>
                <a:latin typeface="宋体" panose="02010600030101010101" pitchFamily="2" charset="-122"/>
                <a:ea typeface="宋体" panose="02010600030101010101" pitchFamily="2" charset="-122"/>
                <a:sym typeface="+mn-ea"/>
              </a:rPr>
              <a:t>项目计划</a:t>
            </a:r>
            <a:endParaRPr lang="en-US" altLang="zh-CN" dirty="0">
              <a:solidFill>
                <a:prstClr val="black"/>
              </a:solidFill>
              <a:latin typeface="宋体" panose="02010600030101010101" pitchFamily="2" charset="-122"/>
              <a:ea typeface="宋体" panose="02010600030101010101" pitchFamily="2" charset="-122"/>
            </a:endParaRPr>
          </a:p>
          <a:p>
            <a:pPr marL="685800" lvl="1" indent="-228600" defTabSz="914400">
              <a:lnSpc>
                <a:spcPct val="90000"/>
              </a:lnSpc>
              <a:spcBef>
                <a:spcPts val="500"/>
              </a:spcBef>
              <a:buFont typeface="Arial" panose="020B0604020202020204" pitchFamily="34" charset="0"/>
              <a:buChar char="•"/>
            </a:pPr>
            <a:endParaRPr lang="en-US" altLang="zh-CN" dirty="0">
              <a:solidFill>
                <a:prstClr val="black"/>
              </a:solidFill>
              <a:latin typeface="宋体" panose="02010600030101010101" pitchFamily="2" charset="-122"/>
              <a:ea typeface="宋体" panose="02010600030101010101" pitchFamily="2" charset="-122"/>
            </a:endParaRPr>
          </a:p>
          <a:p>
            <a:pPr marL="228600" lvl="0" indent="-228600" defTabSz="914400">
              <a:lnSpc>
                <a:spcPct val="90000"/>
              </a:lnSpc>
              <a:spcBef>
                <a:spcPts val="1000"/>
              </a:spcBef>
              <a:buFont typeface="Arial" panose="020B0604020202020204" pitchFamily="34" charset="0"/>
              <a:buChar char="•"/>
            </a:pPr>
            <a:r>
              <a:rPr lang="zh-CN" altLang="en-US" dirty="0" smtClean="0">
                <a:solidFill>
                  <a:prstClr val="black"/>
                </a:solidFill>
                <a:latin typeface="宋体" panose="02010600030101010101" pitchFamily="2" charset="-122"/>
                <a:ea typeface="宋体" panose="02010600030101010101" pitchFamily="2" charset="-122"/>
                <a:sym typeface="+mn-ea"/>
              </a:rPr>
              <a:t>二、</a:t>
            </a:r>
            <a:r>
              <a:rPr lang="zh-CN" altLang="en-US" dirty="0">
                <a:solidFill>
                  <a:prstClr val="black"/>
                </a:solidFill>
                <a:latin typeface="宋体" panose="02010600030101010101" pitchFamily="2" charset="-122"/>
                <a:ea typeface="宋体" panose="02010600030101010101" pitchFamily="2" charset="-122"/>
                <a:sym typeface="+mn-ea"/>
              </a:rPr>
              <a:t>需求</a:t>
            </a:r>
            <a:r>
              <a:rPr lang="zh-CN" altLang="en-US" dirty="0" smtClean="0">
                <a:solidFill>
                  <a:prstClr val="black"/>
                </a:solidFill>
                <a:latin typeface="宋体" panose="02010600030101010101" pitchFamily="2" charset="-122"/>
                <a:ea typeface="宋体" panose="02010600030101010101" pitchFamily="2" charset="-122"/>
                <a:sym typeface="+mn-ea"/>
              </a:rPr>
              <a:t>分析</a:t>
            </a:r>
            <a:r>
              <a:rPr lang="zh-CN" altLang="en-US" dirty="0">
                <a:solidFill>
                  <a:prstClr val="black"/>
                </a:solidFill>
                <a:latin typeface="宋体" panose="02010600030101010101" pitchFamily="2" charset="-122"/>
                <a:ea typeface="宋体" panose="02010600030101010101" pitchFamily="2" charset="-122"/>
                <a:sym typeface="+mn-ea"/>
              </a:rPr>
              <a:t>与系统设计</a:t>
            </a:r>
            <a:endParaRPr lang="en-US" altLang="zh-CN" dirty="0">
              <a:solidFill>
                <a:prstClr val="black"/>
              </a:solidFill>
              <a:latin typeface="宋体" panose="02010600030101010101" pitchFamily="2" charset="-122"/>
              <a:ea typeface="宋体" panose="02010600030101010101" pitchFamily="2" charset="-122"/>
            </a:endParaRPr>
          </a:p>
          <a:p>
            <a:pPr marL="685800" lvl="1" indent="-228600" defTabSz="914400">
              <a:lnSpc>
                <a:spcPct val="90000"/>
              </a:lnSpc>
              <a:spcBef>
                <a:spcPts val="500"/>
              </a:spcBef>
              <a:buFont typeface="Arial" panose="020B0604020202020204" pitchFamily="34" charset="0"/>
              <a:buChar char="•"/>
            </a:pPr>
            <a:r>
              <a:rPr lang="zh-CN" altLang="en-US" dirty="0">
                <a:solidFill>
                  <a:prstClr val="black"/>
                </a:solidFill>
                <a:latin typeface="宋体" panose="02010600030101010101" pitchFamily="2" charset="-122"/>
                <a:ea typeface="宋体" panose="02010600030101010101" pitchFamily="2" charset="-122"/>
                <a:sym typeface="+mn-ea"/>
              </a:rPr>
              <a:t>需求分析</a:t>
            </a:r>
            <a:endParaRPr lang="en-US" altLang="zh-CN" dirty="0">
              <a:solidFill>
                <a:prstClr val="black"/>
              </a:solidFill>
              <a:latin typeface="宋体" panose="02010600030101010101" pitchFamily="2" charset="-122"/>
              <a:ea typeface="宋体" panose="02010600030101010101" pitchFamily="2" charset="-122"/>
            </a:endParaRPr>
          </a:p>
          <a:p>
            <a:pPr marL="685800" lvl="1" indent="-228600" defTabSz="914400">
              <a:lnSpc>
                <a:spcPct val="90000"/>
              </a:lnSpc>
              <a:spcBef>
                <a:spcPts val="500"/>
              </a:spcBef>
              <a:buFont typeface="Arial" panose="020B0604020202020204" pitchFamily="34" charset="0"/>
              <a:buChar char="•"/>
            </a:pPr>
            <a:r>
              <a:rPr lang="zh-CN" altLang="en-US" dirty="0">
                <a:solidFill>
                  <a:prstClr val="black"/>
                </a:solidFill>
                <a:latin typeface="宋体" panose="02010600030101010101" pitchFamily="2" charset="-122"/>
                <a:ea typeface="宋体" panose="02010600030101010101" pitchFamily="2" charset="-122"/>
                <a:sym typeface="+mn-ea"/>
              </a:rPr>
              <a:t>系统设计</a:t>
            </a:r>
            <a:endParaRPr lang="en-US" altLang="zh-CN" dirty="0">
              <a:solidFill>
                <a:prstClr val="black"/>
              </a:solidFill>
              <a:latin typeface="宋体" panose="02010600030101010101" pitchFamily="2" charset="-122"/>
              <a:ea typeface="宋体" panose="02010600030101010101" pitchFamily="2" charset="-122"/>
            </a:endParaRPr>
          </a:p>
          <a:p>
            <a:pPr marL="685800" lvl="1" indent="-228600" defTabSz="914400">
              <a:lnSpc>
                <a:spcPct val="90000"/>
              </a:lnSpc>
              <a:spcBef>
                <a:spcPts val="500"/>
              </a:spcBef>
              <a:buFont typeface="Arial" panose="020B0604020202020204" pitchFamily="34" charset="0"/>
              <a:buChar char="•"/>
            </a:pPr>
            <a:r>
              <a:rPr lang="zh-CN" altLang="en-US" dirty="0" smtClean="0">
                <a:solidFill>
                  <a:prstClr val="black"/>
                </a:solidFill>
                <a:latin typeface="宋体" panose="02010600030101010101" pitchFamily="2" charset="-122"/>
                <a:ea typeface="宋体" panose="02010600030101010101" pitchFamily="2" charset="-122"/>
                <a:sym typeface="+mn-ea"/>
              </a:rPr>
              <a:t>详细设计</a:t>
            </a:r>
            <a:endParaRPr lang="en-US" altLang="zh-CN" dirty="0" smtClean="0">
              <a:solidFill>
                <a:prstClr val="black"/>
              </a:solidFill>
              <a:latin typeface="宋体" panose="02010600030101010101" pitchFamily="2" charset="-122"/>
              <a:ea typeface="宋体" panose="02010600030101010101" pitchFamily="2" charset="-122"/>
            </a:endParaRPr>
          </a:p>
          <a:p>
            <a:pPr marL="685800" lvl="1" indent="-228600" defTabSz="914400">
              <a:lnSpc>
                <a:spcPct val="90000"/>
              </a:lnSpc>
              <a:spcBef>
                <a:spcPts val="500"/>
              </a:spcBef>
              <a:buFont typeface="Arial" panose="020B0604020202020204" pitchFamily="34" charset="0"/>
              <a:buChar char="•"/>
            </a:pPr>
            <a:r>
              <a:rPr lang="zh-CN" altLang="en-US" dirty="0" smtClean="0">
                <a:solidFill>
                  <a:prstClr val="black"/>
                </a:solidFill>
                <a:latin typeface="宋体" panose="02010600030101010101" pitchFamily="2" charset="-122"/>
                <a:ea typeface="宋体" panose="02010600030101010101" pitchFamily="2" charset="-122"/>
                <a:sym typeface="+mn-ea"/>
              </a:rPr>
              <a:t>数据库设计</a:t>
            </a:r>
            <a:endParaRPr lang="en-US" altLang="zh-CN" dirty="0" smtClean="0">
              <a:solidFill>
                <a:prstClr val="black"/>
              </a:solidFill>
              <a:latin typeface="宋体" panose="02010600030101010101" pitchFamily="2" charset="-122"/>
              <a:ea typeface="宋体" panose="02010600030101010101" pitchFamily="2" charset="-122"/>
            </a:endParaRPr>
          </a:p>
          <a:p>
            <a:pPr marL="685800" lvl="1" indent="-228600" defTabSz="914400">
              <a:lnSpc>
                <a:spcPct val="90000"/>
              </a:lnSpc>
              <a:spcBef>
                <a:spcPts val="500"/>
              </a:spcBef>
              <a:buFont typeface="Arial" panose="020B0604020202020204" pitchFamily="34" charset="0"/>
              <a:buChar char="•"/>
            </a:pPr>
            <a:r>
              <a:rPr lang="en-US" altLang="zh-CN" dirty="0" smtClean="0">
                <a:solidFill>
                  <a:prstClr val="black"/>
                </a:solidFill>
                <a:latin typeface="宋体" panose="02010600030101010101" pitchFamily="2" charset="-122"/>
                <a:ea typeface="宋体" panose="02010600030101010101" pitchFamily="2" charset="-122"/>
                <a:sym typeface="+mn-ea"/>
              </a:rPr>
              <a:t>UI</a:t>
            </a:r>
            <a:r>
              <a:rPr lang="zh-CN" altLang="en-US" dirty="0" smtClean="0">
                <a:solidFill>
                  <a:prstClr val="black"/>
                </a:solidFill>
                <a:latin typeface="宋体" panose="02010600030101010101" pitchFamily="2" charset="-122"/>
                <a:ea typeface="宋体" panose="02010600030101010101" pitchFamily="2" charset="-122"/>
                <a:sym typeface="+mn-ea"/>
              </a:rPr>
              <a:t>设计</a:t>
            </a:r>
            <a:endParaRPr lang="en-US" altLang="zh-CN" dirty="0" smtClean="0">
              <a:solidFill>
                <a:prstClr val="black"/>
              </a:solidFill>
              <a:latin typeface="宋体" panose="02010600030101010101" pitchFamily="2" charset="-122"/>
              <a:ea typeface="宋体" panose="02010600030101010101" pitchFamily="2" charset="-122"/>
            </a:endParaRPr>
          </a:p>
          <a:p>
            <a:pPr lvl="0" indent="0" defTabSz="914400">
              <a:buFont typeface="Arial" panose="020B0604020202020204" pitchFamily="34" charset="0"/>
              <a:buNone/>
              <a:defRPr/>
            </a:pPr>
            <a:endParaRPr lang="zh-CN" altLang="en-US" sz="2400" kern="100" dirty="0">
              <a:latin typeface="宋体" panose="02010600030101010101" pitchFamily="2" charset="-122"/>
              <a:ea typeface="宋体" panose="02010600030101010101" pitchFamily="2" charset="-122"/>
              <a:cs typeface="Times New Roman" panose="02020603050405020304" pitchFamily="18" charset="0"/>
            </a:endParaRPr>
          </a:p>
          <a:p>
            <a:pPr marL="800100" lvl="1" indent="-342900" algn="just">
              <a:lnSpc>
                <a:spcPct val="150000"/>
              </a:lnSpc>
              <a:spcBef>
                <a:spcPts val="1200"/>
              </a:spcBef>
              <a:spcAft>
                <a:spcPts val="1200"/>
              </a:spcAft>
              <a:buFont typeface="Arial" panose="020B0604020202020204" pitchFamily="34" charset="0"/>
              <a:buChar char="•"/>
            </a:pPr>
            <a:endParaRPr lang="zh-CN" altLang="en-US" sz="2400" kern="100" dirty="0">
              <a:latin typeface="宋体" panose="02010600030101010101" pitchFamily="2" charset="-122"/>
              <a:ea typeface="宋体" panose="02010600030101010101" pitchFamily="2" charset="-122"/>
              <a:cs typeface="Times New Roman" panose="02020603050405020304" pitchFamily="18" charset="0"/>
            </a:endParaRPr>
          </a:p>
          <a:p>
            <a:pPr marL="800100" lvl="1" indent="-342900" algn="just">
              <a:lnSpc>
                <a:spcPct val="150000"/>
              </a:lnSpc>
              <a:spcBef>
                <a:spcPts val="1200"/>
              </a:spcBef>
              <a:spcAft>
                <a:spcPts val="1200"/>
              </a:spcAft>
              <a:buFont typeface="Arial" panose="020B0604020202020204" pitchFamily="34" charset="0"/>
              <a:buChar char="•"/>
            </a:pPr>
            <a:endParaRPr lang="zh-CN" altLang="en-US"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内容占位符 4"/>
          <p:cNvSpPr>
            <a:spLocks noGrp="1"/>
          </p:cNvSpPr>
          <p:nvPr>
            <p:custDataLst>
              <p:tags r:id="rId1"/>
            </p:custDataLst>
          </p:nvPr>
        </p:nvSpPr>
        <p:spPr>
          <a:xfrm>
            <a:off x="5965190" y="2407285"/>
            <a:ext cx="4411345" cy="4707890"/>
          </a:xfrm>
          <a:prstGeom prst="rect">
            <a:avLst/>
          </a:prstGeom>
        </p:spPr>
        <p:txBody>
          <a:bodyPr vert="horz"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defTabSz="914400">
              <a:buFont typeface="Arial" panose="020B0604020202020204" pitchFamily="34" charset="0"/>
              <a:buChar char="•"/>
              <a:defRPr/>
            </a:pPr>
            <a:r>
              <a:rPr lang="zh-CN" altLang="en-US" dirty="0">
                <a:solidFill>
                  <a:prstClr val="black"/>
                </a:solidFill>
                <a:latin typeface="宋体" panose="02010600030101010101" pitchFamily="2" charset="-122"/>
                <a:ea typeface="宋体" panose="02010600030101010101" pitchFamily="2" charset="-122"/>
                <a:sym typeface="+mn-ea"/>
              </a:rPr>
              <a:t>三</a:t>
            </a:r>
            <a:r>
              <a:rPr lang="zh-CN" altLang="en-US" dirty="0" smtClean="0">
                <a:solidFill>
                  <a:prstClr val="black"/>
                </a:solidFill>
                <a:latin typeface="宋体" panose="02010600030101010101" pitchFamily="2" charset="-122"/>
                <a:ea typeface="宋体" panose="02010600030101010101" pitchFamily="2" charset="-122"/>
                <a:sym typeface="+mn-ea"/>
              </a:rPr>
              <a:t>、系统测试</a:t>
            </a:r>
            <a:endParaRPr lang="en-US" altLang="zh-CN" dirty="0">
              <a:solidFill>
                <a:prstClr val="black"/>
              </a:solidFill>
              <a:latin typeface="宋体" panose="02010600030101010101" pitchFamily="2" charset="-122"/>
              <a:ea typeface="宋体" panose="02010600030101010101" pitchFamily="2" charset="-122"/>
            </a:endParaRPr>
          </a:p>
          <a:p>
            <a:pPr marL="742950" lvl="1" indent="-285750" defTabSz="914400">
              <a:buFont typeface="Arial" panose="020B0604020202020204" pitchFamily="34" charset="0"/>
              <a:buChar char="•"/>
            </a:pPr>
            <a:r>
              <a:rPr lang="zh-CN" altLang="en-US" dirty="0">
                <a:solidFill>
                  <a:prstClr val="black"/>
                </a:solidFill>
                <a:latin typeface="宋体" panose="02010600030101010101" pitchFamily="2" charset="-122"/>
                <a:ea typeface="宋体" panose="02010600030101010101" pitchFamily="2" charset="-122"/>
                <a:sym typeface="+mn-ea"/>
              </a:rPr>
              <a:t>测试环境</a:t>
            </a:r>
            <a:endParaRPr lang="en-US" altLang="zh-CN" dirty="0">
              <a:solidFill>
                <a:prstClr val="black"/>
              </a:solidFill>
              <a:latin typeface="宋体" panose="02010600030101010101" pitchFamily="2" charset="-122"/>
              <a:ea typeface="宋体" panose="02010600030101010101" pitchFamily="2" charset="-122"/>
            </a:endParaRPr>
          </a:p>
          <a:p>
            <a:pPr marL="742950" lvl="1" indent="-285750" defTabSz="914400">
              <a:buFont typeface="Arial" panose="020B0604020202020204" pitchFamily="34" charset="0"/>
              <a:buChar char="•"/>
            </a:pPr>
            <a:r>
              <a:rPr lang="zh-CN" altLang="en-US" dirty="0">
                <a:solidFill>
                  <a:prstClr val="black"/>
                </a:solidFill>
                <a:latin typeface="宋体" panose="02010600030101010101" pitchFamily="2" charset="-122"/>
                <a:ea typeface="宋体" panose="02010600030101010101" pitchFamily="2" charset="-122"/>
                <a:sym typeface="+mn-ea"/>
              </a:rPr>
              <a:t>功能测试</a:t>
            </a:r>
            <a:endParaRPr lang="en-US" altLang="zh-CN" dirty="0">
              <a:solidFill>
                <a:prstClr val="black"/>
              </a:solidFill>
              <a:latin typeface="宋体" panose="02010600030101010101" pitchFamily="2" charset="-122"/>
              <a:ea typeface="宋体" panose="02010600030101010101" pitchFamily="2" charset="-122"/>
            </a:endParaRPr>
          </a:p>
          <a:p>
            <a:pPr marL="742950" lvl="1" indent="-285750" defTabSz="914400">
              <a:buFont typeface="Arial" panose="020B0604020202020204" pitchFamily="34" charset="0"/>
              <a:buChar char="•"/>
            </a:pPr>
            <a:r>
              <a:rPr lang="zh-CN" altLang="en-US" dirty="0">
                <a:solidFill>
                  <a:prstClr val="black"/>
                </a:solidFill>
                <a:latin typeface="宋体" panose="02010600030101010101" pitchFamily="2" charset="-122"/>
                <a:ea typeface="宋体" panose="02010600030101010101" pitchFamily="2" charset="-122"/>
                <a:sym typeface="+mn-ea"/>
              </a:rPr>
              <a:t>性能测试</a:t>
            </a:r>
            <a:endParaRPr lang="en-US" altLang="zh-CN" dirty="0">
              <a:solidFill>
                <a:prstClr val="black"/>
              </a:solidFill>
              <a:latin typeface="宋体" panose="02010600030101010101" pitchFamily="2" charset="-122"/>
              <a:ea typeface="宋体" panose="02010600030101010101" pitchFamily="2" charset="-122"/>
            </a:endParaRPr>
          </a:p>
          <a:p>
            <a:pPr marL="742950" lvl="1" indent="-285750" defTabSz="914400">
              <a:buFont typeface="Arial" panose="020B0604020202020204" pitchFamily="34" charset="0"/>
              <a:buChar char="•"/>
              <a:defRPr/>
            </a:pPr>
            <a:endParaRPr lang="en-US" altLang="zh-CN" dirty="0" smtClean="0">
              <a:solidFill>
                <a:prstClr val="black"/>
              </a:solidFill>
              <a:latin typeface="宋体" panose="02010600030101010101" pitchFamily="2" charset="-122"/>
              <a:ea typeface="宋体" panose="02010600030101010101" pitchFamily="2" charset="-122"/>
            </a:endParaRPr>
          </a:p>
          <a:p>
            <a:pPr marL="285750" lvl="0" indent="-285750" defTabSz="914400">
              <a:buFont typeface="Arial" panose="020B0604020202020204" pitchFamily="34" charset="0"/>
              <a:buChar char="•"/>
              <a:defRPr/>
            </a:pPr>
            <a:r>
              <a:rPr lang="zh-CN" altLang="en-US" dirty="0" smtClean="0">
                <a:solidFill>
                  <a:prstClr val="black"/>
                </a:solidFill>
                <a:latin typeface="宋体" panose="02010600030101010101" pitchFamily="2" charset="-122"/>
                <a:ea typeface="宋体" panose="02010600030101010101" pitchFamily="2" charset="-122"/>
                <a:sym typeface="+mn-ea"/>
              </a:rPr>
              <a:t>四、项目管理</a:t>
            </a:r>
            <a:endParaRPr lang="en-US" altLang="zh-CN" dirty="0">
              <a:solidFill>
                <a:prstClr val="black"/>
              </a:solidFill>
              <a:latin typeface="宋体" panose="02010600030101010101" pitchFamily="2" charset="-122"/>
              <a:ea typeface="宋体" panose="02010600030101010101" pitchFamily="2" charset="-122"/>
            </a:endParaRPr>
          </a:p>
          <a:p>
            <a:pPr marL="742950" lvl="1" indent="-285750" defTabSz="914400">
              <a:buFont typeface="Arial" panose="020B0604020202020204" pitchFamily="34" charset="0"/>
              <a:buChar char="•"/>
            </a:pPr>
            <a:r>
              <a:rPr lang="zh-CN" altLang="en-US" dirty="0">
                <a:solidFill>
                  <a:prstClr val="black"/>
                </a:solidFill>
                <a:latin typeface="宋体" panose="02010600030101010101" pitchFamily="2" charset="-122"/>
                <a:ea typeface="宋体" panose="02010600030101010101" pitchFamily="2" charset="-122"/>
                <a:sym typeface="+mn-ea"/>
              </a:rPr>
              <a:t>参与</a:t>
            </a:r>
            <a:r>
              <a:rPr lang="zh-CN" altLang="en-US" dirty="0" smtClean="0">
                <a:solidFill>
                  <a:prstClr val="black"/>
                </a:solidFill>
                <a:latin typeface="宋体" panose="02010600030101010101" pitchFamily="2" charset="-122"/>
                <a:ea typeface="宋体" panose="02010600030101010101" pitchFamily="2" charset="-122"/>
                <a:sym typeface="+mn-ea"/>
              </a:rPr>
              <a:t>人员及分工</a:t>
            </a:r>
            <a:endParaRPr lang="en-US" altLang="zh-CN" dirty="0">
              <a:solidFill>
                <a:prstClr val="black"/>
              </a:solidFill>
              <a:latin typeface="宋体" panose="02010600030101010101" pitchFamily="2" charset="-122"/>
              <a:ea typeface="宋体" panose="02010600030101010101" pitchFamily="2" charset="-122"/>
            </a:endParaRPr>
          </a:p>
          <a:p>
            <a:pPr marL="742950" lvl="1" indent="-285750" defTabSz="914400">
              <a:buFont typeface="Arial" panose="020B0604020202020204" pitchFamily="34" charset="0"/>
              <a:buChar char="•"/>
            </a:pPr>
            <a:r>
              <a:rPr lang="zh-CN" altLang="en-US" dirty="0">
                <a:solidFill>
                  <a:prstClr val="black"/>
                </a:solidFill>
                <a:latin typeface="宋体" panose="02010600030101010101" pitchFamily="2" charset="-122"/>
                <a:ea typeface="宋体" panose="02010600030101010101" pitchFamily="2" charset="-122"/>
                <a:sym typeface="+mn-ea"/>
              </a:rPr>
              <a:t>项目</a:t>
            </a:r>
            <a:r>
              <a:rPr lang="zh-CN" altLang="en-US" dirty="0" smtClean="0">
                <a:solidFill>
                  <a:prstClr val="black"/>
                </a:solidFill>
                <a:latin typeface="宋体" panose="02010600030101010101" pitchFamily="2" charset="-122"/>
                <a:ea typeface="宋体" panose="02010600030101010101" pitchFamily="2" charset="-122"/>
                <a:sym typeface="+mn-ea"/>
              </a:rPr>
              <a:t>进展记录</a:t>
            </a:r>
            <a:endParaRPr lang="en-US" altLang="zh-CN" dirty="0">
              <a:solidFill>
                <a:prstClr val="black"/>
              </a:solidFill>
              <a:latin typeface="宋体" panose="02010600030101010101" pitchFamily="2" charset="-122"/>
              <a:ea typeface="宋体" panose="02010600030101010101" pitchFamily="2" charset="-122"/>
            </a:endParaRPr>
          </a:p>
          <a:p>
            <a:pPr marL="742950" lvl="1" indent="-285750" defTabSz="914400">
              <a:buFont typeface="Arial" panose="020B0604020202020204" pitchFamily="34" charset="0"/>
              <a:buChar char="•"/>
            </a:pPr>
            <a:r>
              <a:rPr lang="zh-CN" altLang="en-US" dirty="0" smtClean="0">
                <a:solidFill>
                  <a:prstClr val="black"/>
                </a:solidFill>
                <a:latin typeface="宋体" panose="02010600030101010101" pitchFamily="2" charset="-122"/>
                <a:ea typeface="宋体" panose="02010600030101010101" pitchFamily="2" charset="-122"/>
                <a:sym typeface="+mn-ea"/>
              </a:rPr>
              <a:t>项目管理工具</a:t>
            </a:r>
            <a:endParaRPr lang="en-US" altLang="zh-CN" dirty="0">
              <a:solidFill>
                <a:prstClr val="black"/>
              </a:solidFill>
              <a:latin typeface="宋体" panose="02010600030101010101" pitchFamily="2" charset="-122"/>
              <a:ea typeface="宋体" panose="02010600030101010101" pitchFamily="2" charset="-122"/>
            </a:endParaRPr>
          </a:p>
          <a:p>
            <a:pPr marL="742950" lvl="1" indent="-285750" defTabSz="914400">
              <a:buFont typeface="Arial" panose="020B0604020202020204" pitchFamily="34" charset="0"/>
              <a:buChar char="•"/>
              <a:defRPr/>
            </a:pPr>
            <a:endParaRPr lang="en-US" altLang="zh-CN" dirty="0">
              <a:solidFill>
                <a:prstClr val="black"/>
              </a:solidFill>
              <a:latin typeface="宋体" panose="02010600030101010101" pitchFamily="2" charset="-122"/>
              <a:ea typeface="宋体" panose="02010600030101010101" pitchFamily="2" charset="-122"/>
            </a:endParaRPr>
          </a:p>
          <a:p>
            <a:pPr marL="285750" lvl="0" indent="-285750" defTabSz="914400">
              <a:buFont typeface="Arial" panose="020B0604020202020204" pitchFamily="34" charset="0"/>
              <a:buChar char="•"/>
              <a:defRPr/>
            </a:pPr>
            <a:r>
              <a:rPr lang="zh-CN" altLang="en-US" dirty="0" smtClean="0">
                <a:solidFill>
                  <a:prstClr val="black"/>
                </a:solidFill>
                <a:latin typeface="宋体" panose="02010600030101010101" pitchFamily="2" charset="-122"/>
                <a:ea typeface="宋体" panose="02010600030101010101" pitchFamily="2" charset="-122"/>
                <a:sym typeface="+mn-ea"/>
              </a:rPr>
              <a:t>五、用户手册</a:t>
            </a:r>
            <a:endParaRPr lang="zh-CN" altLang="en-US" kern="100" dirty="0">
              <a:latin typeface="宋体" panose="02010600030101010101" pitchFamily="2" charset="-122"/>
              <a:ea typeface="宋体" panose="02010600030101010101" pitchFamily="2" charset="-122"/>
              <a:cs typeface="Times New Roman" panose="02020603050405020304" pitchFamily="18" charset="0"/>
            </a:endParaRPr>
          </a:p>
          <a:p>
            <a:pPr marL="800100" lvl="1" indent="-342900" algn="just">
              <a:lnSpc>
                <a:spcPct val="150000"/>
              </a:lnSpc>
              <a:spcBef>
                <a:spcPts val="1200"/>
              </a:spcBef>
              <a:spcAft>
                <a:spcPts val="1200"/>
              </a:spcAft>
              <a:buFont typeface="Arial" panose="020B0604020202020204" pitchFamily="34" charset="0"/>
              <a:buChar char="•"/>
            </a:pPr>
            <a:endParaRPr lang="zh-CN" altLang="en-US" sz="2400" kern="100" dirty="0">
              <a:latin typeface="宋体" panose="02010600030101010101" pitchFamily="2" charset="-122"/>
              <a:ea typeface="宋体" panose="02010600030101010101" pitchFamily="2" charset="-122"/>
              <a:cs typeface="Times New Roman" panose="02020603050405020304" pitchFamily="18" charset="0"/>
            </a:endParaRPr>
          </a:p>
          <a:p>
            <a:pPr marL="800100" lvl="1" indent="-342900" algn="just">
              <a:lnSpc>
                <a:spcPct val="150000"/>
              </a:lnSpc>
              <a:spcBef>
                <a:spcPts val="1200"/>
              </a:spcBef>
              <a:spcAft>
                <a:spcPts val="1200"/>
              </a:spcAft>
              <a:buFont typeface="Arial" panose="020B0604020202020204" pitchFamily="34" charset="0"/>
              <a:buChar char="•"/>
            </a:pPr>
            <a:endParaRPr lang="zh-CN" altLang="en-US" sz="2400" kern="100" dirty="0">
              <a:latin typeface="宋体" panose="02010600030101010101" pitchFamily="2" charset="-122"/>
              <a:ea typeface="宋体"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团队作业</a:t>
            </a:r>
            <a:endParaRPr lang="zh-CN" altLang="en-US" b="1"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buClrTx/>
              <a:buSzTx/>
              <a:buFontTx/>
              <a:buNone/>
              <a:defRPr/>
            </a:pPr>
            <a:fld id="{74D2AB8B-5816-41F2-8B4B-CA5C3E4E6A65}"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内容占位符 4"/>
          <p:cNvSpPr>
            <a:spLocks noGrp="1"/>
          </p:cNvSpPr>
          <p:nvPr>
            <p:ph idx="1"/>
          </p:nvPr>
        </p:nvSpPr>
        <p:spPr>
          <a:xfrm>
            <a:off x="838200" y="1572260"/>
            <a:ext cx="10005695" cy="275971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just">
              <a:lnSpc>
                <a:spcPct val="150000"/>
              </a:lnSpc>
              <a:spcBef>
                <a:spcPts val="1200"/>
              </a:spcBef>
              <a:spcAft>
                <a:spcPts val="1200"/>
              </a:spcAft>
            </a:pPr>
            <a:r>
              <a:rPr lang="zh-CN" altLang="zh-CN" sz="2400" kern="100" dirty="0">
                <a:latin typeface="宋体" panose="02010600030101010101" pitchFamily="2" charset="-122"/>
                <a:ea typeface="宋体" panose="02010600030101010101" pitchFamily="2" charset="-122"/>
                <a:cs typeface="Times New Roman" panose="02020603050405020304" pitchFamily="18" charset="0"/>
              </a:rPr>
              <a:t>加分项（</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5</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分</a:t>
            </a:r>
            <a:r>
              <a:rPr lang="zh-CN" altLang="zh-CN" sz="2400" kern="100" dirty="0">
                <a:latin typeface="宋体" panose="02010600030101010101" pitchFamily="2" charset="-122"/>
                <a:ea typeface="宋体" panose="02010600030101010101" pitchFamily="2" charset="-122"/>
                <a:cs typeface="Times New Roman" panose="02020603050405020304" pitchFamily="18" charset="0"/>
              </a:rPr>
              <a:t>）</a:t>
            </a:r>
            <a:endParaRPr lang="zh-CN" altLang="zh-CN" sz="2400" kern="100" dirty="0">
              <a:latin typeface="宋体" panose="02010600030101010101" pitchFamily="2" charset="-122"/>
              <a:ea typeface="宋体" panose="02010600030101010101" pitchFamily="2" charset="-122"/>
              <a:cs typeface="Times New Roman" panose="02020603050405020304" pitchFamily="18" charset="0"/>
            </a:endParaRPr>
          </a:p>
          <a:p>
            <a:pPr marL="228600" lvl="0" indent="-228600" defTabSz="914400">
              <a:lnSpc>
                <a:spcPct val="90000"/>
              </a:lnSpc>
              <a:spcBef>
                <a:spcPts val="1000"/>
              </a:spcBef>
              <a:buFont typeface="Arial" panose="020B0604020202020204" pitchFamily="34" charset="0"/>
              <a:buChar char="•"/>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完成智能化模块：如鱼类图像识别，运动轨迹追踪，生长情况体长体重预测等功能。视完成情况，在原得分基础上加分，上限</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五分。</a:t>
            </a:r>
            <a:endParaRPr lang="zh-CN" altLang="en-US" sz="2400" kern="100" dirty="0">
              <a:latin typeface="宋体" panose="02010600030101010101" pitchFamily="2" charset="-122"/>
              <a:ea typeface="宋体" panose="02010600030101010101" pitchFamily="2" charset="-122"/>
              <a:cs typeface="Times New Roman" panose="02020603050405020304" pitchFamily="18" charset="0"/>
            </a:endParaRPr>
          </a:p>
          <a:p>
            <a:pPr marL="228600" lvl="0" indent="-228600" defTabSz="914400">
              <a:lnSpc>
                <a:spcPct val="90000"/>
              </a:lnSpc>
              <a:spcBef>
                <a:spcPts val="1000"/>
              </a:spcBef>
              <a:buFont typeface="Arial" panose="020B0604020202020204" pitchFamily="34" charset="0"/>
              <a:buChar char="•"/>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移动端显示：移动端网页开发，加分标准</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同上。</a:t>
            </a:r>
            <a:endParaRPr lang="zh-CN" altLang="en-US" sz="2400" kern="100" dirty="0">
              <a:latin typeface="宋体" panose="02010600030101010101" pitchFamily="2" charset="-122"/>
              <a:ea typeface="宋体" panose="02010600030101010101" pitchFamily="2" charset="-122"/>
              <a:cs typeface="Times New Roman" panose="02020603050405020304" pitchFamily="18" charset="0"/>
            </a:endParaRPr>
          </a:p>
          <a:p>
            <a:pPr marL="800100" lvl="1" indent="-342900" algn="just">
              <a:lnSpc>
                <a:spcPct val="150000"/>
              </a:lnSpc>
              <a:spcBef>
                <a:spcPts val="1200"/>
              </a:spcBef>
              <a:spcAft>
                <a:spcPts val="1200"/>
              </a:spcAft>
              <a:buFont typeface="Arial" panose="020B0604020202020204" pitchFamily="34" charset="0"/>
              <a:buChar char="•"/>
            </a:pPr>
            <a:endParaRPr lang="zh-CN" altLang="en-US" sz="2400" kern="100" dirty="0">
              <a:latin typeface="宋体" panose="02010600030101010101" pitchFamily="2" charset="-122"/>
              <a:ea typeface="宋体"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提交要求</a:t>
            </a:r>
            <a:endParaRPr lang="zh-CN" altLang="en-US" b="1"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buClrTx/>
              <a:buSzTx/>
              <a:buFontTx/>
              <a:buNone/>
              <a:defRPr/>
            </a:pPr>
            <a:fld id="{74D2AB8B-5816-41F2-8B4B-CA5C3E4E6A65}"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内容占位符 4"/>
          <p:cNvSpPr>
            <a:spLocks noGrp="1"/>
          </p:cNvSpPr>
          <p:nvPr>
            <p:ph idx="1"/>
          </p:nvPr>
        </p:nvSpPr>
        <p:spPr>
          <a:xfrm>
            <a:off x="1600200" y="1918490"/>
            <a:ext cx="7719646" cy="301498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lvl="0" indent="-228600" algn="just" defTabSz="914400">
              <a:lnSpc>
                <a:spcPct val="150000"/>
              </a:lnSpc>
              <a:spcBef>
                <a:spcPts val="1200"/>
              </a:spcBef>
              <a:spcAft>
                <a:spcPts val="1200"/>
              </a:spcAft>
              <a:buFont typeface="Arial" panose="020B0604020202020204" pitchFamily="34" charset="0"/>
              <a:buChar char="•"/>
            </a:pPr>
            <a:r>
              <a:rPr lang="zh-CN" altLang="en-US" sz="2000" kern="100" dirty="0">
                <a:solidFill>
                  <a:prstClr val="black"/>
                </a:solidFill>
                <a:latin typeface="宋体" panose="02010600030101010101" pitchFamily="2" charset="-122"/>
                <a:ea typeface="宋体" panose="02010600030101010101" pitchFamily="2" charset="-122"/>
                <a:cs typeface="Times New Roman" panose="02020603050405020304" pitchFamily="18" charset="0"/>
                <a:sym typeface="+mn-ea"/>
              </a:rPr>
              <a:t>组长提交源代码、开发文档、演示视频</a:t>
            </a:r>
            <a:r>
              <a:rPr lang="zh-CN" altLang="en-US" sz="2000" kern="1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sym typeface="+mn-ea"/>
              </a:rPr>
              <a:t>到统一项目管理平台（演示视频无需讲解代码，完整演示功能</a:t>
            </a:r>
            <a:r>
              <a:rPr lang="zh-CN" altLang="en-US" sz="2000" kern="1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sym typeface="+mn-ea"/>
              </a:rPr>
              <a:t>即可）</a:t>
            </a:r>
            <a:endParaRPr lang="zh-CN" altLang="en-US" sz="2000" kern="1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sym typeface="+mn-ea"/>
            </a:endParaRPr>
          </a:p>
          <a:p>
            <a:pPr marL="228600" lvl="0" indent="-228600" algn="just" defTabSz="914400">
              <a:lnSpc>
                <a:spcPct val="150000"/>
              </a:lnSpc>
              <a:spcBef>
                <a:spcPts val="1200"/>
              </a:spcBef>
              <a:spcAft>
                <a:spcPts val="1200"/>
              </a:spcAft>
              <a:buFont typeface="Arial" panose="020B0604020202020204" pitchFamily="34" charset="0"/>
              <a:buChar char="•"/>
            </a:pP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项目代码提交到</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github</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，要求</a:t>
            </a:r>
            <a:r>
              <a:rPr lang="zh-CN" altLang="en-US" sz="2000" kern="1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sym typeface="+mn-ea"/>
              </a:rPr>
              <a:t>包括完整前后端代码</a:t>
            </a:r>
            <a:r>
              <a:rPr lang="zh-CN" altLang="en-US" sz="2000" kern="100" dirty="0">
                <a:solidFill>
                  <a:prstClr val="black"/>
                </a:solidFill>
                <a:latin typeface="宋体" panose="02010600030101010101" pitchFamily="2" charset="-122"/>
                <a:ea typeface="宋体" panose="02010600030101010101" pitchFamily="2" charset="-122"/>
                <a:cs typeface="Times New Roman" panose="02020603050405020304" pitchFamily="18" charset="0"/>
                <a:sym typeface="+mn-ea"/>
              </a:rPr>
              <a:t>、</a:t>
            </a:r>
            <a:r>
              <a:rPr lang="zh-CN" altLang="en-US" sz="2000" kern="1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sym typeface="+mn-ea"/>
              </a:rPr>
              <a:t>安装运行说明，建议</a:t>
            </a:r>
            <a:r>
              <a:rPr lang="zh-CN" altLang="en-US" sz="2000" kern="1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sym typeface="+mn-ea"/>
              </a:rPr>
              <a:t>有足够的代码注释</a:t>
            </a:r>
            <a:endParaRPr lang="zh-CN" altLang="en-US" sz="2000" kern="1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sym typeface="+mn-ea"/>
            </a:endParaRPr>
          </a:p>
          <a:p>
            <a:pPr marL="228600" lvl="0" indent="-228600" algn="just" defTabSz="914400">
              <a:lnSpc>
                <a:spcPct val="150000"/>
              </a:lnSpc>
              <a:spcBef>
                <a:spcPts val="1200"/>
              </a:spcBef>
              <a:spcAft>
                <a:spcPts val="1200"/>
              </a:spcAft>
              <a:buFont typeface="Arial" panose="020B0604020202020204" pitchFamily="34" charset="0"/>
              <a:buChar char="•"/>
            </a:pPr>
            <a:r>
              <a:rPr lang="zh-CN" altLang="en-US" sz="2000" kern="1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sym typeface="+mn-ea"/>
              </a:rPr>
              <a:t>提交时间截止到</a:t>
            </a:r>
            <a:r>
              <a:rPr lang="en-US" altLang="zh-CN" sz="2000" kern="1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sym typeface="+mn-ea"/>
              </a:rPr>
              <a:t>2024</a:t>
            </a:r>
            <a:r>
              <a:rPr lang="zh-CN" altLang="en-US" sz="2000" kern="1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sym typeface="+mn-ea"/>
              </a:rPr>
              <a:t>年</a:t>
            </a:r>
            <a:r>
              <a:rPr lang="en-US" altLang="zh-CN" sz="2000" kern="1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sym typeface="+mn-ea"/>
              </a:rPr>
              <a:t>6</a:t>
            </a:r>
            <a:r>
              <a:rPr lang="zh-CN" altLang="en-US" sz="2000" kern="1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sym typeface="+mn-ea"/>
              </a:rPr>
              <a:t>月</a:t>
            </a:r>
            <a:r>
              <a:rPr lang="en-US" altLang="zh-CN" sz="2000" kern="1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sym typeface="+mn-ea"/>
              </a:rPr>
              <a:t>25</a:t>
            </a:r>
            <a:r>
              <a:rPr lang="zh-CN" altLang="en-US" sz="2000" kern="1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sym typeface="+mn-ea"/>
              </a:rPr>
              <a:t>日零点，如需要提前打分可联系</a:t>
            </a:r>
            <a:r>
              <a:rPr lang="zh-CN" altLang="en-US" sz="2000" kern="1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sym typeface="+mn-ea"/>
              </a:rPr>
              <a:t>助教。</a:t>
            </a:r>
            <a:endParaRPr lang="zh-CN" altLang="en-US" sz="2000" kern="1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sym typeface="+mn-ea"/>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PP_MARK_KEY" val="2661c1d0-e1d4-4209-be43-be246f9ceba1"/>
  <p:tag name="COMMONDATA" val="eyJoZGlkIjoiMDk1NGY1OTFmMTE3OTIzOTY5OWRiZTk3OGI0ZmFjMW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576</Words>
  <Application>WPS 演示</Application>
  <PresentationFormat>宽屏</PresentationFormat>
  <Paragraphs>69</Paragraphs>
  <Slides>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vt:i4>
      </vt:variant>
    </vt:vector>
  </HeadingPairs>
  <TitlesOfParts>
    <vt:vector size="15" baseType="lpstr">
      <vt:lpstr>Arial</vt:lpstr>
      <vt:lpstr>宋体</vt:lpstr>
      <vt:lpstr>Wingdings</vt:lpstr>
      <vt:lpstr>等线</vt:lpstr>
      <vt:lpstr>Times New Roman</vt:lpstr>
      <vt:lpstr>等线 Light</vt:lpstr>
      <vt:lpstr>微软雅黑</vt:lpstr>
      <vt:lpstr>Arial Unicode MS</vt:lpstr>
      <vt:lpstr>Calibri</vt:lpstr>
      <vt:lpstr>Office 主题​​</vt:lpstr>
      <vt:lpstr>软件工程实验课</vt:lpstr>
      <vt:lpstr>团队作业</vt:lpstr>
      <vt:lpstr>团队作业</vt:lpstr>
      <vt:lpstr>团队作业</vt:lpstr>
      <vt:lpstr>提交要求</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TASL</dc:creator>
  <cp:lastModifiedBy>韩雪</cp:lastModifiedBy>
  <cp:revision>94</cp:revision>
  <dcterms:created xsi:type="dcterms:W3CDTF">2023-02-25T09:30:00Z</dcterms:created>
  <dcterms:modified xsi:type="dcterms:W3CDTF">2024-05-18T06:39:35Z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6078794E012A4C9CA9AABF2C676096C9_13</vt:lpwstr>
  </property>
  <property fmtid="{D5CDD505-2E9C-101B-9397-08002B2CF9AE}" pid="3" name="KSOProductBuildVer">
    <vt:lpwstr>2052-11.1.0.14309</vt:lpwstr>
  </property>
</Properties>
</file>