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7" r:id="rId4"/>
    <p:sldId id="259" r:id="rId5"/>
    <p:sldId id="260" r:id="rId6"/>
    <p:sldId id="262" r:id="rId7"/>
    <p:sldId id="261"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7" r:id="rId21"/>
    <p:sldId id="276"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8511"/>
    <a:srgbClr val="D4C5A8"/>
    <a:srgbClr val="C2AD84"/>
    <a:srgbClr val="E1DEB9"/>
    <a:srgbClr val="DED3BC"/>
    <a:srgbClr val="FDF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59" d="100"/>
          <a:sy n="59" d="100"/>
        </p:scale>
        <p:origin x="945"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4259F-7C88-4727-A5E1-033C6491A97B}"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205DA-3C34-435D-BF90-34F92B47B057}" type="slidenum">
              <a:rPr lang="en-US" smtClean="0"/>
              <a:t>‹#›</a:t>
            </a:fld>
            <a:endParaRPr lang="en-US"/>
          </a:p>
        </p:txBody>
      </p:sp>
    </p:spTree>
    <p:extLst>
      <p:ext uri="{BB962C8B-B14F-4D97-AF65-F5344CB8AC3E}">
        <p14:creationId xmlns:p14="http://schemas.microsoft.com/office/powerpoint/2010/main" val="411861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AF02-E2DC-04A0-8D1A-FBAB4062F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6FCB09-D201-AD36-E9B9-0F96F5D53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10225E-B224-3200-B25F-B7D19A872EEB}"/>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5" name="Footer Placeholder 4">
            <a:extLst>
              <a:ext uri="{FF2B5EF4-FFF2-40B4-BE49-F238E27FC236}">
                <a16:creationId xmlns:a16="http://schemas.microsoft.com/office/drawing/2014/main" id="{77CE11CB-1E0C-5039-9328-16A2C3886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405D3-1BB5-2E2A-A37A-328FAAEB82A7}"/>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138901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4220-0D96-2BFD-F975-F875A6A0A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EA406C-6C57-58C9-6B71-CD2DB2FDA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A995B-D0D6-9EB1-752D-66B0CA62CF06}"/>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5" name="Footer Placeholder 4">
            <a:extLst>
              <a:ext uri="{FF2B5EF4-FFF2-40B4-BE49-F238E27FC236}">
                <a16:creationId xmlns:a16="http://schemas.microsoft.com/office/drawing/2014/main" id="{303935AD-C879-4D0B-9FAF-E98B1997E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27167-BDA4-BF06-B4F2-A0B0AFAC9631}"/>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149387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984437-DB08-EAC8-EE7E-FE48328DF4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A8DCA8-4DBF-F40E-CF65-1400EB5F0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4C1A4-A385-E4B6-3B16-8AD59F3D89D0}"/>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5" name="Footer Placeholder 4">
            <a:extLst>
              <a:ext uri="{FF2B5EF4-FFF2-40B4-BE49-F238E27FC236}">
                <a16:creationId xmlns:a16="http://schemas.microsoft.com/office/drawing/2014/main" id="{7AC68EF8-3A28-DE65-83F5-3A7CFA18D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5964D-E4AB-928A-E2A6-5D505F007874}"/>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135840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FC2A-6D85-18DE-BF2F-70EB377BB1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05FCF-FAE6-2F81-81F7-2BA9F0ADAF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7B8AB-C6F4-2F1A-477C-3B3916E61845}"/>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5" name="Footer Placeholder 4">
            <a:extLst>
              <a:ext uri="{FF2B5EF4-FFF2-40B4-BE49-F238E27FC236}">
                <a16:creationId xmlns:a16="http://schemas.microsoft.com/office/drawing/2014/main" id="{80103090-874B-9700-7EC8-270556461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37929-4F80-12CD-5B28-F2EC1698BFD3}"/>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205506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3027-5581-AA86-BDD4-0CB3517313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D1FD86-8F85-8FE7-4907-66B5D6882C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48130-650A-85D2-CB58-A3055409F682}"/>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5" name="Footer Placeholder 4">
            <a:extLst>
              <a:ext uri="{FF2B5EF4-FFF2-40B4-BE49-F238E27FC236}">
                <a16:creationId xmlns:a16="http://schemas.microsoft.com/office/drawing/2014/main" id="{B1FDEFE9-ED53-D415-31A7-6E5C41E22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DD4AE-A05B-88C5-AE62-E68FFEE0F9E4}"/>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349875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B8CE-18F4-C5F3-335B-892481F644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EEC22-1F12-738B-3CE5-659EAC56F4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B22AE4-C5E2-C5B4-3DBE-A82F6719D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6F1718-7C33-F615-59F5-7B437A133687}"/>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6" name="Footer Placeholder 5">
            <a:extLst>
              <a:ext uri="{FF2B5EF4-FFF2-40B4-BE49-F238E27FC236}">
                <a16:creationId xmlns:a16="http://schemas.microsoft.com/office/drawing/2014/main" id="{B0EC8D09-69A1-4EEA-340E-38EB7FC36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3C39F-BC1A-F69C-1BCF-E3EEDECEDFBB}"/>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266512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E4F8-74AF-DFA4-2E5F-DCBFA1B22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39C68B-4CDC-35B2-13EF-B7E9B8BF2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BD2596-29F5-5404-E03B-9380BB8D63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8BCF13-3798-CE0C-C769-004B1E43A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937FCA-5B42-42A0-290F-BB3C192CA6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FB376B-32FF-EF34-BB6F-A2CDFB904FA8}"/>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8" name="Footer Placeholder 7">
            <a:extLst>
              <a:ext uri="{FF2B5EF4-FFF2-40B4-BE49-F238E27FC236}">
                <a16:creationId xmlns:a16="http://schemas.microsoft.com/office/drawing/2014/main" id="{6C4BF1DC-9FB7-0E2C-FECB-80F9393EA1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6C8AC7-6711-DEF9-D168-73DCCA94E28C}"/>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200127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818E-5569-A390-F660-0DF1364896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7C7CB-D27B-A8FC-899D-97A53320EBF8}"/>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4" name="Footer Placeholder 3">
            <a:extLst>
              <a:ext uri="{FF2B5EF4-FFF2-40B4-BE49-F238E27FC236}">
                <a16:creationId xmlns:a16="http://schemas.microsoft.com/office/drawing/2014/main" id="{8B7C427B-FE33-177C-510C-9A861F493C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3EF098-D7F1-7348-AB29-6F6030E3C37C}"/>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296277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FAF36B-EA4D-12BD-0BC6-DF3250672A1A}"/>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3" name="Footer Placeholder 2">
            <a:extLst>
              <a:ext uri="{FF2B5EF4-FFF2-40B4-BE49-F238E27FC236}">
                <a16:creationId xmlns:a16="http://schemas.microsoft.com/office/drawing/2014/main" id="{18F3C4DA-791E-D925-3C11-5BEA28EAD3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455E34-CEC7-06F2-FC30-FCFEF983B09E}"/>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1029599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7E45-BD79-64DE-D8DD-3E8189693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5AEEC5-7842-FE11-528E-E6FAD3631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909018-DF4C-6295-6B99-BBD24C5DC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40AA9-14A2-3BEE-40B6-FFA8D3BB4E28}"/>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6" name="Footer Placeholder 5">
            <a:extLst>
              <a:ext uri="{FF2B5EF4-FFF2-40B4-BE49-F238E27FC236}">
                <a16:creationId xmlns:a16="http://schemas.microsoft.com/office/drawing/2014/main" id="{0F446DC6-5A8F-8BD7-9097-1262AE327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9A6B-ACD9-0C80-C14F-8925F22810B3}"/>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201531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D5FE-0EB2-165F-02F1-BFD4EE456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2B7723-ACD9-74BB-3123-3CE577348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9C6BE7-FC2E-76EB-3380-34659296A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4E796-88A6-3F26-9BC9-61FC904E010E}"/>
              </a:ext>
            </a:extLst>
          </p:cNvPr>
          <p:cNvSpPr>
            <a:spLocks noGrp="1"/>
          </p:cNvSpPr>
          <p:nvPr>
            <p:ph type="dt" sz="half" idx="10"/>
          </p:nvPr>
        </p:nvSpPr>
        <p:spPr/>
        <p:txBody>
          <a:bodyPr/>
          <a:lstStyle/>
          <a:p>
            <a:fld id="{81F4A969-A0AF-423A-B5AF-F84DFD1B02D1}" type="datetimeFigureOut">
              <a:rPr lang="en-US" smtClean="0"/>
              <a:t>9/25/2024</a:t>
            </a:fld>
            <a:endParaRPr lang="en-US"/>
          </a:p>
        </p:txBody>
      </p:sp>
      <p:sp>
        <p:nvSpPr>
          <p:cNvPr id="6" name="Footer Placeholder 5">
            <a:extLst>
              <a:ext uri="{FF2B5EF4-FFF2-40B4-BE49-F238E27FC236}">
                <a16:creationId xmlns:a16="http://schemas.microsoft.com/office/drawing/2014/main" id="{5996B2EE-6356-11FC-36CF-FED874419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3475B-D144-2B14-3A20-8C2D867960D6}"/>
              </a:ext>
            </a:extLst>
          </p:cNvPr>
          <p:cNvSpPr>
            <a:spLocks noGrp="1"/>
          </p:cNvSpPr>
          <p:nvPr>
            <p:ph type="sldNum" sz="quarter" idx="12"/>
          </p:nvPr>
        </p:nvSpPr>
        <p:spPr/>
        <p:txBody>
          <a:bodyPr/>
          <a:lstStyle/>
          <a:p>
            <a:fld id="{662D5DA2-0649-47CA-B0FC-800897AD6C51}" type="slidenum">
              <a:rPr lang="en-US" smtClean="0"/>
              <a:t>‹#›</a:t>
            </a:fld>
            <a:endParaRPr lang="en-US"/>
          </a:p>
        </p:txBody>
      </p:sp>
    </p:spTree>
    <p:extLst>
      <p:ext uri="{BB962C8B-B14F-4D97-AF65-F5344CB8AC3E}">
        <p14:creationId xmlns:p14="http://schemas.microsoft.com/office/powerpoint/2010/main" val="206450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36997-0C2C-3FC0-7B8A-8AC0A2BD02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A52EC-3FE0-8878-419B-5820B6B32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51E92-E11A-018A-072C-B47818B59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4A969-A0AF-423A-B5AF-F84DFD1B02D1}" type="datetimeFigureOut">
              <a:rPr lang="en-US" smtClean="0"/>
              <a:t>9/25/2024</a:t>
            </a:fld>
            <a:endParaRPr lang="en-US"/>
          </a:p>
        </p:txBody>
      </p:sp>
      <p:sp>
        <p:nvSpPr>
          <p:cNvPr id="5" name="Footer Placeholder 4">
            <a:extLst>
              <a:ext uri="{FF2B5EF4-FFF2-40B4-BE49-F238E27FC236}">
                <a16:creationId xmlns:a16="http://schemas.microsoft.com/office/drawing/2014/main" id="{7B42F018-BF1F-153E-C35B-C2F5F536C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661F72-FA1B-1B41-7B0F-FC291AC0D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D5DA2-0649-47CA-B0FC-800897AD6C51}" type="slidenum">
              <a:rPr lang="en-US" smtClean="0"/>
              <a:t>‹#›</a:t>
            </a:fld>
            <a:endParaRPr lang="en-US"/>
          </a:p>
        </p:txBody>
      </p:sp>
    </p:spTree>
    <p:extLst>
      <p:ext uri="{BB962C8B-B14F-4D97-AF65-F5344CB8AC3E}">
        <p14:creationId xmlns:p14="http://schemas.microsoft.com/office/powerpoint/2010/main" val="2416507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F780AC-213E-2086-9024-3265641FC451}"/>
              </a:ext>
            </a:extLst>
          </p:cNvPr>
          <p:cNvSpPr/>
          <p:nvPr/>
        </p:nvSpPr>
        <p:spPr>
          <a:xfrm>
            <a:off x="0" y="0"/>
            <a:ext cx="12192000" cy="68580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CD0CFA-1DCE-88B8-6EBD-93DD572CD8DD}"/>
              </a:ext>
            </a:extLst>
          </p:cNvPr>
          <p:cNvSpPr>
            <a:spLocks noGrp="1"/>
          </p:cNvSpPr>
          <p:nvPr>
            <p:ph type="ctrTitle"/>
          </p:nvPr>
        </p:nvSpPr>
        <p:spPr>
          <a:xfrm>
            <a:off x="623092" y="2400186"/>
            <a:ext cx="7118286" cy="2057627"/>
          </a:xfrm>
        </p:spPr>
        <p:txBody>
          <a:bodyPr>
            <a:noAutofit/>
          </a:bodyPr>
          <a:lstStyle/>
          <a:p>
            <a:pPr algn="l"/>
            <a:r>
              <a:rPr lang="en-US" sz="4400" b="1" dirty="0">
                <a:latin typeface="Poppins" panose="00000500000000000000" pitchFamily="2" charset="0"/>
                <a:cs typeface="Poppins" panose="00000500000000000000" pitchFamily="2" charset="0"/>
              </a:rPr>
              <a:t>Parch and Posey Paper </a:t>
            </a:r>
            <a:br>
              <a:rPr lang="en-US" sz="4400" b="1" dirty="0">
                <a:latin typeface="Poppins" panose="00000500000000000000" pitchFamily="2" charset="0"/>
                <a:cs typeface="Poppins" panose="00000500000000000000" pitchFamily="2" charset="0"/>
              </a:rPr>
            </a:br>
            <a:r>
              <a:rPr lang="en-US" sz="4400" b="1" dirty="0">
                <a:latin typeface="Poppins" panose="00000500000000000000" pitchFamily="2" charset="0"/>
                <a:cs typeface="Poppins" panose="00000500000000000000" pitchFamily="2" charset="0"/>
              </a:rPr>
              <a:t>Sales Analysis</a:t>
            </a:r>
            <a:br>
              <a:rPr lang="en-US" sz="4400" b="1" dirty="0">
                <a:latin typeface="Poppins" panose="00000500000000000000" pitchFamily="2" charset="0"/>
                <a:cs typeface="Poppins" panose="00000500000000000000" pitchFamily="2" charset="0"/>
              </a:rPr>
            </a:br>
            <a:r>
              <a:rPr lang="en-US" sz="4400" b="1" dirty="0">
                <a:latin typeface="Poppins" panose="00000500000000000000" pitchFamily="2" charset="0"/>
                <a:cs typeface="Poppins" panose="00000500000000000000" pitchFamily="2" charset="0"/>
              </a:rPr>
              <a:t>(GROUP 4)</a:t>
            </a:r>
          </a:p>
        </p:txBody>
      </p:sp>
      <p:pic>
        <p:nvPicPr>
          <p:cNvPr id="3" name="Picture 2">
            <a:extLst>
              <a:ext uri="{FF2B5EF4-FFF2-40B4-BE49-F238E27FC236}">
                <a16:creationId xmlns:a16="http://schemas.microsoft.com/office/drawing/2014/main" id="{5F5B2BA7-7A43-7075-2F30-C09E85A6A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9766" y="1862432"/>
            <a:ext cx="3455299" cy="3455299"/>
          </a:xfrm>
          <a:prstGeom prst="rect">
            <a:avLst/>
          </a:prstGeom>
        </p:spPr>
      </p:pic>
      <p:pic>
        <p:nvPicPr>
          <p:cNvPr id="7" name="Picture 6">
            <a:extLst>
              <a:ext uri="{FF2B5EF4-FFF2-40B4-BE49-F238E27FC236}">
                <a16:creationId xmlns:a16="http://schemas.microsoft.com/office/drawing/2014/main" id="{09289860-4864-66C2-EB63-4D8CD9A7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96345" y="111855"/>
            <a:ext cx="871527" cy="871527"/>
          </a:xfrm>
          <a:prstGeom prst="rect">
            <a:avLst/>
          </a:prstGeom>
        </p:spPr>
      </p:pic>
      <p:pic>
        <p:nvPicPr>
          <p:cNvPr id="8" name="Picture 7">
            <a:extLst>
              <a:ext uri="{FF2B5EF4-FFF2-40B4-BE49-F238E27FC236}">
                <a16:creationId xmlns:a16="http://schemas.microsoft.com/office/drawing/2014/main" id="{E05A4B53-0200-528A-4933-57606CD8B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38072" flipH="1">
            <a:off x="11416816" y="111853"/>
            <a:ext cx="871527" cy="871527"/>
          </a:xfrm>
          <a:prstGeom prst="rect">
            <a:avLst/>
          </a:prstGeom>
        </p:spPr>
      </p:pic>
    </p:spTree>
    <p:extLst>
      <p:ext uri="{BB962C8B-B14F-4D97-AF65-F5344CB8AC3E}">
        <p14:creationId xmlns:p14="http://schemas.microsoft.com/office/powerpoint/2010/main" val="187255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27959B7-76BC-C88D-6CB3-B5CFA4350FD1}"/>
              </a:ext>
            </a:extLst>
          </p:cNvPr>
          <p:cNvSpPr txBox="1"/>
          <p:nvPr/>
        </p:nvSpPr>
        <p:spPr>
          <a:xfrm>
            <a:off x="516243" y="1174692"/>
            <a:ext cx="10754315" cy="369332"/>
          </a:xfrm>
          <a:prstGeom prst="rect">
            <a:avLst/>
          </a:prstGeom>
          <a:noFill/>
        </p:spPr>
        <p:txBody>
          <a:bodyPr wrap="square" rtlCol="0">
            <a:spAutoFit/>
          </a:bodyPr>
          <a:lstStyle/>
          <a:p>
            <a:r>
              <a:rPr lang="en-US" i="1" dirty="0">
                <a:latin typeface="Poppins" panose="00000500000000000000" pitchFamily="2" charset="0"/>
                <a:cs typeface="Poppins" panose="00000500000000000000" pitchFamily="2" charset="0"/>
              </a:rPr>
              <a:t>2. What is the average order value by region?</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19697" y="5862900"/>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pic>
        <p:nvPicPr>
          <p:cNvPr id="3" name="Picture 2">
            <a:extLst>
              <a:ext uri="{FF2B5EF4-FFF2-40B4-BE49-F238E27FC236}">
                <a16:creationId xmlns:a16="http://schemas.microsoft.com/office/drawing/2014/main" id="{2FC1EF43-F65B-2EA2-C5CD-7E3ACD493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12" y="2085794"/>
            <a:ext cx="4372007" cy="1609737"/>
          </a:xfrm>
          <a:prstGeom prst="rect">
            <a:avLst/>
          </a:prstGeom>
        </p:spPr>
      </p:pic>
      <p:pic>
        <p:nvPicPr>
          <p:cNvPr id="10" name="Picture 9">
            <a:extLst>
              <a:ext uri="{FF2B5EF4-FFF2-40B4-BE49-F238E27FC236}">
                <a16:creationId xmlns:a16="http://schemas.microsoft.com/office/drawing/2014/main" id="{21407F0E-5017-E3B2-4A3E-E322BFAB78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845" y="3903539"/>
            <a:ext cx="4142572" cy="1984238"/>
          </a:xfrm>
          <a:prstGeom prst="rect">
            <a:avLst/>
          </a:prstGeom>
        </p:spPr>
      </p:pic>
      <p:sp>
        <p:nvSpPr>
          <p:cNvPr id="11" name="Arrow: Curved Left 10">
            <a:extLst>
              <a:ext uri="{FF2B5EF4-FFF2-40B4-BE49-F238E27FC236}">
                <a16:creationId xmlns:a16="http://schemas.microsoft.com/office/drawing/2014/main" id="{678F0532-213B-D343-3A6E-68E9C4D90802}"/>
              </a:ext>
            </a:extLst>
          </p:cNvPr>
          <p:cNvSpPr/>
          <p:nvPr/>
        </p:nvSpPr>
        <p:spPr>
          <a:xfrm>
            <a:off x="5210356" y="3290241"/>
            <a:ext cx="1334057" cy="1382929"/>
          </a:xfrm>
          <a:prstGeom prst="curvedLeftArrow">
            <a:avLst/>
          </a:prstGeom>
          <a:solidFill>
            <a:srgbClr val="C2AD84"/>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D6579EC4-BE2C-B676-A0D0-7E0564F26A16}"/>
              </a:ext>
            </a:extLst>
          </p:cNvPr>
          <p:cNvSpPr txBox="1"/>
          <p:nvPr/>
        </p:nvSpPr>
        <p:spPr>
          <a:xfrm>
            <a:off x="6821588" y="2276281"/>
            <a:ext cx="4758118" cy="2961580"/>
          </a:xfrm>
          <a:prstGeom prst="rect">
            <a:avLst/>
          </a:prstGeom>
          <a:solidFill>
            <a:schemeClr val="accent4">
              <a:lumMod val="60000"/>
              <a:lumOff val="40000"/>
            </a:schemeClr>
          </a:solidFill>
          <a:ln w="9525">
            <a:solidFill>
              <a:schemeClr val="tx1"/>
            </a:solidFill>
          </a:ln>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Midwest</a:t>
            </a:r>
            <a:r>
              <a:rPr lang="en-US" dirty="0">
                <a:latin typeface="Poppins" panose="00000500000000000000" pitchFamily="2" charset="0"/>
                <a:cs typeface="Poppins" panose="00000500000000000000" pitchFamily="2" charset="0"/>
              </a:rPr>
              <a:t> has the highest average order value at </a:t>
            </a:r>
            <a:r>
              <a:rPr lang="en-US" b="1" dirty="0">
                <a:latin typeface="Poppins" panose="00000500000000000000" pitchFamily="2" charset="0"/>
                <a:cs typeface="Poppins" panose="00000500000000000000" pitchFamily="2" charset="0"/>
              </a:rPr>
              <a:t>$1,718.03. </a:t>
            </a:r>
          </a:p>
          <a:p>
            <a:pPr>
              <a:lnSpc>
                <a:spcPct val="150000"/>
              </a:lnSpc>
            </a:pPr>
            <a:r>
              <a:rPr lang="en-US" b="1" dirty="0">
                <a:latin typeface="Poppins" panose="00000500000000000000" pitchFamily="2" charset="0"/>
                <a:cs typeface="Poppins" panose="00000500000000000000" pitchFamily="2" charset="0"/>
              </a:rPr>
              <a:t>Northeast</a:t>
            </a:r>
            <a:r>
              <a:rPr lang="en-US" dirty="0">
                <a:latin typeface="Poppins" panose="00000500000000000000" pitchFamily="2" charset="0"/>
                <a:cs typeface="Poppins" panose="00000500000000000000" pitchFamily="2" charset="0"/>
              </a:rPr>
              <a:t> follows with </a:t>
            </a:r>
            <a:r>
              <a:rPr lang="en-US" b="1" dirty="0">
                <a:latin typeface="Poppins" panose="00000500000000000000" pitchFamily="2" charset="0"/>
                <a:cs typeface="Poppins" panose="00000500000000000000" pitchFamily="2" charset="0"/>
              </a:rPr>
              <a:t>$973.43</a:t>
            </a:r>
            <a:r>
              <a:rPr lang="en-US" dirty="0">
                <a:latin typeface="Poppins" panose="00000500000000000000" pitchFamily="2" charset="0"/>
                <a:cs typeface="Poppins" panose="00000500000000000000" pitchFamily="2" charset="0"/>
              </a:rPr>
              <a:t>, showing a significant drop compared to the Midwest.</a:t>
            </a:r>
            <a:endParaRPr lang="en-US" b="1" dirty="0">
              <a:latin typeface="Poppins" panose="00000500000000000000" pitchFamily="2" charset="0"/>
              <a:cs typeface="Poppins" panose="00000500000000000000" pitchFamily="2" charset="0"/>
            </a:endParaRPr>
          </a:p>
          <a:p>
            <a:pPr>
              <a:lnSpc>
                <a:spcPct val="150000"/>
              </a:lnSpc>
            </a:pPr>
            <a:r>
              <a:rPr lang="en-US" b="1" dirty="0">
                <a:latin typeface="Poppins" panose="00000500000000000000" pitchFamily="2" charset="0"/>
                <a:cs typeface="Poppins" panose="00000500000000000000" pitchFamily="2" charset="0"/>
              </a:rPr>
              <a:t>Southeast</a:t>
            </a:r>
            <a:r>
              <a:rPr lang="en-US" dirty="0">
                <a:latin typeface="Poppins" panose="00000500000000000000" pitchFamily="2" charset="0"/>
                <a:cs typeface="Poppins" panose="00000500000000000000" pitchFamily="2" charset="0"/>
              </a:rPr>
              <a:t> has the lowest average order value at </a:t>
            </a:r>
            <a:r>
              <a:rPr lang="en-US" b="1" dirty="0">
                <a:latin typeface="Poppins" panose="00000500000000000000" pitchFamily="2" charset="0"/>
                <a:cs typeface="Poppins" panose="00000500000000000000" pitchFamily="2" charset="0"/>
              </a:rPr>
              <a:t>$776.18</a:t>
            </a: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1019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7959B7-76BC-C88D-6CB3-B5CFA4350FD1}"/>
              </a:ext>
            </a:extLst>
          </p:cNvPr>
          <p:cNvSpPr txBox="1"/>
          <p:nvPr/>
        </p:nvSpPr>
        <p:spPr>
          <a:xfrm>
            <a:off x="516243" y="1162000"/>
            <a:ext cx="10754315" cy="369332"/>
          </a:xfrm>
          <a:prstGeom prst="rect">
            <a:avLst/>
          </a:prstGeom>
          <a:noFill/>
        </p:spPr>
        <p:txBody>
          <a:bodyPr wrap="square" rtlCol="0">
            <a:spAutoFit/>
          </a:bodyPr>
          <a:lstStyle/>
          <a:p>
            <a:r>
              <a:rPr lang="en-US" i="1" dirty="0">
                <a:latin typeface="Poppins" panose="00000500000000000000" pitchFamily="2" charset="0"/>
                <a:cs typeface="Poppins" panose="00000500000000000000" pitchFamily="2" charset="0"/>
              </a:rPr>
              <a:t>3. Retrieve the number of times each customer used the companies channel</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19697" y="6008716"/>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pic>
        <p:nvPicPr>
          <p:cNvPr id="3" name="Picture 2">
            <a:extLst>
              <a:ext uri="{FF2B5EF4-FFF2-40B4-BE49-F238E27FC236}">
                <a16:creationId xmlns:a16="http://schemas.microsoft.com/office/drawing/2014/main" id="{9B604EC1-5D2F-EF9B-A435-AADAE3307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345" y="2009969"/>
            <a:ext cx="4598902" cy="1419031"/>
          </a:xfrm>
          <a:prstGeom prst="rect">
            <a:avLst/>
          </a:prstGeom>
        </p:spPr>
      </p:pic>
      <p:pic>
        <p:nvPicPr>
          <p:cNvPr id="10" name="Picture 9">
            <a:extLst>
              <a:ext uri="{FF2B5EF4-FFF2-40B4-BE49-F238E27FC236}">
                <a16:creationId xmlns:a16="http://schemas.microsoft.com/office/drawing/2014/main" id="{600314ED-60FE-F3C6-1420-06F60A1D8E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732" y="3556620"/>
            <a:ext cx="3795005" cy="2438494"/>
          </a:xfrm>
          <a:prstGeom prst="rect">
            <a:avLst/>
          </a:prstGeom>
        </p:spPr>
      </p:pic>
      <p:sp>
        <p:nvSpPr>
          <p:cNvPr id="11" name="Arrow: Curved Left 10">
            <a:extLst>
              <a:ext uri="{FF2B5EF4-FFF2-40B4-BE49-F238E27FC236}">
                <a16:creationId xmlns:a16="http://schemas.microsoft.com/office/drawing/2014/main" id="{71EAD9D3-1211-BF8B-480B-205421874380}"/>
              </a:ext>
            </a:extLst>
          </p:cNvPr>
          <p:cNvSpPr/>
          <p:nvPr/>
        </p:nvSpPr>
        <p:spPr>
          <a:xfrm>
            <a:off x="5253895" y="3085142"/>
            <a:ext cx="1334057" cy="1382929"/>
          </a:xfrm>
          <a:prstGeom prst="curvedLeftArrow">
            <a:avLst/>
          </a:prstGeom>
          <a:solidFill>
            <a:srgbClr val="C2AD84"/>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71EE3F07-D694-60B3-647E-28858F6DBFBA}"/>
              </a:ext>
            </a:extLst>
          </p:cNvPr>
          <p:cNvSpPr txBox="1"/>
          <p:nvPr/>
        </p:nvSpPr>
        <p:spPr>
          <a:xfrm>
            <a:off x="6865127" y="2338218"/>
            <a:ext cx="4758118" cy="2130583"/>
          </a:xfrm>
          <a:prstGeom prst="rect">
            <a:avLst/>
          </a:prstGeom>
          <a:solidFill>
            <a:schemeClr val="accent4">
              <a:lumMod val="60000"/>
              <a:lumOff val="40000"/>
            </a:schemeClr>
          </a:solidFill>
          <a:ln w="9525">
            <a:solidFill>
              <a:schemeClr val="tx1"/>
            </a:solidFill>
          </a:ln>
        </p:spPr>
        <p:txBody>
          <a:bodyPr wrap="square" rtlCol="0">
            <a:spAutoFit/>
          </a:bodyPr>
          <a:lstStyle/>
          <a:p>
            <a:pPr>
              <a:lnSpc>
                <a:spcPct val="150000"/>
              </a:lnSpc>
            </a:pPr>
            <a:r>
              <a:rPr lang="en-US" dirty="0">
                <a:latin typeface="Poppins" panose="00000500000000000000" pitchFamily="2" charset="0"/>
                <a:cs typeface="Poppins" panose="00000500000000000000" pitchFamily="2" charset="0"/>
              </a:rPr>
              <a:t>There's a balance between high-frequency (6 visits), mid-level (4 visits), and lower-frequency (3 visits) accounts, suggesting varied levels of engagement with the supermarket.</a:t>
            </a:r>
          </a:p>
        </p:txBody>
      </p:sp>
    </p:spTree>
    <p:extLst>
      <p:ext uri="{BB962C8B-B14F-4D97-AF65-F5344CB8AC3E}">
        <p14:creationId xmlns:p14="http://schemas.microsoft.com/office/powerpoint/2010/main" val="29759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7959B7-76BC-C88D-6CB3-B5CFA4350FD1}"/>
              </a:ext>
            </a:extLst>
          </p:cNvPr>
          <p:cNvSpPr txBox="1"/>
          <p:nvPr/>
        </p:nvSpPr>
        <p:spPr>
          <a:xfrm>
            <a:off x="483883" y="1163401"/>
            <a:ext cx="10754315" cy="369332"/>
          </a:xfrm>
          <a:prstGeom prst="rect">
            <a:avLst/>
          </a:prstGeom>
          <a:noFill/>
        </p:spPr>
        <p:txBody>
          <a:bodyPr wrap="square" rtlCol="0">
            <a:spAutoFit/>
          </a:bodyPr>
          <a:lstStyle/>
          <a:p>
            <a:r>
              <a:rPr lang="en-US" i="1" dirty="0">
                <a:latin typeface="Poppins" panose="00000500000000000000" pitchFamily="2" charset="0"/>
                <a:cs typeface="Poppins" panose="00000500000000000000" pitchFamily="2" charset="0"/>
              </a:rPr>
              <a:t>4. What is the Total amount of sales made yearly?</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1085588" y="6010222"/>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pic>
        <p:nvPicPr>
          <p:cNvPr id="3" name="Picture 2">
            <a:extLst>
              <a:ext uri="{FF2B5EF4-FFF2-40B4-BE49-F238E27FC236}">
                <a16:creationId xmlns:a16="http://schemas.microsoft.com/office/drawing/2014/main" id="{48847934-21F9-28AE-DA5D-4C87A3F75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83" y="2080500"/>
            <a:ext cx="4539466" cy="1213132"/>
          </a:xfrm>
          <a:prstGeom prst="rect">
            <a:avLst/>
          </a:prstGeom>
        </p:spPr>
      </p:pic>
      <p:pic>
        <p:nvPicPr>
          <p:cNvPr id="10" name="Picture 9">
            <a:extLst>
              <a:ext uri="{FF2B5EF4-FFF2-40B4-BE49-F238E27FC236}">
                <a16:creationId xmlns:a16="http://schemas.microsoft.com/office/drawing/2014/main" id="{E47500D4-1E39-56D2-D845-D2571AAC33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063" y="3454103"/>
            <a:ext cx="3695454" cy="2211453"/>
          </a:xfrm>
          <a:prstGeom prst="rect">
            <a:avLst/>
          </a:prstGeom>
        </p:spPr>
      </p:pic>
      <p:sp>
        <p:nvSpPr>
          <p:cNvPr id="11" name="Arrow: Curved Left 10">
            <a:extLst>
              <a:ext uri="{FF2B5EF4-FFF2-40B4-BE49-F238E27FC236}">
                <a16:creationId xmlns:a16="http://schemas.microsoft.com/office/drawing/2014/main" id="{49527368-ED11-7125-3DB5-3557CD233E84}"/>
              </a:ext>
            </a:extLst>
          </p:cNvPr>
          <p:cNvSpPr/>
          <p:nvPr/>
        </p:nvSpPr>
        <p:spPr>
          <a:xfrm>
            <a:off x="5123089" y="2815524"/>
            <a:ext cx="1328222" cy="1280160"/>
          </a:xfrm>
          <a:prstGeom prst="curvedLeftArrow">
            <a:avLst/>
          </a:prstGeom>
          <a:solidFill>
            <a:srgbClr val="C2AD84"/>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A9A9DB33-A4A5-6059-53F3-F478A1F33852}"/>
              </a:ext>
            </a:extLst>
          </p:cNvPr>
          <p:cNvSpPr txBox="1"/>
          <p:nvPr/>
        </p:nvSpPr>
        <p:spPr>
          <a:xfrm>
            <a:off x="6635472" y="1710295"/>
            <a:ext cx="5097980" cy="3792577"/>
          </a:xfrm>
          <a:prstGeom prst="rect">
            <a:avLst/>
          </a:prstGeom>
          <a:solidFill>
            <a:schemeClr val="accent4">
              <a:lumMod val="60000"/>
              <a:lumOff val="40000"/>
            </a:schemeClr>
          </a:solidFill>
          <a:ln w="9525">
            <a:solidFill>
              <a:schemeClr val="tx1"/>
            </a:solidFill>
          </a:ln>
        </p:spPr>
        <p:txBody>
          <a:bodyPr wrap="square" rtlCol="0">
            <a:spAutoFit/>
          </a:bodyPr>
          <a:lstStyle/>
          <a:p>
            <a:pPr>
              <a:lnSpc>
                <a:spcPct val="150000"/>
              </a:lnSpc>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2013</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total amount was </a:t>
            </a: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$377,331.00</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a:lnSpc>
                <a:spcPct val="150000"/>
              </a:lnSpc>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2014</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Significant increase to </a:t>
            </a: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$4,069,106.54</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a:lnSpc>
                <a:spcPct val="150000"/>
              </a:lnSpc>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2015</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Further growth to </a:t>
            </a: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$5,752,004.94</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a:lnSpc>
                <a:spcPct val="150000"/>
              </a:lnSpc>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2016</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Sharp jump to </a:t>
            </a: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$12,864,917.92</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peak amount.</a:t>
            </a:r>
          </a:p>
          <a:p>
            <a:pPr>
              <a:lnSpc>
                <a:spcPct val="150000"/>
              </a:lnSpc>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2017</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Considerable drop to </a:t>
            </a: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$78,151.43</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a:lnSpc>
                <a:spcPct val="150000"/>
              </a:lnSpc>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Trend</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data shows an increasing trend from 2013 to 2016, followed by a significant decrease in 2017.</a:t>
            </a:r>
          </a:p>
        </p:txBody>
      </p:sp>
    </p:spTree>
    <p:extLst>
      <p:ext uri="{BB962C8B-B14F-4D97-AF65-F5344CB8AC3E}">
        <p14:creationId xmlns:p14="http://schemas.microsoft.com/office/powerpoint/2010/main" val="2620966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7959B7-76BC-C88D-6CB3-B5CFA4350FD1}"/>
              </a:ext>
            </a:extLst>
          </p:cNvPr>
          <p:cNvSpPr txBox="1"/>
          <p:nvPr/>
        </p:nvSpPr>
        <p:spPr>
          <a:xfrm>
            <a:off x="516244" y="1165628"/>
            <a:ext cx="11051318" cy="615553"/>
          </a:xfrm>
          <a:prstGeom prst="rect">
            <a:avLst/>
          </a:prstGeom>
          <a:noFill/>
        </p:spPr>
        <p:txBody>
          <a:bodyPr wrap="square" rtlCol="0">
            <a:spAutoFit/>
          </a:bodyPr>
          <a:lstStyle/>
          <a:p>
            <a:r>
              <a:rPr lang="en-US" sz="1700" i="1" dirty="0">
                <a:latin typeface="Poppins" panose="00000500000000000000" pitchFamily="2" charset="0"/>
                <a:cs typeface="Poppins" panose="00000500000000000000" pitchFamily="2" charset="0"/>
              </a:rPr>
              <a:t>5. Find the top 10 accounts that purchased orders greater than 2000 between </a:t>
            </a:r>
            <a:r>
              <a:rPr lang="en-US" sz="1700" i="1" dirty="0" err="1">
                <a:latin typeface="Poppins" panose="00000500000000000000" pitchFamily="2" charset="0"/>
                <a:cs typeface="Poppins" panose="00000500000000000000" pitchFamily="2" charset="0"/>
              </a:rPr>
              <a:t>september</a:t>
            </a:r>
            <a:r>
              <a:rPr lang="en-US" sz="1700" i="1" dirty="0">
                <a:latin typeface="Poppins" panose="00000500000000000000" pitchFamily="2" charset="0"/>
                <a:cs typeface="Poppins" panose="00000500000000000000" pitchFamily="2" charset="0"/>
              </a:rPr>
              <a:t> 2015 and 2016</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1053221" y="6021562"/>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sp>
        <p:nvSpPr>
          <p:cNvPr id="11" name="Arrow: Curved Left 10">
            <a:extLst>
              <a:ext uri="{FF2B5EF4-FFF2-40B4-BE49-F238E27FC236}">
                <a16:creationId xmlns:a16="http://schemas.microsoft.com/office/drawing/2014/main" id="{9137FAB5-EC0E-C597-E00C-E5C812B8F382}"/>
              </a:ext>
            </a:extLst>
          </p:cNvPr>
          <p:cNvSpPr/>
          <p:nvPr/>
        </p:nvSpPr>
        <p:spPr>
          <a:xfrm>
            <a:off x="5076751" y="3265821"/>
            <a:ext cx="1328222" cy="1380744"/>
          </a:xfrm>
          <a:prstGeom prst="curvedLeftArrow">
            <a:avLst/>
          </a:prstGeom>
          <a:solidFill>
            <a:srgbClr val="C2AD84"/>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BC58841-819C-DE71-3EE1-AC30EBF5307D}"/>
              </a:ext>
            </a:extLst>
          </p:cNvPr>
          <p:cNvSpPr txBox="1"/>
          <p:nvPr/>
        </p:nvSpPr>
        <p:spPr>
          <a:xfrm>
            <a:off x="6509098" y="2761427"/>
            <a:ext cx="5097980" cy="1715085"/>
          </a:xfrm>
          <a:prstGeom prst="rect">
            <a:avLst/>
          </a:prstGeom>
          <a:solidFill>
            <a:schemeClr val="accent4">
              <a:lumMod val="60000"/>
              <a:lumOff val="40000"/>
            </a:schemeClr>
          </a:solidFill>
          <a:ln w="9525">
            <a:solidFill>
              <a:schemeClr val="tx1"/>
            </a:solidFill>
          </a:ln>
        </p:spPr>
        <p:txBody>
          <a:bodyPr wrap="square" rtlCol="0">
            <a:spAutoFit/>
          </a:bodyPr>
          <a:lstStyle/>
          <a:p>
            <a:pPr>
              <a:lnSpc>
                <a:spcPct val="150000"/>
              </a:lnSpc>
            </a:pP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Core-Mark Holding leads </a:t>
            </a:r>
            <a:r>
              <a:rPr lang="en-US" altLang="en-US" dirty="0">
                <a:latin typeface="Poppins" panose="00000500000000000000" pitchFamily="2" charset="0"/>
                <a:cs typeface="Poppins" panose="00000500000000000000" pitchFamily="2" charset="0"/>
              </a:rPr>
              <a:t>with 22,610 total orders in June 2016. </a:t>
            </a:r>
          </a:p>
          <a:p>
            <a:pPr>
              <a:lnSpc>
                <a:spcPct val="150000"/>
              </a:lnSpc>
            </a:pPr>
            <a:r>
              <a:rPr lang="en-US" altLang="en-US" dirty="0">
                <a:latin typeface="Poppins" panose="00000500000000000000" pitchFamily="2" charset="0"/>
                <a:cs typeface="Poppins" panose="00000500000000000000" pitchFamily="2" charset="0"/>
              </a:rPr>
              <a:t>Also, high orders were made in 2016 compared to 2015. </a:t>
            </a:r>
            <a:endPar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pic>
        <p:nvPicPr>
          <p:cNvPr id="14" name="Picture 13">
            <a:extLst>
              <a:ext uri="{FF2B5EF4-FFF2-40B4-BE49-F238E27FC236}">
                <a16:creationId xmlns:a16="http://schemas.microsoft.com/office/drawing/2014/main" id="{23CFAFFA-9CF7-27B8-421B-C1104C5B50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098" y="2052471"/>
            <a:ext cx="4189437" cy="1762516"/>
          </a:xfrm>
          <a:prstGeom prst="rect">
            <a:avLst/>
          </a:prstGeom>
        </p:spPr>
      </p:pic>
      <p:pic>
        <p:nvPicPr>
          <p:cNvPr id="16" name="Picture 15">
            <a:extLst>
              <a:ext uri="{FF2B5EF4-FFF2-40B4-BE49-F238E27FC236}">
                <a16:creationId xmlns:a16="http://schemas.microsoft.com/office/drawing/2014/main" id="{36DEEF61-D4D0-ABEA-8C75-1D327E9FD6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449" y="3923914"/>
            <a:ext cx="4276756" cy="2514618"/>
          </a:xfrm>
          <a:prstGeom prst="rect">
            <a:avLst/>
          </a:prstGeom>
        </p:spPr>
      </p:pic>
    </p:spTree>
    <p:extLst>
      <p:ext uri="{BB962C8B-B14F-4D97-AF65-F5344CB8AC3E}">
        <p14:creationId xmlns:p14="http://schemas.microsoft.com/office/powerpoint/2010/main" val="126906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7959B7-76BC-C88D-6CB3-B5CFA4350FD1}"/>
              </a:ext>
            </a:extLst>
          </p:cNvPr>
          <p:cNvSpPr txBox="1"/>
          <p:nvPr/>
        </p:nvSpPr>
        <p:spPr>
          <a:xfrm>
            <a:off x="516243" y="1162897"/>
            <a:ext cx="10960666" cy="369332"/>
          </a:xfrm>
          <a:prstGeom prst="rect">
            <a:avLst/>
          </a:prstGeom>
          <a:noFill/>
        </p:spPr>
        <p:txBody>
          <a:bodyPr wrap="square" rtlCol="0">
            <a:spAutoFit/>
          </a:bodyPr>
          <a:lstStyle/>
          <a:p>
            <a:r>
              <a:rPr lang="en-US" i="1" dirty="0">
                <a:latin typeface="Poppins" panose="00000500000000000000" pitchFamily="2" charset="0"/>
                <a:cs typeface="Poppins" panose="00000500000000000000" pitchFamily="2" charset="0"/>
              </a:rPr>
              <a:t>6. Find the top 2 customers for each year and their corresponding number  of orders</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19697" y="5940642"/>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pic>
        <p:nvPicPr>
          <p:cNvPr id="3" name="Picture 2">
            <a:extLst>
              <a:ext uri="{FF2B5EF4-FFF2-40B4-BE49-F238E27FC236}">
                <a16:creationId xmlns:a16="http://schemas.microsoft.com/office/drawing/2014/main" id="{6579A201-15A1-A3E5-D332-AE19D1964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47" y="1953528"/>
            <a:ext cx="4124424" cy="2122865"/>
          </a:xfrm>
          <a:prstGeom prst="rect">
            <a:avLst/>
          </a:prstGeom>
        </p:spPr>
      </p:pic>
      <p:pic>
        <p:nvPicPr>
          <p:cNvPr id="10" name="Picture 9">
            <a:extLst>
              <a:ext uri="{FF2B5EF4-FFF2-40B4-BE49-F238E27FC236}">
                <a16:creationId xmlns:a16="http://schemas.microsoft.com/office/drawing/2014/main" id="{FF321730-B554-15FF-7242-626042DF65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548" y="4225400"/>
            <a:ext cx="3656269" cy="2234387"/>
          </a:xfrm>
          <a:prstGeom prst="rect">
            <a:avLst/>
          </a:prstGeom>
        </p:spPr>
      </p:pic>
      <p:sp>
        <p:nvSpPr>
          <p:cNvPr id="11" name="Arrow: Curved Left 10">
            <a:extLst>
              <a:ext uri="{FF2B5EF4-FFF2-40B4-BE49-F238E27FC236}">
                <a16:creationId xmlns:a16="http://schemas.microsoft.com/office/drawing/2014/main" id="{70B0D4EE-C33D-9952-67EB-F8106D7006AB}"/>
              </a:ext>
            </a:extLst>
          </p:cNvPr>
          <p:cNvSpPr/>
          <p:nvPr/>
        </p:nvSpPr>
        <p:spPr>
          <a:xfrm>
            <a:off x="4914458" y="3492397"/>
            <a:ext cx="1328222" cy="1380744"/>
          </a:xfrm>
          <a:prstGeom prst="curvedLeftArrow">
            <a:avLst/>
          </a:prstGeom>
          <a:solidFill>
            <a:srgbClr val="C2AD84"/>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64F17B7D-5CE3-5B95-722B-856114FC0B87}"/>
              </a:ext>
            </a:extLst>
          </p:cNvPr>
          <p:cNvSpPr txBox="1"/>
          <p:nvPr/>
        </p:nvSpPr>
        <p:spPr>
          <a:xfrm>
            <a:off x="6465539" y="1960319"/>
            <a:ext cx="5025151" cy="3833578"/>
          </a:xfrm>
          <a:prstGeom prst="rect">
            <a:avLst/>
          </a:prstGeom>
          <a:solidFill>
            <a:schemeClr val="accent4">
              <a:lumMod val="60000"/>
              <a:lumOff val="40000"/>
            </a:schemeClr>
          </a:solidFill>
          <a:ln w="9525">
            <a:solidFill>
              <a:schemeClr val="tx1"/>
            </a:solidFill>
          </a:ln>
        </p:spPr>
        <p:txBody>
          <a:bodyPr wrap="square" rtlCol="0">
            <a:spAutoFit/>
          </a:bodyPr>
          <a:lstStyle/>
          <a:p>
            <a:pPr marL="342900" indent="-342900">
              <a:lnSpc>
                <a:spcPct val="150000"/>
              </a:lnSpc>
              <a:buFont typeface="Arial" panose="020B0604020202020204" pitchFamily="34" charset="0"/>
              <a:buChar char="•"/>
            </a:pPr>
            <a:r>
              <a:rPr lang="en-US" b="1" dirty="0">
                <a:latin typeface="Poppins" panose="00000500000000000000" pitchFamily="2" charset="0"/>
                <a:cs typeface="Poppins" panose="00000500000000000000" pitchFamily="2" charset="0"/>
              </a:rPr>
              <a:t>EOG Resources</a:t>
            </a:r>
            <a:r>
              <a:rPr lang="en-US" dirty="0">
                <a:latin typeface="Poppins" panose="00000500000000000000" pitchFamily="2" charset="0"/>
                <a:cs typeface="Poppins" panose="00000500000000000000" pitchFamily="2" charset="0"/>
              </a:rPr>
              <a:t> appears multiple times, showing its consistent high ranking in 2014 and 2015.</a:t>
            </a:r>
          </a:p>
          <a:p>
            <a:pPr marL="285750" indent="-285750">
              <a:lnSpc>
                <a:spcPct val="150000"/>
              </a:lnSpc>
              <a:buFont typeface="Arial" panose="020B0604020202020204" pitchFamily="34" charset="0"/>
              <a:buChar char="•"/>
            </a:pPr>
            <a:r>
              <a:rPr lang="en-US" b="1" dirty="0">
                <a:latin typeface="Poppins" panose="00000500000000000000" pitchFamily="2" charset="0"/>
                <a:cs typeface="Poppins" panose="00000500000000000000" pitchFamily="2" charset="0"/>
              </a:rPr>
              <a:t>Pacific Life</a:t>
            </a:r>
            <a:r>
              <a:rPr lang="en-US" dirty="0">
                <a:latin typeface="Poppins" panose="00000500000000000000" pitchFamily="2" charset="0"/>
                <a:cs typeface="Poppins" panose="00000500000000000000" pitchFamily="2" charset="0"/>
              </a:rPr>
              <a:t> and </a:t>
            </a:r>
            <a:r>
              <a:rPr lang="en-US" b="1" dirty="0">
                <a:latin typeface="Poppins" panose="00000500000000000000" pitchFamily="2" charset="0"/>
                <a:cs typeface="Poppins" panose="00000500000000000000" pitchFamily="2" charset="0"/>
              </a:rPr>
              <a:t>Core-Mark Holding</a:t>
            </a:r>
            <a:r>
              <a:rPr lang="en-US" dirty="0">
                <a:latin typeface="Poppins" panose="00000500000000000000" pitchFamily="2" charset="0"/>
                <a:cs typeface="Poppins" panose="00000500000000000000" pitchFamily="2" charset="0"/>
              </a:rPr>
              <a:t> show strong performance in 2016 with a high number of total orders.</a:t>
            </a:r>
          </a:p>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The number of orders dropped significantly in 2017 compared to previous years.</a:t>
            </a:r>
          </a:p>
        </p:txBody>
      </p:sp>
    </p:spTree>
    <p:extLst>
      <p:ext uri="{BB962C8B-B14F-4D97-AF65-F5344CB8AC3E}">
        <p14:creationId xmlns:p14="http://schemas.microsoft.com/office/powerpoint/2010/main" val="358994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0"/>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27959B7-76BC-C88D-6CB3-B5CFA4350FD1}"/>
              </a:ext>
            </a:extLst>
          </p:cNvPr>
          <p:cNvSpPr txBox="1"/>
          <p:nvPr/>
        </p:nvSpPr>
        <p:spPr>
          <a:xfrm>
            <a:off x="516243" y="1155392"/>
            <a:ext cx="10754315" cy="369332"/>
          </a:xfrm>
          <a:prstGeom prst="rect">
            <a:avLst/>
          </a:prstGeom>
          <a:noFill/>
        </p:spPr>
        <p:txBody>
          <a:bodyPr wrap="square" rtlCol="0">
            <a:spAutoFit/>
          </a:bodyPr>
          <a:lstStyle/>
          <a:p>
            <a:r>
              <a:rPr lang="en-US" i="1" dirty="0">
                <a:latin typeface="Poppins" panose="00000500000000000000" pitchFamily="2" charset="0"/>
                <a:cs typeface="Poppins" panose="00000500000000000000" pitchFamily="2" charset="0"/>
              </a:rPr>
              <a:t>7. Give the name of the 5 highest paying customers</a:t>
            </a:r>
          </a:p>
        </p:txBody>
      </p:sp>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sp>
        <p:nvSpPr>
          <p:cNvPr id="11" name="Arrow: Curved Left 10">
            <a:extLst>
              <a:ext uri="{FF2B5EF4-FFF2-40B4-BE49-F238E27FC236}">
                <a16:creationId xmlns:a16="http://schemas.microsoft.com/office/drawing/2014/main" id="{F6854474-57C6-E2F0-D36A-9A1FF0372812}"/>
              </a:ext>
            </a:extLst>
          </p:cNvPr>
          <p:cNvSpPr/>
          <p:nvPr/>
        </p:nvSpPr>
        <p:spPr>
          <a:xfrm>
            <a:off x="4874040" y="3357104"/>
            <a:ext cx="1328222" cy="1380744"/>
          </a:xfrm>
          <a:prstGeom prst="curvedLeftArrow">
            <a:avLst/>
          </a:prstGeom>
          <a:solidFill>
            <a:srgbClr val="C2AD84"/>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F3146936-FEAA-2375-DE21-2FB01A063BD1}"/>
              </a:ext>
            </a:extLst>
          </p:cNvPr>
          <p:cNvSpPr txBox="1"/>
          <p:nvPr/>
        </p:nvSpPr>
        <p:spPr>
          <a:xfrm>
            <a:off x="6396078" y="2925517"/>
            <a:ext cx="5025151" cy="1715085"/>
          </a:xfrm>
          <a:prstGeom prst="rect">
            <a:avLst/>
          </a:prstGeom>
          <a:solidFill>
            <a:schemeClr val="accent4">
              <a:lumMod val="60000"/>
              <a:lumOff val="40000"/>
            </a:schemeClr>
          </a:solidFill>
          <a:ln w="9525">
            <a:solidFill>
              <a:schemeClr val="tx1"/>
            </a:solidFill>
          </a:ln>
        </p:spPr>
        <p:txBody>
          <a:bodyPr wrap="square" rtlCol="0">
            <a:spAutoFit/>
          </a:bodyPr>
          <a:lstStyle/>
          <a:p>
            <a:pPr>
              <a:lnSpc>
                <a:spcPct val="150000"/>
              </a:lnSpc>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EOG Resources </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has the highest total amount with </a:t>
            </a: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$382,873.30</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while the other accounts display gradually decreasing totals.</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0801">
            <a:off x="11219101" y="6051745"/>
            <a:ext cx="634262" cy="634262"/>
          </a:xfrm>
          <a:prstGeom prst="rect">
            <a:avLst/>
          </a:prstGeom>
        </p:spPr>
      </p:pic>
      <p:pic>
        <p:nvPicPr>
          <p:cNvPr id="15" name="Picture 14">
            <a:extLst>
              <a:ext uri="{FF2B5EF4-FFF2-40B4-BE49-F238E27FC236}">
                <a16:creationId xmlns:a16="http://schemas.microsoft.com/office/drawing/2014/main" id="{A4A188DC-18EF-1DDB-B8DB-E66194C2AA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041" y="1937553"/>
            <a:ext cx="3965292" cy="1836397"/>
          </a:xfrm>
          <a:prstGeom prst="rect">
            <a:avLst/>
          </a:prstGeom>
        </p:spPr>
      </p:pic>
      <p:pic>
        <p:nvPicPr>
          <p:cNvPr id="17" name="Picture 16">
            <a:extLst>
              <a:ext uri="{FF2B5EF4-FFF2-40B4-BE49-F238E27FC236}">
                <a16:creationId xmlns:a16="http://schemas.microsoft.com/office/drawing/2014/main" id="{DE86BEE6-2F9A-0C07-44E6-62056C4322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119" y="3952268"/>
            <a:ext cx="3629253" cy="2197796"/>
          </a:xfrm>
          <a:prstGeom prst="rect">
            <a:avLst/>
          </a:prstGeom>
        </p:spPr>
      </p:pic>
    </p:spTree>
    <p:extLst>
      <p:ext uri="{BB962C8B-B14F-4D97-AF65-F5344CB8AC3E}">
        <p14:creationId xmlns:p14="http://schemas.microsoft.com/office/powerpoint/2010/main" val="11789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0"/>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27959B7-76BC-C88D-6CB3-B5CFA4350FD1}"/>
              </a:ext>
            </a:extLst>
          </p:cNvPr>
          <p:cNvSpPr txBox="1"/>
          <p:nvPr/>
        </p:nvSpPr>
        <p:spPr>
          <a:xfrm>
            <a:off x="516243" y="1165629"/>
            <a:ext cx="10754315" cy="369332"/>
          </a:xfrm>
          <a:prstGeom prst="rect">
            <a:avLst/>
          </a:prstGeom>
          <a:noFill/>
        </p:spPr>
        <p:txBody>
          <a:bodyPr wrap="square" rtlCol="0">
            <a:spAutoFit/>
          </a:bodyPr>
          <a:lstStyle/>
          <a:p>
            <a:r>
              <a:rPr lang="en-US" i="1" dirty="0">
                <a:latin typeface="Poppins" panose="00000500000000000000" pitchFamily="2" charset="0"/>
                <a:cs typeface="Poppins" panose="00000500000000000000" pitchFamily="2" charset="0"/>
              </a:rPr>
              <a:t>8. How frequently was each channel used to contact parch and posey?</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84433" y="5989194"/>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pic>
        <p:nvPicPr>
          <p:cNvPr id="3" name="Picture 2">
            <a:extLst>
              <a:ext uri="{FF2B5EF4-FFF2-40B4-BE49-F238E27FC236}">
                <a16:creationId xmlns:a16="http://schemas.microsoft.com/office/drawing/2014/main" id="{03311C67-62A5-E702-70B8-EB0C6E4DC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59" y="1968638"/>
            <a:ext cx="3921644" cy="1657362"/>
          </a:xfrm>
          <a:prstGeom prst="rect">
            <a:avLst/>
          </a:prstGeom>
        </p:spPr>
      </p:pic>
      <p:pic>
        <p:nvPicPr>
          <p:cNvPr id="10" name="Picture 9">
            <a:extLst>
              <a:ext uri="{FF2B5EF4-FFF2-40B4-BE49-F238E27FC236}">
                <a16:creationId xmlns:a16="http://schemas.microsoft.com/office/drawing/2014/main" id="{8A01319D-DB6B-52CA-2DDC-F07515AC7B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260" y="3752443"/>
            <a:ext cx="3498841" cy="2536659"/>
          </a:xfrm>
          <a:prstGeom prst="rect">
            <a:avLst/>
          </a:prstGeom>
        </p:spPr>
      </p:pic>
      <p:sp>
        <p:nvSpPr>
          <p:cNvPr id="11" name="Arrow: Curved Left 10">
            <a:extLst>
              <a:ext uri="{FF2B5EF4-FFF2-40B4-BE49-F238E27FC236}">
                <a16:creationId xmlns:a16="http://schemas.microsoft.com/office/drawing/2014/main" id="{E2C62B6D-604A-5416-6C55-CE1C8AEA333E}"/>
              </a:ext>
            </a:extLst>
          </p:cNvPr>
          <p:cNvSpPr/>
          <p:nvPr/>
        </p:nvSpPr>
        <p:spPr>
          <a:xfrm>
            <a:off x="4840718" y="3120624"/>
            <a:ext cx="1328222" cy="1380744"/>
          </a:xfrm>
          <a:prstGeom prst="curvedLeftArrow">
            <a:avLst/>
          </a:prstGeom>
          <a:solidFill>
            <a:srgbClr val="C2AD84"/>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62412166-86A9-85D3-4FC0-EB04576B84D9}"/>
              </a:ext>
            </a:extLst>
          </p:cNvPr>
          <p:cNvSpPr txBox="1"/>
          <p:nvPr/>
        </p:nvSpPr>
        <p:spPr>
          <a:xfrm>
            <a:off x="6368207" y="2057651"/>
            <a:ext cx="5025151" cy="3792577"/>
          </a:xfrm>
          <a:prstGeom prst="rect">
            <a:avLst/>
          </a:prstGeom>
          <a:solidFill>
            <a:schemeClr val="accent4">
              <a:lumMod val="60000"/>
              <a:lumOff val="40000"/>
            </a:schemeClr>
          </a:solidFill>
          <a:ln w="952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b="1" dirty="0">
                <a:latin typeface="Poppins" panose="00000500000000000000" pitchFamily="2" charset="0"/>
                <a:cs typeface="Poppins" panose="00000500000000000000" pitchFamily="2" charset="0"/>
              </a:rPr>
              <a:t>Direct</a:t>
            </a:r>
            <a:r>
              <a:rPr lang="en-US" dirty="0">
                <a:latin typeface="Poppins" panose="00000500000000000000" pitchFamily="2" charset="0"/>
                <a:cs typeface="Poppins" panose="00000500000000000000" pitchFamily="2" charset="0"/>
              </a:rPr>
              <a:t> is the clear leader in contact frequency, with </a:t>
            </a:r>
            <a:r>
              <a:rPr lang="en-US" b="1" dirty="0">
                <a:latin typeface="Poppins" panose="00000500000000000000" pitchFamily="2" charset="0"/>
                <a:cs typeface="Poppins" panose="00000500000000000000" pitchFamily="2" charset="0"/>
              </a:rPr>
              <a:t>5,298 contacts</a:t>
            </a:r>
            <a:r>
              <a:rPr lang="en-US" dirty="0">
                <a:latin typeface="Poppins" panose="00000500000000000000" pitchFamily="2" charset="0"/>
                <a:cs typeface="Poppins" panose="00000500000000000000" pitchFamily="2" charset="0"/>
              </a:rPr>
              <a:t>, significantly higher than any other channel.</a:t>
            </a:r>
          </a:p>
          <a:p>
            <a:pPr marL="285750" indent="-285750">
              <a:lnSpc>
                <a:spcPct val="150000"/>
              </a:lnSpc>
              <a:buFont typeface="Arial" panose="020B0604020202020204" pitchFamily="34" charset="0"/>
              <a:buChar char="•"/>
            </a:pPr>
            <a:r>
              <a:rPr lang="en-US" b="1" dirty="0">
                <a:latin typeface="Poppins" panose="00000500000000000000" pitchFamily="2" charset="0"/>
                <a:cs typeface="Poppins" panose="00000500000000000000" pitchFamily="2" charset="0"/>
              </a:rPr>
              <a:t>Banner</a:t>
            </a:r>
            <a:r>
              <a:rPr lang="en-US" dirty="0">
                <a:latin typeface="Poppins" panose="00000500000000000000" pitchFamily="2" charset="0"/>
                <a:cs typeface="Poppins" panose="00000500000000000000" pitchFamily="2" charset="0"/>
              </a:rPr>
              <a:t> and </a:t>
            </a:r>
            <a:r>
              <a:rPr lang="en-US" b="1" dirty="0">
                <a:latin typeface="Poppins" panose="00000500000000000000" pitchFamily="2" charset="0"/>
                <a:cs typeface="Poppins" panose="00000500000000000000" pitchFamily="2" charset="0"/>
              </a:rPr>
              <a:t>Twitter</a:t>
            </a:r>
            <a:r>
              <a:rPr lang="en-US" dirty="0">
                <a:latin typeface="Poppins" panose="00000500000000000000" pitchFamily="2" charset="0"/>
                <a:cs typeface="Poppins" panose="00000500000000000000" pitchFamily="2" charset="0"/>
              </a:rPr>
              <a:t> are the least effective channels, with almost identical contact frequencies of </a:t>
            </a:r>
            <a:r>
              <a:rPr lang="en-US" b="1" dirty="0">
                <a:latin typeface="Poppins" panose="00000500000000000000" pitchFamily="2" charset="0"/>
                <a:cs typeface="Poppins" panose="00000500000000000000" pitchFamily="2" charset="0"/>
              </a:rPr>
              <a:t>476</a:t>
            </a:r>
            <a:r>
              <a:rPr lang="en-US" dirty="0">
                <a:latin typeface="Poppins" panose="00000500000000000000" pitchFamily="2" charset="0"/>
                <a:cs typeface="Poppins" panose="00000500000000000000" pitchFamily="2" charset="0"/>
              </a:rPr>
              <a:t> and </a:t>
            </a:r>
            <a:r>
              <a:rPr lang="en-US" b="1" dirty="0">
                <a:latin typeface="Poppins" panose="00000500000000000000" pitchFamily="2" charset="0"/>
                <a:cs typeface="Poppins" panose="00000500000000000000" pitchFamily="2" charset="0"/>
              </a:rPr>
              <a:t>474</a:t>
            </a:r>
            <a:r>
              <a:rPr lang="en-US" dirty="0">
                <a:latin typeface="Poppins" panose="00000500000000000000" pitchFamily="2" charset="0"/>
                <a:cs typeface="Poppins" panose="00000500000000000000" pitchFamily="2" charset="0"/>
              </a:rPr>
              <a:t>, showing much lower engagement.</a:t>
            </a:r>
          </a:p>
        </p:txBody>
      </p:sp>
    </p:spTree>
    <p:extLst>
      <p:ext uri="{BB962C8B-B14F-4D97-AF65-F5344CB8AC3E}">
        <p14:creationId xmlns:p14="http://schemas.microsoft.com/office/powerpoint/2010/main" val="388096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7959B7-76BC-C88D-6CB3-B5CFA4350FD1}"/>
              </a:ext>
            </a:extLst>
          </p:cNvPr>
          <p:cNvSpPr txBox="1"/>
          <p:nvPr/>
        </p:nvSpPr>
        <p:spPr>
          <a:xfrm>
            <a:off x="516243" y="1150352"/>
            <a:ext cx="10754315" cy="646331"/>
          </a:xfrm>
          <a:prstGeom prst="rect">
            <a:avLst/>
          </a:prstGeom>
          <a:noFill/>
        </p:spPr>
        <p:txBody>
          <a:bodyPr wrap="square" rtlCol="0">
            <a:spAutoFit/>
          </a:bodyPr>
          <a:lstStyle/>
          <a:p>
            <a:r>
              <a:rPr lang="en-US" i="1" dirty="0">
                <a:latin typeface="Poppins" panose="00000500000000000000" pitchFamily="2" charset="0"/>
                <a:cs typeface="Poppins" panose="00000500000000000000" pitchFamily="2" charset="0"/>
              </a:rPr>
              <a:t>9. Identify the top 10 orders for standard paper in comparison to other papers and the months when these orders were made in a single visit.</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1138181" y="6029654"/>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pic>
        <p:nvPicPr>
          <p:cNvPr id="3" name="Picture 2">
            <a:extLst>
              <a:ext uri="{FF2B5EF4-FFF2-40B4-BE49-F238E27FC236}">
                <a16:creationId xmlns:a16="http://schemas.microsoft.com/office/drawing/2014/main" id="{93B2A5F2-58DF-C6F5-E3BD-D382977BE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584" y="2134993"/>
            <a:ext cx="4765819" cy="1191455"/>
          </a:xfrm>
          <a:prstGeom prst="rect">
            <a:avLst/>
          </a:prstGeom>
        </p:spPr>
      </p:pic>
      <p:pic>
        <p:nvPicPr>
          <p:cNvPr id="10" name="Picture 9">
            <a:extLst>
              <a:ext uri="{FF2B5EF4-FFF2-40B4-BE49-F238E27FC236}">
                <a16:creationId xmlns:a16="http://schemas.microsoft.com/office/drawing/2014/main" id="{9B1DA9E8-2BD5-C578-FFFF-F285DF779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065" y="3493464"/>
            <a:ext cx="4505358" cy="2505093"/>
          </a:xfrm>
          <a:prstGeom prst="rect">
            <a:avLst/>
          </a:prstGeom>
        </p:spPr>
      </p:pic>
      <p:sp>
        <p:nvSpPr>
          <p:cNvPr id="11" name="Arrow: Curved Left 10">
            <a:extLst>
              <a:ext uri="{FF2B5EF4-FFF2-40B4-BE49-F238E27FC236}">
                <a16:creationId xmlns:a16="http://schemas.microsoft.com/office/drawing/2014/main" id="{517C0B47-3C61-540B-24E7-A4F6A49173A0}"/>
              </a:ext>
            </a:extLst>
          </p:cNvPr>
          <p:cNvSpPr/>
          <p:nvPr/>
        </p:nvSpPr>
        <p:spPr>
          <a:xfrm>
            <a:off x="5231324" y="3018072"/>
            <a:ext cx="1328222" cy="1380744"/>
          </a:xfrm>
          <a:prstGeom prst="curvedLeftArrow">
            <a:avLst/>
          </a:prstGeom>
          <a:solidFill>
            <a:srgbClr val="C2AD84"/>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22B19898-AEC5-B05A-C5C5-4A7BB725F212}"/>
              </a:ext>
            </a:extLst>
          </p:cNvPr>
          <p:cNvSpPr txBox="1"/>
          <p:nvPr/>
        </p:nvSpPr>
        <p:spPr>
          <a:xfrm>
            <a:off x="6758813" y="2027927"/>
            <a:ext cx="5025151" cy="3792577"/>
          </a:xfrm>
          <a:prstGeom prst="rect">
            <a:avLst/>
          </a:prstGeom>
          <a:solidFill>
            <a:schemeClr val="accent4">
              <a:lumMod val="60000"/>
              <a:lumOff val="40000"/>
            </a:schemeClr>
          </a:solidFill>
          <a:ln w="952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b="1" dirty="0">
                <a:latin typeface="Poppins" panose="00000500000000000000" pitchFamily="2" charset="0"/>
                <a:cs typeface="Poppins" panose="00000500000000000000" pitchFamily="2" charset="0"/>
              </a:rPr>
              <a:t>June 2016</a:t>
            </a:r>
            <a:r>
              <a:rPr lang="en-US" dirty="0">
                <a:latin typeface="Poppins" panose="00000500000000000000" pitchFamily="2" charset="0"/>
                <a:cs typeface="Poppins" panose="00000500000000000000" pitchFamily="2" charset="0"/>
              </a:rPr>
              <a:t> shows the highest volume of </a:t>
            </a:r>
            <a:r>
              <a:rPr lang="en-US" b="1" dirty="0" err="1">
                <a:latin typeface="Poppins" panose="00000500000000000000" pitchFamily="2" charset="0"/>
                <a:cs typeface="Poppins" panose="00000500000000000000" pitchFamily="2" charset="0"/>
              </a:rPr>
              <a:t>standard_qty</a:t>
            </a:r>
            <a:r>
              <a:rPr lang="en-US" dirty="0">
                <a:latin typeface="Poppins" panose="00000500000000000000" pitchFamily="2" charset="0"/>
                <a:cs typeface="Poppins" panose="00000500000000000000" pitchFamily="2" charset="0"/>
              </a:rPr>
              <a:t> with </a:t>
            </a:r>
            <a:r>
              <a:rPr lang="en-US" b="1" dirty="0">
                <a:latin typeface="Poppins" panose="00000500000000000000" pitchFamily="2" charset="0"/>
                <a:cs typeface="Poppins" panose="00000500000000000000" pitchFamily="2" charset="0"/>
              </a:rPr>
              <a:t>22,591 units</a:t>
            </a:r>
            <a:r>
              <a:rPr lang="en-US" dirty="0">
                <a:latin typeface="Poppins" panose="00000500000000000000" pitchFamily="2" charset="0"/>
                <a:cs typeface="Poppins" panose="00000500000000000000" pitchFamily="2" charset="0"/>
              </a:rPr>
              <a:t>, meaning this period had a surge in demand for standard products.</a:t>
            </a:r>
          </a:p>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Other periods like </a:t>
            </a:r>
            <a:r>
              <a:rPr lang="en-US" b="1" dirty="0">
                <a:latin typeface="Poppins" panose="00000500000000000000" pitchFamily="2" charset="0"/>
                <a:cs typeface="Poppins" panose="00000500000000000000" pitchFamily="2" charset="0"/>
              </a:rPr>
              <a:t>September 2015</a:t>
            </a:r>
            <a:r>
              <a:rPr lang="en-US" dirty="0">
                <a:latin typeface="Poppins" panose="00000500000000000000" pitchFamily="2" charset="0"/>
                <a:cs typeface="Poppins" panose="00000500000000000000" pitchFamily="2" charset="0"/>
              </a:rPr>
              <a:t> and </a:t>
            </a:r>
            <a:r>
              <a:rPr lang="en-US" b="1" dirty="0">
                <a:latin typeface="Poppins" panose="00000500000000000000" pitchFamily="2" charset="0"/>
                <a:cs typeface="Poppins" panose="00000500000000000000" pitchFamily="2" charset="0"/>
              </a:rPr>
              <a:t>April 2016</a:t>
            </a:r>
            <a:r>
              <a:rPr lang="en-US" dirty="0">
                <a:latin typeface="Poppins" panose="00000500000000000000" pitchFamily="2" charset="0"/>
                <a:cs typeface="Poppins" panose="00000500000000000000" pitchFamily="2" charset="0"/>
              </a:rPr>
              <a:t> had relatively low quantities across all categories, suggesting slower business activity or demand in those months.</a:t>
            </a:r>
          </a:p>
        </p:txBody>
      </p:sp>
    </p:spTree>
    <p:extLst>
      <p:ext uri="{BB962C8B-B14F-4D97-AF65-F5344CB8AC3E}">
        <p14:creationId xmlns:p14="http://schemas.microsoft.com/office/powerpoint/2010/main" val="165865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7959B7-76BC-C88D-6CB3-B5CFA4350FD1}"/>
              </a:ext>
            </a:extLst>
          </p:cNvPr>
          <p:cNvSpPr txBox="1"/>
          <p:nvPr/>
        </p:nvSpPr>
        <p:spPr>
          <a:xfrm>
            <a:off x="516243" y="1149964"/>
            <a:ext cx="10754315" cy="646331"/>
          </a:xfrm>
          <a:prstGeom prst="rect">
            <a:avLst/>
          </a:prstGeom>
          <a:noFill/>
        </p:spPr>
        <p:txBody>
          <a:bodyPr wrap="square" rtlCol="0">
            <a:spAutoFit/>
          </a:bodyPr>
          <a:lstStyle/>
          <a:p>
            <a:r>
              <a:rPr lang="en-US" i="1" dirty="0">
                <a:latin typeface="Poppins" panose="00000500000000000000" pitchFamily="2" charset="0"/>
                <a:cs typeface="Poppins" panose="00000500000000000000" pitchFamily="2" charset="0"/>
              </a:rPr>
              <a:t>10. Identify 5 companies that spent the most on poster paper orders in a single order and what was the corresponding amount spent on other papers. </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1250595" y="6032360"/>
            <a:ext cx="630936" cy="630936"/>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pic>
        <p:nvPicPr>
          <p:cNvPr id="3" name="Picture 2">
            <a:extLst>
              <a:ext uri="{FF2B5EF4-FFF2-40B4-BE49-F238E27FC236}">
                <a16:creationId xmlns:a16="http://schemas.microsoft.com/office/drawing/2014/main" id="{AB752CE2-8085-CA3C-45D8-0826B5F7C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885" y="2427103"/>
            <a:ext cx="4640493" cy="1510183"/>
          </a:xfrm>
          <a:prstGeom prst="rect">
            <a:avLst/>
          </a:prstGeom>
        </p:spPr>
      </p:pic>
      <p:pic>
        <p:nvPicPr>
          <p:cNvPr id="10" name="Picture 9">
            <a:extLst>
              <a:ext uri="{FF2B5EF4-FFF2-40B4-BE49-F238E27FC236}">
                <a16:creationId xmlns:a16="http://schemas.microsoft.com/office/drawing/2014/main" id="{98E8C5BA-982A-70B4-17B3-64C24A8CD3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553" y="3998963"/>
            <a:ext cx="5040395" cy="1380839"/>
          </a:xfrm>
          <a:prstGeom prst="rect">
            <a:avLst/>
          </a:prstGeom>
        </p:spPr>
      </p:pic>
      <p:sp>
        <p:nvSpPr>
          <p:cNvPr id="11" name="Arrow: Curved Left 10">
            <a:extLst>
              <a:ext uri="{FF2B5EF4-FFF2-40B4-BE49-F238E27FC236}">
                <a16:creationId xmlns:a16="http://schemas.microsoft.com/office/drawing/2014/main" id="{DB6DE339-C556-66D7-DF98-97786AB38613}"/>
              </a:ext>
            </a:extLst>
          </p:cNvPr>
          <p:cNvSpPr/>
          <p:nvPr/>
        </p:nvSpPr>
        <p:spPr>
          <a:xfrm>
            <a:off x="5488361" y="3333667"/>
            <a:ext cx="1246172" cy="1188720"/>
          </a:xfrm>
          <a:prstGeom prst="curvedLeftArrow">
            <a:avLst/>
          </a:prstGeom>
          <a:solidFill>
            <a:srgbClr val="C2AD84"/>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TextBox 11">
            <a:extLst>
              <a:ext uri="{FF2B5EF4-FFF2-40B4-BE49-F238E27FC236}">
                <a16:creationId xmlns:a16="http://schemas.microsoft.com/office/drawing/2014/main" id="{BF17A0C8-E892-186A-BFFE-4F3C8E3DCE4E}"/>
              </a:ext>
            </a:extLst>
          </p:cNvPr>
          <p:cNvSpPr txBox="1"/>
          <p:nvPr/>
        </p:nvSpPr>
        <p:spPr>
          <a:xfrm>
            <a:off x="6869911" y="2094479"/>
            <a:ext cx="5025151" cy="3587008"/>
          </a:xfrm>
          <a:prstGeom prst="rect">
            <a:avLst/>
          </a:prstGeom>
          <a:solidFill>
            <a:schemeClr val="accent4">
              <a:lumMod val="60000"/>
              <a:lumOff val="40000"/>
            </a:schemeClr>
          </a:solidFill>
          <a:ln w="952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1700" b="1" dirty="0">
                <a:latin typeface="Poppins" panose="00000500000000000000" pitchFamily="2" charset="0"/>
                <a:cs typeface="Poppins" panose="00000500000000000000" pitchFamily="2" charset="0"/>
              </a:rPr>
              <a:t>Pacific Life</a:t>
            </a:r>
            <a:r>
              <a:rPr lang="en-US" sz="1700" dirty="0">
                <a:latin typeface="Poppins" panose="00000500000000000000" pitchFamily="2" charset="0"/>
                <a:cs typeface="Poppins" panose="00000500000000000000" pitchFamily="2" charset="0"/>
              </a:rPr>
              <a:t> has a significant focus on posters, with the highest spending of </a:t>
            </a:r>
            <a:r>
              <a:rPr lang="en-US" sz="1700" b="1" dirty="0">
                <a:latin typeface="Poppins" panose="00000500000000000000" pitchFamily="2" charset="0"/>
                <a:cs typeface="Poppins" panose="00000500000000000000" pitchFamily="2" charset="0"/>
              </a:rPr>
              <a:t>$230,591.76</a:t>
            </a:r>
            <a:r>
              <a:rPr lang="en-US" sz="1700" dirty="0">
                <a:latin typeface="Poppins" panose="00000500000000000000" pitchFamily="2" charset="0"/>
                <a:cs typeface="Poppins" panose="00000500000000000000" pitchFamily="2" charset="0"/>
              </a:rPr>
              <a:t> on this category. Their spending on other products is much lower.</a:t>
            </a:r>
          </a:p>
          <a:p>
            <a:pPr marL="285750" indent="-285750">
              <a:lnSpc>
                <a:spcPct val="150000"/>
              </a:lnSpc>
              <a:buFont typeface="Arial" panose="020B0604020202020204" pitchFamily="34" charset="0"/>
              <a:buChar char="•"/>
            </a:pPr>
            <a:r>
              <a:rPr lang="en-US" sz="1700" b="1" dirty="0">
                <a:latin typeface="Poppins" panose="00000500000000000000" pitchFamily="2" charset="0"/>
                <a:cs typeface="Poppins" panose="00000500000000000000" pitchFamily="2" charset="0"/>
              </a:rPr>
              <a:t>Mosaic</a:t>
            </a:r>
            <a:r>
              <a:rPr lang="en-US" sz="1700" dirty="0">
                <a:latin typeface="Poppins" panose="00000500000000000000" pitchFamily="2" charset="0"/>
                <a:cs typeface="Poppins" panose="00000500000000000000" pitchFamily="2" charset="0"/>
              </a:rPr>
              <a:t> shows a balanced but high expenditure in all categories.</a:t>
            </a:r>
          </a:p>
          <a:p>
            <a:pPr marL="285750" indent="-285750">
              <a:lnSpc>
                <a:spcPct val="150000"/>
              </a:lnSpc>
              <a:buFont typeface="Arial" panose="020B0604020202020204" pitchFamily="34" charset="0"/>
              <a:buChar char="•"/>
            </a:pPr>
            <a:r>
              <a:rPr lang="en-US" sz="1700" b="1" dirty="0">
                <a:latin typeface="Poppins" panose="00000500000000000000" pitchFamily="2" charset="0"/>
                <a:cs typeface="Poppins" panose="00000500000000000000" pitchFamily="2" charset="0"/>
              </a:rPr>
              <a:t>IBM</a:t>
            </a:r>
            <a:r>
              <a:rPr lang="en-US" sz="1700" dirty="0">
                <a:latin typeface="Poppins" panose="00000500000000000000" pitchFamily="2" charset="0"/>
                <a:cs typeface="Poppins" panose="00000500000000000000" pitchFamily="2" charset="0"/>
              </a:rPr>
              <a:t> and </a:t>
            </a:r>
            <a:r>
              <a:rPr lang="en-US" sz="1700" b="1" dirty="0">
                <a:latin typeface="Poppins" panose="00000500000000000000" pitchFamily="2" charset="0"/>
                <a:cs typeface="Poppins" panose="00000500000000000000" pitchFamily="2" charset="0"/>
              </a:rPr>
              <a:t>DISH Network</a:t>
            </a:r>
            <a:r>
              <a:rPr lang="en-US" sz="1700" dirty="0">
                <a:latin typeface="Poppins" panose="00000500000000000000" pitchFamily="2" charset="0"/>
                <a:cs typeface="Poppins" panose="00000500000000000000" pitchFamily="2" charset="0"/>
              </a:rPr>
              <a:t> also display significant investments across categories.</a:t>
            </a:r>
          </a:p>
        </p:txBody>
      </p:sp>
    </p:spTree>
    <p:extLst>
      <p:ext uri="{BB962C8B-B14F-4D97-AF65-F5344CB8AC3E}">
        <p14:creationId xmlns:p14="http://schemas.microsoft.com/office/powerpoint/2010/main" val="325230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C47BA1-7049-6F57-FC3F-B16ADE28912E}"/>
              </a:ext>
            </a:extLst>
          </p:cNvPr>
          <p:cNvSpPr txBox="1"/>
          <p:nvPr/>
        </p:nvSpPr>
        <p:spPr>
          <a:xfrm>
            <a:off x="3476802" y="635162"/>
            <a:ext cx="4880989" cy="630942"/>
          </a:xfrm>
          <a:prstGeom prst="rect">
            <a:avLst/>
          </a:prstGeom>
          <a:noFill/>
        </p:spPr>
        <p:txBody>
          <a:bodyPr wrap="square" rtlCol="0">
            <a:spAutoFit/>
          </a:bodyPr>
          <a:lstStyle/>
          <a:p>
            <a:r>
              <a:rPr lang="en-US" sz="3500" b="1" dirty="0">
                <a:latin typeface="Poppins" panose="00000500000000000000" pitchFamily="2" charset="0"/>
                <a:cs typeface="Poppins" panose="00000500000000000000" pitchFamily="2" charset="0"/>
              </a:rPr>
              <a:t>RECOMMENDATIONS</a:t>
            </a:r>
          </a:p>
        </p:txBody>
      </p:sp>
      <p:sp>
        <p:nvSpPr>
          <p:cNvPr id="7" name="TextBox 6">
            <a:extLst>
              <a:ext uri="{FF2B5EF4-FFF2-40B4-BE49-F238E27FC236}">
                <a16:creationId xmlns:a16="http://schemas.microsoft.com/office/drawing/2014/main" id="{527959B7-76BC-C88D-6CB3-B5CFA4350FD1}"/>
              </a:ext>
            </a:extLst>
          </p:cNvPr>
          <p:cNvSpPr txBox="1"/>
          <p:nvPr/>
        </p:nvSpPr>
        <p:spPr>
          <a:xfrm>
            <a:off x="724234" y="1530688"/>
            <a:ext cx="10754315" cy="37925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Employee Improvement Programs could include workshops where top sales reps at Parch &amp; Posey share successful strategies, techniques, and patterns to enhance overall sales performance. Pairing underperforming reps with high achievers for mentorship can also foster knowledge sharing and skill development across the team.</a:t>
            </a:r>
          </a:p>
          <a:p>
            <a:pPr>
              <a:lnSpc>
                <a:spcPct val="150000"/>
              </a:lnSpc>
            </a:pPr>
            <a:endParaRPr lang="en-US" kern="100" dirty="0">
              <a:solidFill>
                <a:srgbClr val="252525"/>
              </a:solidFill>
              <a:latin typeface="Poppins" panose="00000500000000000000" pitchFamily="2" charset="0"/>
              <a:ea typeface="Times New Roman" panose="02020603050405020304" pitchFamily="18" charset="0"/>
              <a:cs typeface="Poppins" panose="00000500000000000000" pitchFamily="2" charset="0"/>
            </a:endParaRPr>
          </a:p>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Leverage successful products by implementing targeted upselling and cross-selling strategies to boost order values in high-performing regions. Offer attractive bundles that combine poster, standard, and gloss paper to encourage customers buy more across multiple product categories.</a:t>
            </a:r>
            <a:endParaRPr lang="en-US" kern="100" dirty="0">
              <a:solidFill>
                <a:srgbClr val="252525"/>
              </a:solidFill>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19697" y="5641238"/>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spTree>
    <p:extLst>
      <p:ext uri="{BB962C8B-B14F-4D97-AF65-F5344CB8AC3E}">
        <p14:creationId xmlns:p14="http://schemas.microsoft.com/office/powerpoint/2010/main" val="195341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F780AC-213E-2086-9024-3265641FC451}"/>
              </a:ext>
            </a:extLst>
          </p:cNvPr>
          <p:cNvSpPr/>
          <p:nvPr/>
        </p:nvSpPr>
        <p:spPr>
          <a:xfrm>
            <a:off x="0" y="-2"/>
            <a:ext cx="12192000" cy="68580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CD0CFA-1DCE-88B8-6EBD-93DD572CD8DD}"/>
              </a:ext>
            </a:extLst>
          </p:cNvPr>
          <p:cNvSpPr>
            <a:spLocks noGrp="1"/>
          </p:cNvSpPr>
          <p:nvPr>
            <p:ph type="ctrTitle"/>
          </p:nvPr>
        </p:nvSpPr>
        <p:spPr>
          <a:xfrm>
            <a:off x="623091" y="2039200"/>
            <a:ext cx="4126933" cy="840673"/>
          </a:xfrm>
        </p:spPr>
        <p:txBody>
          <a:bodyPr>
            <a:noAutofit/>
          </a:bodyPr>
          <a:lstStyle/>
          <a:p>
            <a:pPr algn="l"/>
            <a:r>
              <a:rPr lang="en-US" sz="4400" b="1" dirty="0">
                <a:latin typeface="Poppins" panose="00000500000000000000" pitchFamily="2" charset="0"/>
                <a:cs typeface="Poppins" panose="00000500000000000000" pitchFamily="2" charset="0"/>
              </a:rPr>
              <a:t>Contributors:</a:t>
            </a:r>
          </a:p>
        </p:txBody>
      </p:sp>
      <p:pic>
        <p:nvPicPr>
          <p:cNvPr id="3" name="Picture 2">
            <a:extLst>
              <a:ext uri="{FF2B5EF4-FFF2-40B4-BE49-F238E27FC236}">
                <a16:creationId xmlns:a16="http://schemas.microsoft.com/office/drawing/2014/main" id="{5F5B2BA7-7A43-7075-2F30-C09E85A6A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210802" y="2233401"/>
            <a:ext cx="3084329" cy="3084329"/>
          </a:xfrm>
          <a:prstGeom prst="rect">
            <a:avLst/>
          </a:prstGeom>
        </p:spPr>
      </p:pic>
      <p:pic>
        <p:nvPicPr>
          <p:cNvPr id="7" name="Picture 6">
            <a:extLst>
              <a:ext uri="{FF2B5EF4-FFF2-40B4-BE49-F238E27FC236}">
                <a16:creationId xmlns:a16="http://schemas.microsoft.com/office/drawing/2014/main" id="{09289860-4864-66C2-EB63-4D8CD9A7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96345" y="111855"/>
            <a:ext cx="871527" cy="871527"/>
          </a:xfrm>
          <a:prstGeom prst="rect">
            <a:avLst/>
          </a:prstGeom>
        </p:spPr>
      </p:pic>
      <p:pic>
        <p:nvPicPr>
          <p:cNvPr id="8" name="Picture 7">
            <a:extLst>
              <a:ext uri="{FF2B5EF4-FFF2-40B4-BE49-F238E27FC236}">
                <a16:creationId xmlns:a16="http://schemas.microsoft.com/office/drawing/2014/main" id="{E05A4B53-0200-528A-4933-57606CD8B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38072" flipH="1">
            <a:off x="11416816" y="111853"/>
            <a:ext cx="871527" cy="871527"/>
          </a:xfrm>
          <a:prstGeom prst="rect">
            <a:avLst/>
          </a:prstGeom>
        </p:spPr>
      </p:pic>
      <p:sp>
        <p:nvSpPr>
          <p:cNvPr id="5" name="TextBox 4">
            <a:extLst>
              <a:ext uri="{FF2B5EF4-FFF2-40B4-BE49-F238E27FC236}">
                <a16:creationId xmlns:a16="http://schemas.microsoft.com/office/drawing/2014/main" id="{77D05CA6-2517-FE4D-ED43-777D0CFBC23E}"/>
              </a:ext>
            </a:extLst>
          </p:cNvPr>
          <p:cNvSpPr txBox="1"/>
          <p:nvPr/>
        </p:nvSpPr>
        <p:spPr>
          <a:xfrm>
            <a:off x="623091" y="2885942"/>
            <a:ext cx="4669100"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latin typeface="Poppins" panose="00000500000000000000" pitchFamily="2" charset="0"/>
                <a:cs typeface="Poppins" panose="00000500000000000000" pitchFamily="2" charset="0"/>
              </a:rPr>
              <a:t>Salako</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Adesewa</a:t>
            </a:r>
            <a:r>
              <a:rPr lang="en-US" sz="2000" dirty="0">
                <a:latin typeface="Poppins" panose="00000500000000000000" pitchFamily="2" charset="0"/>
                <a:cs typeface="Poppins" panose="00000500000000000000" pitchFamily="2" charset="0"/>
              </a:rPr>
              <a:t> Adeyinka</a:t>
            </a:r>
          </a:p>
          <a:p>
            <a:pPr marL="285750" indent="-285750">
              <a:lnSpc>
                <a:spcPct val="150000"/>
              </a:lnSpc>
              <a:buFont typeface="Arial" panose="020B0604020202020204" pitchFamily="34" charset="0"/>
              <a:buChar char="•"/>
            </a:pPr>
            <a:r>
              <a:rPr lang="en-US" sz="2000" dirty="0" err="1">
                <a:latin typeface="Poppins" panose="00000500000000000000" pitchFamily="2" charset="0"/>
                <a:cs typeface="Poppins" panose="00000500000000000000" pitchFamily="2" charset="0"/>
              </a:rPr>
              <a:t>Chisom</a:t>
            </a:r>
            <a:r>
              <a:rPr lang="en-US" sz="2000" dirty="0">
                <a:latin typeface="Poppins" panose="00000500000000000000" pitchFamily="2" charset="0"/>
                <a:cs typeface="Poppins" panose="00000500000000000000" pitchFamily="2" charset="0"/>
              </a:rPr>
              <a:t> </a:t>
            </a:r>
            <a:r>
              <a:rPr lang="en-US" sz="2000" dirty="0" err="1">
                <a:latin typeface="Poppins" panose="00000500000000000000" pitchFamily="2" charset="0"/>
                <a:cs typeface="Poppins" panose="00000500000000000000" pitchFamily="2" charset="0"/>
              </a:rPr>
              <a:t>Ogene</a:t>
            </a:r>
            <a:endParaRPr lang="en-US" sz="2000" dirty="0">
              <a:latin typeface="Poppins" panose="00000500000000000000" pitchFamily="2" charset="0"/>
              <a:cs typeface="Poppins" panose="00000500000000000000" pitchFamily="2" charset="0"/>
            </a:endParaRPr>
          </a:p>
          <a:p>
            <a:pPr marL="285750" indent="-285750">
              <a:lnSpc>
                <a:spcPct val="150000"/>
              </a:lnSpc>
              <a:buFont typeface="Arial" panose="020B0604020202020204" pitchFamily="34" charset="0"/>
              <a:buChar char="•"/>
            </a:pPr>
            <a:r>
              <a:rPr lang="en-US" sz="2000" dirty="0" err="1">
                <a:latin typeface="Poppins" panose="00000500000000000000" pitchFamily="2" charset="0"/>
                <a:cs typeface="Poppins" panose="00000500000000000000" pitchFamily="2" charset="0"/>
              </a:rPr>
              <a:t>Lateefah</a:t>
            </a:r>
            <a:r>
              <a:rPr lang="en-US" sz="2000" dirty="0">
                <a:latin typeface="Poppins" panose="00000500000000000000" pitchFamily="2" charset="0"/>
                <a:cs typeface="Poppins" panose="00000500000000000000" pitchFamily="2" charset="0"/>
              </a:rPr>
              <a:t> Adedeji</a:t>
            </a:r>
          </a:p>
          <a:p>
            <a:pPr marL="285750" indent="-285750">
              <a:lnSpc>
                <a:spcPct val="150000"/>
              </a:lnSpc>
              <a:buFont typeface="Arial" panose="020B0604020202020204" pitchFamily="34" charset="0"/>
              <a:buChar char="•"/>
            </a:pPr>
            <a:r>
              <a:rPr lang="en-US" sz="2000" dirty="0" err="1">
                <a:latin typeface="Poppins" panose="00000500000000000000" pitchFamily="2" charset="0"/>
                <a:cs typeface="Poppins" panose="00000500000000000000" pitchFamily="2" charset="0"/>
              </a:rPr>
              <a:t>Noreino</a:t>
            </a:r>
            <a:r>
              <a:rPr lang="en-US" sz="2000" dirty="0">
                <a:latin typeface="Poppins" panose="00000500000000000000" pitchFamily="2" charset="0"/>
                <a:cs typeface="Poppins" panose="00000500000000000000" pitchFamily="2" charset="0"/>
              </a:rPr>
              <a:t> Benison</a:t>
            </a:r>
          </a:p>
          <a:p>
            <a:pPr>
              <a:lnSpc>
                <a:spcPct val="150000"/>
              </a:lnSpc>
            </a:pPr>
            <a:endParaRPr lang="en-US" sz="2000"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dirty="0"/>
          </a:p>
        </p:txBody>
      </p:sp>
      <p:grpSp>
        <p:nvGrpSpPr>
          <p:cNvPr id="17" name="Group 16">
            <a:extLst>
              <a:ext uri="{FF2B5EF4-FFF2-40B4-BE49-F238E27FC236}">
                <a16:creationId xmlns:a16="http://schemas.microsoft.com/office/drawing/2014/main" id="{25E78D25-45E1-656E-27A0-37B550BF8B80}"/>
              </a:ext>
            </a:extLst>
          </p:cNvPr>
          <p:cNvGrpSpPr/>
          <p:nvPr/>
        </p:nvGrpSpPr>
        <p:grpSpPr>
          <a:xfrm>
            <a:off x="817722" y="5013177"/>
            <a:ext cx="2410656" cy="785324"/>
            <a:chOff x="1222894" y="5144582"/>
            <a:chExt cx="2410656" cy="785324"/>
          </a:xfrm>
        </p:grpSpPr>
        <p:pic>
          <p:nvPicPr>
            <p:cNvPr id="15" name="Picture 14">
              <a:extLst>
                <a:ext uri="{FF2B5EF4-FFF2-40B4-BE49-F238E27FC236}">
                  <a16:creationId xmlns:a16="http://schemas.microsoft.com/office/drawing/2014/main" id="{7C4BCFBC-004F-1F0A-AD10-1FEFFE10E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2894" y="5144582"/>
              <a:ext cx="777240" cy="777240"/>
            </a:xfrm>
            <a:prstGeom prst="rect">
              <a:avLst/>
            </a:prstGeom>
          </p:spPr>
        </p:pic>
        <p:pic>
          <p:nvPicPr>
            <p:cNvPr id="16" name="Picture 15">
              <a:extLst>
                <a:ext uri="{FF2B5EF4-FFF2-40B4-BE49-F238E27FC236}">
                  <a16:creationId xmlns:a16="http://schemas.microsoft.com/office/drawing/2014/main" id="{061E7119-279B-D928-DEFA-3A4CA24EB6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4802" y="5152666"/>
              <a:ext cx="777240" cy="777240"/>
            </a:xfrm>
            <a:prstGeom prst="rect">
              <a:avLst/>
            </a:prstGeom>
          </p:spPr>
        </p:pic>
        <p:pic>
          <p:nvPicPr>
            <p:cNvPr id="13" name="Picture 12">
              <a:extLst>
                <a:ext uri="{FF2B5EF4-FFF2-40B4-BE49-F238E27FC236}">
                  <a16:creationId xmlns:a16="http://schemas.microsoft.com/office/drawing/2014/main" id="{CFCADF29-6BA2-BAA1-3A94-C625C3DB6F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710" y="5151061"/>
              <a:ext cx="750744" cy="777240"/>
            </a:xfrm>
            <a:prstGeom prst="rect">
              <a:avLst/>
            </a:prstGeom>
          </p:spPr>
        </p:pic>
        <p:pic>
          <p:nvPicPr>
            <p:cNvPr id="10" name="Picture 9">
              <a:extLst>
                <a:ext uri="{FF2B5EF4-FFF2-40B4-BE49-F238E27FC236}">
                  <a16:creationId xmlns:a16="http://schemas.microsoft.com/office/drawing/2014/main" id="{C396AB95-0CB4-5AAC-353F-3DBEE20842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6310" y="5144582"/>
              <a:ext cx="777240" cy="777240"/>
            </a:xfrm>
            <a:prstGeom prst="rect">
              <a:avLst/>
            </a:prstGeom>
          </p:spPr>
        </p:pic>
      </p:grpSp>
    </p:spTree>
    <p:extLst>
      <p:ext uri="{BB962C8B-B14F-4D97-AF65-F5344CB8AC3E}">
        <p14:creationId xmlns:p14="http://schemas.microsoft.com/office/powerpoint/2010/main" val="2826646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7959B7-76BC-C88D-6CB3-B5CFA4350FD1}"/>
              </a:ext>
            </a:extLst>
          </p:cNvPr>
          <p:cNvSpPr txBox="1"/>
          <p:nvPr/>
        </p:nvSpPr>
        <p:spPr>
          <a:xfrm>
            <a:off x="772786" y="1530688"/>
            <a:ext cx="10754315" cy="37925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Customize marketing strategies by region, using different tactics for high- and low-performing areas. For new customers, focus on identifying their specific needs and recommending the best products. Additionally, use seasonal promotions by targeting peak ordering times for each product to maximize sales.</a:t>
            </a:r>
          </a:p>
          <a:p>
            <a:pPr>
              <a:lnSpc>
                <a:spcPct val="150000"/>
              </a:lnSpc>
            </a:pPr>
            <a:endParaRPr lang="en-US" dirty="0">
              <a:latin typeface="Poppins" panose="00000500000000000000" pitchFamily="2" charset="0"/>
              <a:cs typeface="Poppins" panose="00000500000000000000" pitchFamily="2" charset="0"/>
            </a:endParaRPr>
          </a:p>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Strengthen customer relationships with personalized communication and tailored loyalty programs to drive repeat purchases. Implement retention strategies that offer ongoing support aligned with customer preferences to boost long-term loyalty.</a:t>
            </a:r>
          </a:p>
          <a:p>
            <a:pPr>
              <a:lnSpc>
                <a:spcPct val="150000"/>
              </a:lnSpc>
            </a:pPr>
            <a:endParaRPr lang="en-US"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19697" y="5641238"/>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spTree>
    <p:extLst>
      <p:ext uri="{BB962C8B-B14F-4D97-AF65-F5344CB8AC3E}">
        <p14:creationId xmlns:p14="http://schemas.microsoft.com/office/powerpoint/2010/main" val="293454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8092"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7959B7-76BC-C88D-6CB3-B5CFA4350FD1}"/>
              </a:ext>
            </a:extLst>
          </p:cNvPr>
          <p:cNvSpPr txBox="1"/>
          <p:nvPr/>
        </p:nvSpPr>
        <p:spPr>
          <a:xfrm>
            <a:off x="718842" y="1530688"/>
            <a:ext cx="10754315" cy="29615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Highlight the benefits of underutilized channels to encourage customer use. Improve high-traffic channels like direct, Facebook, and organic by increasing staffing, optimizing response times, and providing training to ensure top-quality customer interactions.</a:t>
            </a:r>
          </a:p>
          <a:p>
            <a:pPr>
              <a:lnSpc>
                <a:spcPct val="150000"/>
              </a:lnSpc>
            </a:pPr>
            <a:endParaRPr lang="en-US" dirty="0">
              <a:latin typeface="Poppins" panose="00000500000000000000" pitchFamily="2" charset="0"/>
              <a:cs typeface="Poppins" panose="00000500000000000000" pitchFamily="2" charset="0"/>
            </a:endParaRPr>
          </a:p>
          <a:p>
            <a:pPr marL="285750"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Identify the strategies or products that drive success during these periods and replicate them to sustain or enhance future growth.</a:t>
            </a:r>
          </a:p>
          <a:p>
            <a:pPr>
              <a:lnSpc>
                <a:spcPct val="150000"/>
              </a:lnSpc>
            </a:pPr>
            <a:endParaRPr lang="en-US" i="1"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84433" y="5932550"/>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spTree>
    <p:extLst>
      <p:ext uri="{BB962C8B-B14F-4D97-AF65-F5344CB8AC3E}">
        <p14:creationId xmlns:p14="http://schemas.microsoft.com/office/powerpoint/2010/main" val="357368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F780AC-213E-2086-9024-3265641FC451}"/>
              </a:ext>
            </a:extLst>
          </p:cNvPr>
          <p:cNvSpPr/>
          <p:nvPr/>
        </p:nvSpPr>
        <p:spPr>
          <a:xfrm>
            <a:off x="0" y="0"/>
            <a:ext cx="12192000" cy="68580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CD0CFA-1DCE-88B8-6EBD-93DD572CD8DD}"/>
              </a:ext>
            </a:extLst>
          </p:cNvPr>
          <p:cNvSpPr>
            <a:spLocks noGrp="1"/>
          </p:cNvSpPr>
          <p:nvPr>
            <p:ph type="ctrTitle"/>
          </p:nvPr>
        </p:nvSpPr>
        <p:spPr>
          <a:xfrm>
            <a:off x="2936067" y="2435704"/>
            <a:ext cx="4426338" cy="905409"/>
          </a:xfrm>
        </p:spPr>
        <p:txBody>
          <a:bodyPr>
            <a:noAutofit/>
          </a:bodyPr>
          <a:lstStyle/>
          <a:p>
            <a:pPr algn="l"/>
            <a:r>
              <a:rPr lang="en-US" sz="4400" b="1" dirty="0">
                <a:latin typeface="Poppins" panose="00000500000000000000" pitchFamily="2" charset="0"/>
                <a:cs typeface="Poppins" panose="00000500000000000000" pitchFamily="2" charset="0"/>
              </a:rPr>
              <a:t>THANK YOU!!!!</a:t>
            </a:r>
          </a:p>
        </p:txBody>
      </p:sp>
      <p:pic>
        <p:nvPicPr>
          <p:cNvPr id="3" name="Picture 2">
            <a:extLst>
              <a:ext uri="{FF2B5EF4-FFF2-40B4-BE49-F238E27FC236}">
                <a16:creationId xmlns:a16="http://schemas.microsoft.com/office/drawing/2014/main" id="{5F5B2BA7-7A43-7075-2F30-C09E85A6A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275" y="2165294"/>
            <a:ext cx="1446227" cy="1446227"/>
          </a:xfrm>
          <a:prstGeom prst="rect">
            <a:avLst/>
          </a:prstGeom>
        </p:spPr>
      </p:pic>
      <p:pic>
        <p:nvPicPr>
          <p:cNvPr id="7" name="Picture 6">
            <a:extLst>
              <a:ext uri="{FF2B5EF4-FFF2-40B4-BE49-F238E27FC236}">
                <a16:creationId xmlns:a16="http://schemas.microsoft.com/office/drawing/2014/main" id="{09289860-4864-66C2-EB63-4D8CD9A7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96345" y="111855"/>
            <a:ext cx="871527" cy="871527"/>
          </a:xfrm>
          <a:prstGeom prst="rect">
            <a:avLst/>
          </a:prstGeom>
        </p:spPr>
      </p:pic>
      <p:pic>
        <p:nvPicPr>
          <p:cNvPr id="8" name="Picture 7">
            <a:extLst>
              <a:ext uri="{FF2B5EF4-FFF2-40B4-BE49-F238E27FC236}">
                <a16:creationId xmlns:a16="http://schemas.microsoft.com/office/drawing/2014/main" id="{E05A4B53-0200-528A-4933-57606CD8B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38072" flipH="1">
            <a:off x="11416816" y="111853"/>
            <a:ext cx="871527" cy="871527"/>
          </a:xfrm>
          <a:prstGeom prst="rect">
            <a:avLst/>
          </a:prstGeom>
        </p:spPr>
      </p:pic>
    </p:spTree>
    <p:extLst>
      <p:ext uri="{BB962C8B-B14F-4D97-AF65-F5344CB8AC3E}">
        <p14:creationId xmlns:p14="http://schemas.microsoft.com/office/powerpoint/2010/main" val="2613760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C47BA1-7049-6F57-FC3F-B16ADE28912E}"/>
              </a:ext>
            </a:extLst>
          </p:cNvPr>
          <p:cNvSpPr txBox="1"/>
          <p:nvPr/>
        </p:nvSpPr>
        <p:spPr>
          <a:xfrm>
            <a:off x="3859897" y="631180"/>
            <a:ext cx="4661012" cy="630942"/>
          </a:xfrm>
          <a:prstGeom prst="rect">
            <a:avLst/>
          </a:prstGeom>
          <a:noFill/>
        </p:spPr>
        <p:txBody>
          <a:bodyPr wrap="square" rtlCol="0">
            <a:spAutoFit/>
          </a:bodyPr>
          <a:lstStyle/>
          <a:p>
            <a:r>
              <a:rPr lang="en-US" sz="3500" b="1" dirty="0">
                <a:latin typeface="Poppins" panose="00000500000000000000" pitchFamily="2" charset="0"/>
                <a:cs typeface="Poppins" panose="00000500000000000000" pitchFamily="2" charset="0"/>
              </a:rPr>
              <a:t>PROJECT OVERVIEW</a:t>
            </a:r>
          </a:p>
        </p:txBody>
      </p:sp>
      <p:sp>
        <p:nvSpPr>
          <p:cNvPr id="7" name="TextBox 6">
            <a:extLst>
              <a:ext uri="{FF2B5EF4-FFF2-40B4-BE49-F238E27FC236}">
                <a16:creationId xmlns:a16="http://schemas.microsoft.com/office/drawing/2014/main" id="{527959B7-76BC-C88D-6CB3-B5CFA4350FD1}"/>
              </a:ext>
            </a:extLst>
          </p:cNvPr>
          <p:cNvSpPr txBox="1"/>
          <p:nvPr/>
        </p:nvSpPr>
        <p:spPr>
          <a:xfrm>
            <a:off x="748509" y="1683144"/>
            <a:ext cx="10754315" cy="3342453"/>
          </a:xfrm>
          <a:prstGeom prst="rect">
            <a:avLst/>
          </a:prstGeom>
          <a:noFill/>
        </p:spPr>
        <p:txBody>
          <a:bodyPr wrap="square" rtlCol="0">
            <a:spAutoFit/>
          </a:bodyPr>
          <a:lstStyle/>
          <a:p>
            <a:pPr algn="just">
              <a:lnSpc>
                <a:spcPct val="200000"/>
              </a:lnSpc>
            </a:pPr>
            <a:r>
              <a:rPr lang="en-US" dirty="0">
                <a:latin typeface="Poppins" panose="00000500000000000000" pitchFamily="2" charset="0"/>
                <a:cs typeface="Poppins" panose="00000500000000000000" pitchFamily="2" charset="0"/>
              </a:rPr>
              <a:t>This project focuses on conducting an exploratory data analysis (EDA) on the Parch and Posey dataset, utilizing SQL for data querying and analysis. The goal is to uncover valuable insights into the company's business performance, identify top buyers, and analyze sales trends over time. Through detailed SQL queries and data exploration, this project aims to provide actionable insights to support data-driven decision-making and enhance overall business strategy.</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9199" flipH="1">
            <a:off x="10919697" y="5641238"/>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5290" y="178014"/>
            <a:ext cx="483727" cy="483727"/>
          </a:xfrm>
          <a:prstGeom prst="rect">
            <a:avLst/>
          </a:prstGeom>
        </p:spPr>
      </p:pic>
    </p:spTree>
    <p:extLst>
      <p:ext uri="{BB962C8B-B14F-4D97-AF65-F5344CB8AC3E}">
        <p14:creationId xmlns:p14="http://schemas.microsoft.com/office/powerpoint/2010/main" val="95246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C47BA1-7049-6F57-FC3F-B16ADE28912E}"/>
              </a:ext>
            </a:extLst>
          </p:cNvPr>
          <p:cNvSpPr txBox="1"/>
          <p:nvPr/>
        </p:nvSpPr>
        <p:spPr>
          <a:xfrm>
            <a:off x="4491074" y="650516"/>
            <a:ext cx="2905045" cy="630942"/>
          </a:xfrm>
          <a:prstGeom prst="rect">
            <a:avLst/>
          </a:prstGeom>
          <a:noFill/>
        </p:spPr>
        <p:txBody>
          <a:bodyPr wrap="square" rtlCol="0">
            <a:spAutoFit/>
          </a:bodyPr>
          <a:lstStyle/>
          <a:p>
            <a:r>
              <a:rPr lang="en-US" sz="3500" b="1" dirty="0">
                <a:latin typeface="Poppins" panose="00000500000000000000" pitchFamily="2" charset="0"/>
                <a:cs typeface="Poppins" panose="00000500000000000000" pitchFamily="2" charset="0"/>
              </a:rPr>
              <a:t>OBJECTIVES</a:t>
            </a:r>
          </a:p>
        </p:txBody>
      </p:sp>
      <p:sp>
        <p:nvSpPr>
          <p:cNvPr id="7" name="TextBox 6">
            <a:extLst>
              <a:ext uri="{FF2B5EF4-FFF2-40B4-BE49-F238E27FC236}">
                <a16:creationId xmlns:a16="http://schemas.microsoft.com/office/drawing/2014/main" id="{527959B7-76BC-C88D-6CB3-B5CFA4350FD1}"/>
              </a:ext>
            </a:extLst>
          </p:cNvPr>
          <p:cNvSpPr txBox="1"/>
          <p:nvPr/>
        </p:nvSpPr>
        <p:spPr>
          <a:xfrm>
            <a:off x="813245" y="1683144"/>
            <a:ext cx="10754315" cy="278845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dirty="0">
                <a:latin typeface="Poppins" panose="00000500000000000000" pitchFamily="2" charset="0"/>
                <a:cs typeface="Poppins" panose="00000500000000000000" pitchFamily="2" charset="0"/>
              </a:rPr>
              <a:t>Sales Performance Monitoring</a:t>
            </a:r>
          </a:p>
          <a:p>
            <a:pPr marL="342900" indent="-342900" algn="just">
              <a:lnSpc>
                <a:spcPct val="200000"/>
              </a:lnSpc>
              <a:buFont typeface="Arial" panose="020B0604020202020204" pitchFamily="34" charset="0"/>
              <a:buChar char="•"/>
            </a:pPr>
            <a:r>
              <a:rPr lang="en-US" dirty="0">
                <a:latin typeface="Poppins" panose="00000500000000000000" pitchFamily="2" charset="0"/>
                <a:cs typeface="Poppins" panose="00000500000000000000" pitchFamily="2" charset="0"/>
              </a:rPr>
              <a:t>Regional Sales Insights Generation</a:t>
            </a:r>
          </a:p>
          <a:p>
            <a:pPr marL="342900" indent="-342900" algn="just">
              <a:lnSpc>
                <a:spcPct val="200000"/>
              </a:lnSpc>
              <a:buFont typeface="Arial" panose="020B0604020202020204" pitchFamily="34" charset="0"/>
              <a:buChar char="•"/>
            </a:pPr>
            <a:r>
              <a:rPr lang="en-US" dirty="0">
                <a:latin typeface="Poppins" panose="00000500000000000000" pitchFamily="2" charset="0"/>
                <a:cs typeface="Poppins" panose="00000500000000000000" pitchFamily="2" charset="0"/>
              </a:rPr>
              <a:t>Annual Sales Trends Identification</a:t>
            </a:r>
          </a:p>
          <a:p>
            <a:pPr marL="342900" indent="-342900" algn="just">
              <a:lnSpc>
                <a:spcPct val="200000"/>
              </a:lnSpc>
              <a:buFont typeface="Arial" panose="020B0604020202020204" pitchFamily="34" charset="0"/>
              <a:buChar char="•"/>
            </a:pPr>
            <a:r>
              <a:rPr lang="en-US" dirty="0">
                <a:latin typeface="Poppins" panose="00000500000000000000" pitchFamily="2" charset="0"/>
                <a:cs typeface="Poppins" panose="00000500000000000000" pitchFamily="2" charset="0"/>
              </a:rPr>
              <a:t>High-Value Transactions Identification</a:t>
            </a:r>
          </a:p>
          <a:p>
            <a:pPr marL="342900" indent="-342900" algn="just">
              <a:lnSpc>
                <a:spcPct val="200000"/>
              </a:lnSpc>
              <a:buFont typeface="Arial" panose="020B0604020202020204" pitchFamily="34" charset="0"/>
              <a:buChar char="•"/>
            </a:pPr>
            <a:r>
              <a:rPr lang="en-US" dirty="0">
                <a:latin typeface="Poppins" panose="00000500000000000000" pitchFamily="2" charset="0"/>
                <a:cs typeface="Poppins" panose="00000500000000000000" pitchFamily="2" charset="0"/>
              </a:rPr>
              <a:t>Communication Channel Analysis</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9199" flipH="1">
            <a:off x="10919697" y="5616963"/>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5290" y="178014"/>
            <a:ext cx="483727" cy="483727"/>
          </a:xfrm>
          <a:prstGeom prst="rect">
            <a:avLst/>
          </a:prstGeom>
        </p:spPr>
      </p:pic>
    </p:spTree>
    <p:extLst>
      <p:ext uri="{BB962C8B-B14F-4D97-AF65-F5344CB8AC3E}">
        <p14:creationId xmlns:p14="http://schemas.microsoft.com/office/powerpoint/2010/main" val="23418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C47BA1-7049-6F57-FC3F-B16ADE28912E}"/>
              </a:ext>
            </a:extLst>
          </p:cNvPr>
          <p:cNvSpPr txBox="1"/>
          <p:nvPr/>
        </p:nvSpPr>
        <p:spPr>
          <a:xfrm>
            <a:off x="4280682" y="618148"/>
            <a:ext cx="3867999" cy="630942"/>
          </a:xfrm>
          <a:prstGeom prst="rect">
            <a:avLst/>
          </a:prstGeom>
          <a:noFill/>
        </p:spPr>
        <p:txBody>
          <a:bodyPr wrap="square" rtlCol="0">
            <a:spAutoFit/>
          </a:bodyPr>
          <a:lstStyle/>
          <a:p>
            <a:r>
              <a:rPr lang="en-US" sz="3500" b="1" dirty="0">
                <a:latin typeface="Poppins" panose="00000500000000000000" pitchFamily="2" charset="0"/>
                <a:cs typeface="Poppins" panose="00000500000000000000" pitchFamily="2" charset="0"/>
              </a:rPr>
              <a:t>METHODOLOGY</a:t>
            </a:r>
          </a:p>
        </p:txBody>
      </p:sp>
      <p:sp>
        <p:nvSpPr>
          <p:cNvPr id="7" name="TextBox 6">
            <a:extLst>
              <a:ext uri="{FF2B5EF4-FFF2-40B4-BE49-F238E27FC236}">
                <a16:creationId xmlns:a16="http://schemas.microsoft.com/office/drawing/2014/main" id="{527959B7-76BC-C88D-6CB3-B5CFA4350FD1}"/>
              </a:ext>
            </a:extLst>
          </p:cNvPr>
          <p:cNvSpPr txBox="1"/>
          <p:nvPr/>
        </p:nvSpPr>
        <p:spPr>
          <a:xfrm>
            <a:off x="756602" y="1386540"/>
            <a:ext cx="10754315" cy="4450449"/>
          </a:xfrm>
          <a:prstGeom prst="rect">
            <a:avLst/>
          </a:prstGeom>
          <a:noFill/>
        </p:spPr>
        <p:txBody>
          <a:bodyPr wrap="square" rtlCol="0">
            <a:spAutoFit/>
          </a:bodyPr>
          <a:lstStyle/>
          <a:p>
            <a:pPr>
              <a:lnSpc>
                <a:spcPct val="200000"/>
              </a:lnSpc>
            </a:pPr>
            <a:r>
              <a:rPr lang="en-US" dirty="0">
                <a:latin typeface="Poppins" panose="00000500000000000000" pitchFamily="2" charset="0"/>
                <a:cs typeface="Poppins" panose="00000500000000000000" pitchFamily="2" charset="0"/>
              </a:rPr>
              <a:t>The </a:t>
            </a:r>
            <a:r>
              <a:rPr lang="en-US" b="1" dirty="0">
                <a:latin typeface="Poppins" panose="00000500000000000000" pitchFamily="2" charset="0"/>
                <a:cs typeface="Poppins" panose="00000500000000000000" pitchFamily="2" charset="0"/>
              </a:rPr>
              <a:t>Parch and Posey</a:t>
            </a:r>
            <a:r>
              <a:rPr lang="en-US" dirty="0">
                <a:latin typeface="Poppins" panose="00000500000000000000" pitchFamily="2" charset="0"/>
                <a:cs typeface="Poppins" panose="00000500000000000000" pitchFamily="2" charset="0"/>
              </a:rPr>
              <a:t> database was used as the foundation for this project, which focuses on analyzing sales performance across three paper products: standard paper, poster paper, and gloss paper. The dataset spans five years, from 2013 to 2017, with all monetary values expressed in U.S. dollars. The database contains five key tables: </a:t>
            </a:r>
            <a:r>
              <a:rPr lang="en-US" b="1" dirty="0">
                <a:latin typeface="Poppins" panose="00000500000000000000" pitchFamily="2" charset="0"/>
                <a:cs typeface="Poppins" panose="00000500000000000000" pitchFamily="2" charset="0"/>
              </a:rPr>
              <a:t>accounts</a:t>
            </a:r>
            <a:r>
              <a:rPr lang="en-US" dirty="0">
                <a:latin typeface="Poppins" panose="00000500000000000000" pitchFamily="2" charset="0"/>
                <a:cs typeface="Poppins" panose="00000500000000000000" pitchFamily="2" charset="0"/>
              </a:rPr>
              <a:t>, </a:t>
            </a:r>
            <a:r>
              <a:rPr lang="en-US" b="1" dirty="0">
                <a:latin typeface="Poppins" panose="00000500000000000000" pitchFamily="2" charset="0"/>
                <a:cs typeface="Poppins" panose="00000500000000000000" pitchFamily="2" charset="0"/>
              </a:rPr>
              <a:t>orders</a:t>
            </a:r>
            <a:r>
              <a:rPr lang="en-US" dirty="0">
                <a:latin typeface="Poppins" panose="00000500000000000000" pitchFamily="2" charset="0"/>
                <a:cs typeface="Poppins" panose="00000500000000000000" pitchFamily="2" charset="0"/>
              </a:rPr>
              <a:t>, </a:t>
            </a:r>
            <a:r>
              <a:rPr lang="en-US" b="1" dirty="0" err="1">
                <a:latin typeface="Poppins" panose="00000500000000000000" pitchFamily="2" charset="0"/>
                <a:cs typeface="Poppins" panose="00000500000000000000" pitchFamily="2" charset="0"/>
              </a:rPr>
              <a:t>sales_reps</a:t>
            </a:r>
            <a:r>
              <a:rPr lang="en-US" dirty="0">
                <a:latin typeface="Poppins" panose="00000500000000000000" pitchFamily="2" charset="0"/>
                <a:cs typeface="Poppins" panose="00000500000000000000" pitchFamily="2" charset="0"/>
              </a:rPr>
              <a:t>, </a:t>
            </a:r>
            <a:r>
              <a:rPr lang="en-US" b="1" dirty="0" err="1">
                <a:latin typeface="Poppins" panose="00000500000000000000" pitchFamily="2" charset="0"/>
                <a:cs typeface="Poppins" panose="00000500000000000000" pitchFamily="2" charset="0"/>
              </a:rPr>
              <a:t>web_events</a:t>
            </a:r>
            <a:r>
              <a:rPr lang="en-US" dirty="0">
                <a:latin typeface="Poppins" panose="00000500000000000000" pitchFamily="2" charset="0"/>
                <a:cs typeface="Poppins" panose="00000500000000000000" pitchFamily="2" charset="0"/>
              </a:rPr>
              <a:t>, and </a:t>
            </a:r>
            <a:r>
              <a:rPr lang="en-US" b="1" dirty="0">
                <a:latin typeface="Poppins" panose="00000500000000000000" pitchFamily="2" charset="0"/>
                <a:cs typeface="Poppins" panose="00000500000000000000" pitchFamily="2" charset="0"/>
              </a:rPr>
              <a:t>region</a:t>
            </a:r>
            <a:r>
              <a:rPr lang="en-US" dirty="0">
                <a:latin typeface="Poppins" panose="00000500000000000000" pitchFamily="2" charset="0"/>
                <a:cs typeface="Poppins" panose="00000500000000000000" pitchFamily="2" charset="0"/>
              </a:rPr>
              <a:t>.</a:t>
            </a:r>
          </a:p>
          <a:p>
            <a:pPr>
              <a:lnSpc>
                <a:spcPct val="200000"/>
              </a:lnSpc>
            </a:pPr>
            <a:r>
              <a:rPr lang="en-US" dirty="0">
                <a:latin typeface="Poppins" panose="00000500000000000000" pitchFamily="2" charset="0"/>
                <a:cs typeface="Poppins" panose="00000500000000000000" pitchFamily="2" charset="0"/>
              </a:rPr>
              <a:t>To derive meaningful insights from the data, a combination of SQL and data visualization tools were used.</a:t>
            </a:r>
          </a:p>
          <a:p>
            <a:pPr>
              <a:lnSpc>
                <a:spcPct val="200000"/>
              </a:lnSpc>
            </a:pPr>
            <a:endParaRPr lang="en-US"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19697" y="5641238"/>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5290" y="178014"/>
            <a:ext cx="483727" cy="483727"/>
          </a:xfrm>
          <a:prstGeom prst="rect">
            <a:avLst/>
          </a:prstGeom>
        </p:spPr>
      </p:pic>
    </p:spTree>
    <p:extLst>
      <p:ext uri="{BB962C8B-B14F-4D97-AF65-F5344CB8AC3E}">
        <p14:creationId xmlns:p14="http://schemas.microsoft.com/office/powerpoint/2010/main" val="135710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7959B7-76BC-C88D-6CB3-B5CFA4350FD1}"/>
              </a:ext>
            </a:extLst>
          </p:cNvPr>
          <p:cNvSpPr txBox="1"/>
          <p:nvPr/>
        </p:nvSpPr>
        <p:spPr>
          <a:xfrm>
            <a:off x="883905" y="844607"/>
            <a:ext cx="10754315" cy="6112443"/>
          </a:xfrm>
          <a:prstGeom prst="rect">
            <a:avLst/>
          </a:prstGeom>
          <a:noFill/>
        </p:spPr>
        <p:txBody>
          <a:bodyPr wrap="square" rtlCol="0">
            <a:spAutoFit/>
          </a:bodyPr>
          <a:lstStyle/>
          <a:p>
            <a:pPr>
              <a:lnSpc>
                <a:spcPct val="200000"/>
              </a:lnSpc>
            </a:pPr>
            <a:endParaRPr lang="en-US" dirty="0">
              <a:latin typeface="Poppins" panose="00000500000000000000" pitchFamily="2" charset="0"/>
              <a:cs typeface="Poppins" panose="00000500000000000000" pitchFamily="2" charset="0"/>
            </a:endParaRPr>
          </a:p>
          <a:p>
            <a:pPr>
              <a:lnSpc>
                <a:spcPct val="200000"/>
              </a:lnSpc>
              <a:buFont typeface="+mj-lt"/>
              <a:buAutoNum type="arabicPeriod"/>
            </a:pPr>
            <a:r>
              <a:rPr lang="en-US" b="1" dirty="0">
                <a:latin typeface="Poppins" panose="00000500000000000000" pitchFamily="2" charset="0"/>
                <a:cs typeface="Poppins" panose="00000500000000000000" pitchFamily="2" charset="0"/>
              </a:rPr>
              <a:t> Data Extraction and Transformation (SQL)</a:t>
            </a:r>
            <a:r>
              <a:rPr lang="en-US" dirty="0">
                <a:latin typeface="Poppins" panose="00000500000000000000" pitchFamily="2" charset="0"/>
                <a:cs typeface="Poppins" panose="00000500000000000000" pitchFamily="2" charset="0"/>
              </a:rPr>
              <a:t>:</a:t>
            </a:r>
            <a:br>
              <a:rPr lang="en-US" dirty="0">
                <a:latin typeface="Poppins" panose="00000500000000000000" pitchFamily="2" charset="0"/>
                <a:cs typeface="Poppins" panose="00000500000000000000" pitchFamily="2" charset="0"/>
              </a:rPr>
            </a:br>
            <a:r>
              <a:rPr lang="en-US" dirty="0">
                <a:latin typeface="Poppins" panose="00000500000000000000" pitchFamily="2" charset="0"/>
                <a:cs typeface="Poppins" panose="00000500000000000000" pitchFamily="2" charset="0"/>
              </a:rPr>
              <a:t>SQL, specifically with the PostgreSQL Database Management System (PostgreSQL DBMS), was employed to extract, filter, and manipulate data across the tables. Queries were written to perform operations such as aggregating sales data, identifying top customers etc.</a:t>
            </a:r>
          </a:p>
          <a:p>
            <a:pPr>
              <a:lnSpc>
                <a:spcPct val="200000"/>
              </a:lnSpc>
              <a:buFont typeface="+mj-lt"/>
              <a:buAutoNum type="arabicPeriod"/>
            </a:pPr>
            <a:r>
              <a:rPr lang="en-US" b="1" dirty="0">
                <a:latin typeface="Poppins" panose="00000500000000000000" pitchFamily="2" charset="0"/>
                <a:cs typeface="Poppins" panose="00000500000000000000" pitchFamily="2" charset="0"/>
              </a:rPr>
              <a:t> Data Visualization (</a:t>
            </a:r>
            <a:r>
              <a:rPr lang="en-US" b="1" dirty="0" err="1">
                <a:latin typeface="Poppins" panose="00000500000000000000" pitchFamily="2" charset="0"/>
                <a:cs typeface="Poppins" panose="00000500000000000000" pitchFamily="2" charset="0"/>
              </a:rPr>
              <a:t>PowerBI</a:t>
            </a:r>
            <a:r>
              <a:rPr lang="en-US" b="1" dirty="0">
                <a:latin typeface="Poppins" panose="00000500000000000000" pitchFamily="2" charset="0"/>
                <a:cs typeface="Poppins" panose="00000500000000000000" pitchFamily="2" charset="0"/>
              </a:rPr>
              <a:t>)</a:t>
            </a:r>
            <a:r>
              <a:rPr lang="en-US" dirty="0">
                <a:latin typeface="Poppins" panose="00000500000000000000" pitchFamily="2" charset="0"/>
                <a:cs typeface="Poppins" panose="00000500000000000000" pitchFamily="2" charset="0"/>
              </a:rPr>
              <a:t>:</a:t>
            </a:r>
            <a:br>
              <a:rPr lang="en-US" dirty="0">
                <a:latin typeface="Poppins" panose="00000500000000000000" pitchFamily="2" charset="0"/>
                <a:cs typeface="Poppins" panose="00000500000000000000" pitchFamily="2" charset="0"/>
              </a:rPr>
            </a:br>
            <a:r>
              <a:rPr lang="en-US" dirty="0" err="1">
                <a:latin typeface="Poppins" panose="00000500000000000000" pitchFamily="2" charset="0"/>
                <a:cs typeface="Poppins" panose="00000500000000000000" pitchFamily="2" charset="0"/>
              </a:rPr>
              <a:t>PowerBI</a:t>
            </a:r>
            <a:r>
              <a:rPr lang="en-US" dirty="0">
                <a:latin typeface="Poppins" panose="00000500000000000000" pitchFamily="2" charset="0"/>
                <a:cs typeface="Poppins" panose="00000500000000000000" pitchFamily="2" charset="0"/>
              </a:rPr>
              <a:t> was utilized to create dynamic and visually appealing dashboard that showcases the key performance indicators (KPIs). The visualization allowed for an in-depth understanding of sales trends over time, top customers, and sales channel usage.</a:t>
            </a:r>
          </a:p>
          <a:p>
            <a:pPr>
              <a:lnSpc>
                <a:spcPct val="200000"/>
              </a:lnSpc>
              <a:buFont typeface="+mj-lt"/>
              <a:buAutoNum type="arabicPeriod"/>
            </a:pPr>
            <a:endParaRPr lang="en-US" dirty="0">
              <a:latin typeface="Poppins" panose="00000500000000000000" pitchFamily="2" charset="0"/>
              <a:cs typeface="Poppins" panose="00000500000000000000" pitchFamily="2" charset="0"/>
            </a:endParaRPr>
          </a:p>
          <a:p>
            <a:pPr>
              <a:lnSpc>
                <a:spcPct val="200000"/>
              </a:lnSpc>
            </a:pPr>
            <a:endParaRPr lang="en-US"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19697" y="5641238"/>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5290" y="178014"/>
            <a:ext cx="483727" cy="483727"/>
          </a:xfrm>
          <a:prstGeom prst="rect">
            <a:avLst/>
          </a:prstGeom>
        </p:spPr>
      </p:pic>
      <p:sp>
        <p:nvSpPr>
          <p:cNvPr id="2" name="TextBox 1">
            <a:extLst>
              <a:ext uri="{FF2B5EF4-FFF2-40B4-BE49-F238E27FC236}">
                <a16:creationId xmlns:a16="http://schemas.microsoft.com/office/drawing/2014/main" id="{0BFB9EA8-62FB-245C-A154-11637D04FE3D}"/>
              </a:ext>
            </a:extLst>
          </p:cNvPr>
          <p:cNvSpPr txBox="1"/>
          <p:nvPr/>
        </p:nvSpPr>
        <p:spPr>
          <a:xfrm>
            <a:off x="3566413" y="626240"/>
            <a:ext cx="5842455" cy="630942"/>
          </a:xfrm>
          <a:prstGeom prst="rect">
            <a:avLst/>
          </a:prstGeom>
          <a:noFill/>
        </p:spPr>
        <p:txBody>
          <a:bodyPr wrap="square" rtlCol="0">
            <a:spAutoFit/>
          </a:bodyPr>
          <a:lstStyle/>
          <a:p>
            <a:r>
              <a:rPr lang="en-US" sz="3500" b="1" dirty="0">
                <a:latin typeface="Poppins" panose="00000500000000000000" pitchFamily="2" charset="0"/>
                <a:cs typeface="Poppins" panose="00000500000000000000" pitchFamily="2" charset="0"/>
              </a:rPr>
              <a:t>METHODOLOGY (CONT.)</a:t>
            </a:r>
          </a:p>
        </p:txBody>
      </p:sp>
    </p:spTree>
    <p:extLst>
      <p:ext uri="{BB962C8B-B14F-4D97-AF65-F5344CB8AC3E}">
        <p14:creationId xmlns:p14="http://schemas.microsoft.com/office/powerpoint/2010/main" val="21136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C47BA1-7049-6F57-FC3F-B16ADE28912E}"/>
              </a:ext>
            </a:extLst>
          </p:cNvPr>
          <p:cNvSpPr txBox="1"/>
          <p:nvPr/>
        </p:nvSpPr>
        <p:spPr>
          <a:xfrm>
            <a:off x="3269175" y="610055"/>
            <a:ext cx="5842455" cy="630942"/>
          </a:xfrm>
          <a:prstGeom prst="rect">
            <a:avLst/>
          </a:prstGeom>
          <a:noFill/>
        </p:spPr>
        <p:txBody>
          <a:bodyPr wrap="square" rtlCol="0">
            <a:spAutoFit/>
          </a:bodyPr>
          <a:lstStyle/>
          <a:p>
            <a:r>
              <a:rPr lang="en-US" sz="3500" b="1" dirty="0">
                <a:latin typeface="Poppins" panose="00000500000000000000" pitchFamily="2" charset="0"/>
                <a:cs typeface="Poppins" panose="00000500000000000000" pitchFamily="2" charset="0"/>
              </a:rPr>
              <a:t>METHODOLOGY (CONT.)</a:t>
            </a:r>
          </a:p>
        </p:txBody>
      </p:sp>
      <p:sp>
        <p:nvSpPr>
          <p:cNvPr id="7" name="TextBox 6">
            <a:extLst>
              <a:ext uri="{FF2B5EF4-FFF2-40B4-BE49-F238E27FC236}">
                <a16:creationId xmlns:a16="http://schemas.microsoft.com/office/drawing/2014/main" id="{527959B7-76BC-C88D-6CB3-B5CFA4350FD1}"/>
              </a:ext>
            </a:extLst>
          </p:cNvPr>
          <p:cNvSpPr txBox="1"/>
          <p:nvPr/>
        </p:nvSpPr>
        <p:spPr>
          <a:xfrm>
            <a:off x="813246" y="1208630"/>
            <a:ext cx="10754315" cy="2511457"/>
          </a:xfrm>
          <a:prstGeom prst="rect">
            <a:avLst/>
          </a:prstGeom>
          <a:noFill/>
        </p:spPr>
        <p:txBody>
          <a:bodyPr wrap="square" rtlCol="0">
            <a:spAutoFit/>
          </a:bodyPr>
          <a:lstStyle/>
          <a:p>
            <a:endParaRPr lang="en-US" dirty="0">
              <a:latin typeface="Poppins" panose="00000500000000000000" pitchFamily="2" charset="0"/>
              <a:cs typeface="Poppins" panose="00000500000000000000" pitchFamily="2" charset="0"/>
            </a:endParaRPr>
          </a:p>
          <a:p>
            <a:pPr>
              <a:lnSpc>
                <a:spcPct val="200000"/>
              </a:lnSpc>
            </a:pPr>
            <a:r>
              <a:rPr lang="en-US" b="1" dirty="0">
                <a:latin typeface="Poppins" panose="00000500000000000000" pitchFamily="2" charset="0"/>
                <a:cs typeface="Poppins" panose="00000500000000000000" pitchFamily="2" charset="0"/>
              </a:rPr>
              <a:t>3. Reporting (Microsoft PowerPoint)</a:t>
            </a:r>
            <a:r>
              <a:rPr lang="en-US" dirty="0">
                <a:latin typeface="Poppins" panose="00000500000000000000" pitchFamily="2" charset="0"/>
                <a:cs typeface="Poppins" panose="00000500000000000000" pitchFamily="2" charset="0"/>
              </a:rPr>
              <a:t>:</a:t>
            </a:r>
            <a:br>
              <a:rPr lang="en-US" dirty="0">
                <a:latin typeface="Poppins" panose="00000500000000000000" pitchFamily="2" charset="0"/>
                <a:cs typeface="Poppins" panose="00000500000000000000" pitchFamily="2" charset="0"/>
              </a:rPr>
            </a:br>
            <a:r>
              <a:rPr lang="en-US" dirty="0">
                <a:latin typeface="Poppins" panose="00000500000000000000" pitchFamily="2" charset="0"/>
                <a:cs typeface="Poppins" panose="00000500000000000000" pitchFamily="2" charset="0"/>
              </a:rPr>
              <a:t>A detailed report was created in Microsoft PowerPoint, summarizing the insights gathered from the analysis.</a:t>
            </a:r>
          </a:p>
          <a:p>
            <a:pPr>
              <a:lnSpc>
                <a:spcPct val="200000"/>
              </a:lnSpc>
            </a:pPr>
            <a:endParaRPr lang="en-US"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19697" y="5641238"/>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5290" y="178014"/>
            <a:ext cx="483727" cy="483727"/>
          </a:xfrm>
          <a:prstGeom prst="rect">
            <a:avLst/>
          </a:prstGeom>
        </p:spPr>
      </p:pic>
    </p:spTree>
    <p:extLst>
      <p:ext uri="{BB962C8B-B14F-4D97-AF65-F5344CB8AC3E}">
        <p14:creationId xmlns:p14="http://schemas.microsoft.com/office/powerpoint/2010/main" val="164743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2023"/>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C47BA1-7049-6F57-FC3F-B16ADE28912E}"/>
              </a:ext>
            </a:extLst>
          </p:cNvPr>
          <p:cNvSpPr txBox="1"/>
          <p:nvPr/>
        </p:nvSpPr>
        <p:spPr>
          <a:xfrm>
            <a:off x="3550229" y="610056"/>
            <a:ext cx="4719832" cy="630942"/>
          </a:xfrm>
          <a:prstGeom prst="rect">
            <a:avLst/>
          </a:prstGeom>
          <a:noFill/>
        </p:spPr>
        <p:txBody>
          <a:bodyPr wrap="square" rtlCol="0">
            <a:spAutoFit/>
          </a:bodyPr>
          <a:lstStyle/>
          <a:p>
            <a:r>
              <a:rPr lang="en-US" sz="3500" b="1" dirty="0">
                <a:latin typeface="Poppins" panose="00000500000000000000" pitchFamily="2" charset="0"/>
                <a:cs typeface="Poppins" panose="00000500000000000000" pitchFamily="2" charset="0"/>
              </a:rPr>
              <a:t>DATASET OVERVIEW</a:t>
            </a:r>
          </a:p>
        </p:txBody>
      </p:sp>
      <p:sp>
        <p:nvSpPr>
          <p:cNvPr id="7" name="TextBox 6">
            <a:extLst>
              <a:ext uri="{FF2B5EF4-FFF2-40B4-BE49-F238E27FC236}">
                <a16:creationId xmlns:a16="http://schemas.microsoft.com/office/drawing/2014/main" id="{527959B7-76BC-C88D-6CB3-B5CFA4350FD1}"/>
              </a:ext>
            </a:extLst>
          </p:cNvPr>
          <p:cNvSpPr txBox="1"/>
          <p:nvPr/>
        </p:nvSpPr>
        <p:spPr>
          <a:xfrm>
            <a:off x="813246" y="1359462"/>
            <a:ext cx="10754315" cy="849463"/>
          </a:xfrm>
          <a:prstGeom prst="rect">
            <a:avLst/>
          </a:prstGeom>
          <a:noFill/>
        </p:spPr>
        <p:txBody>
          <a:bodyPr wrap="square" rtlCol="0">
            <a:spAutoFit/>
          </a:bodyPr>
          <a:lstStyle/>
          <a:p>
            <a:endParaRPr lang="en-US" dirty="0">
              <a:latin typeface="Poppins" panose="00000500000000000000" pitchFamily="2" charset="0"/>
              <a:cs typeface="Poppins" panose="00000500000000000000" pitchFamily="2" charset="0"/>
            </a:endParaRPr>
          </a:p>
          <a:p>
            <a:pPr>
              <a:lnSpc>
                <a:spcPct val="200000"/>
              </a:lnSpc>
            </a:pPr>
            <a:endParaRPr lang="en-US"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19697" y="5641238"/>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5290" y="178014"/>
            <a:ext cx="483727" cy="483727"/>
          </a:xfrm>
          <a:prstGeom prst="rect">
            <a:avLst/>
          </a:prstGeom>
        </p:spPr>
      </p:pic>
      <p:sp>
        <p:nvSpPr>
          <p:cNvPr id="2" name="TextBox 1">
            <a:extLst>
              <a:ext uri="{FF2B5EF4-FFF2-40B4-BE49-F238E27FC236}">
                <a16:creationId xmlns:a16="http://schemas.microsoft.com/office/drawing/2014/main" id="{672971A8-A744-9E40-1493-6809E624578F}"/>
              </a:ext>
            </a:extLst>
          </p:cNvPr>
          <p:cNvSpPr txBox="1"/>
          <p:nvPr/>
        </p:nvSpPr>
        <p:spPr>
          <a:xfrm>
            <a:off x="813246" y="1521304"/>
            <a:ext cx="10475143" cy="445044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latin typeface="Poppins" panose="00000500000000000000" pitchFamily="2" charset="0"/>
                <a:cs typeface="Poppins" panose="00000500000000000000" pitchFamily="2" charset="0"/>
              </a:rPr>
              <a:t>Accounts Table</a:t>
            </a:r>
            <a:r>
              <a:rPr lang="en-US" dirty="0">
                <a:latin typeface="Poppins" panose="00000500000000000000" pitchFamily="2" charset="0"/>
                <a:cs typeface="Poppins" panose="00000500000000000000" pitchFamily="2" charset="0"/>
              </a:rPr>
              <a:t>: Contains information on the details of accounts that patronized the parch and posey company.</a:t>
            </a:r>
          </a:p>
          <a:p>
            <a:pPr marL="285750" indent="-285750">
              <a:lnSpc>
                <a:spcPct val="200000"/>
              </a:lnSpc>
              <a:buFont typeface="Arial" panose="020B0604020202020204" pitchFamily="34" charset="0"/>
              <a:buChar char="•"/>
            </a:pPr>
            <a:r>
              <a:rPr lang="en-US" b="1" dirty="0">
                <a:latin typeface="Poppins" panose="00000500000000000000" pitchFamily="2" charset="0"/>
                <a:cs typeface="Poppins" panose="00000500000000000000" pitchFamily="2" charset="0"/>
              </a:rPr>
              <a:t>Orders Table</a:t>
            </a:r>
            <a:r>
              <a:rPr lang="en-US" dirty="0">
                <a:latin typeface="Poppins" panose="00000500000000000000" pitchFamily="2" charset="0"/>
                <a:cs typeface="Poppins" panose="00000500000000000000" pitchFamily="2" charset="0"/>
              </a:rPr>
              <a:t>: Includes revenue generated from each paper and the date the orders were made.  </a:t>
            </a:r>
          </a:p>
          <a:p>
            <a:pPr marL="285750" indent="-285750">
              <a:lnSpc>
                <a:spcPct val="200000"/>
              </a:lnSpc>
              <a:buFont typeface="Arial" panose="020B0604020202020204" pitchFamily="34" charset="0"/>
              <a:buChar char="•"/>
            </a:pPr>
            <a:r>
              <a:rPr lang="en-US" b="1" dirty="0">
                <a:latin typeface="Poppins" panose="00000500000000000000" pitchFamily="2" charset="0"/>
                <a:cs typeface="Poppins" panose="00000500000000000000" pitchFamily="2" charset="0"/>
              </a:rPr>
              <a:t>Sales Representatives Table</a:t>
            </a:r>
            <a:r>
              <a:rPr lang="en-US" dirty="0">
                <a:latin typeface="Poppins" panose="00000500000000000000" pitchFamily="2" charset="0"/>
                <a:cs typeface="Poppins" panose="00000500000000000000" pitchFamily="2" charset="0"/>
              </a:rPr>
              <a:t>: Provides information on sales representatives for accounts buying from the parch and posey company and their respective regions. </a:t>
            </a:r>
          </a:p>
          <a:p>
            <a:pPr marL="285750" indent="-285750">
              <a:lnSpc>
                <a:spcPct val="200000"/>
              </a:lnSpc>
              <a:buFont typeface="Arial" panose="020B0604020202020204" pitchFamily="34" charset="0"/>
              <a:buChar char="•"/>
            </a:pPr>
            <a:r>
              <a:rPr lang="en-US" b="1" dirty="0">
                <a:latin typeface="Poppins" panose="00000500000000000000" pitchFamily="2" charset="0"/>
                <a:cs typeface="Poppins" panose="00000500000000000000" pitchFamily="2" charset="0"/>
              </a:rPr>
              <a:t>Web Events Table</a:t>
            </a:r>
            <a:r>
              <a:rPr lang="en-US" dirty="0">
                <a:latin typeface="Poppins" panose="00000500000000000000" pitchFamily="2" charset="0"/>
                <a:cs typeface="Poppins" panose="00000500000000000000" pitchFamily="2" charset="0"/>
              </a:rPr>
              <a:t>: Records information on channels used to contact the company.</a:t>
            </a:r>
          </a:p>
          <a:p>
            <a:pPr marL="285750" indent="-285750">
              <a:lnSpc>
                <a:spcPct val="200000"/>
              </a:lnSpc>
              <a:buFont typeface="Arial" panose="020B0604020202020204" pitchFamily="34" charset="0"/>
              <a:buChar char="•"/>
            </a:pPr>
            <a:r>
              <a:rPr lang="en-US" b="1" dirty="0">
                <a:latin typeface="Poppins" panose="00000500000000000000" pitchFamily="2" charset="0"/>
                <a:cs typeface="Poppins" panose="00000500000000000000" pitchFamily="2" charset="0"/>
              </a:rPr>
              <a:t>Regions Table</a:t>
            </a:r>
            <a:r>
              <a:rPr lang="en-US" dirty="0">
                <a:latin typeface="Poppins" panose="00000500000000000000" pitchFamily="2" charset="0"/>
                <a:cs typeface="Poppins" panose="00000500000000000000" pitchFamily="2" charset="0"/>
              </a:rPr>
              <a:t>: Includes the name of various regions and their identification number.</a:t>
            </a:r>
          </a:p>
        </p:txBody>
      </p:sp>
    </p:spTree>
    <p:extLst>
      <p:ext uri="{BB962C8B-B14F-4D97-AF65-F5344CB8AC3E}">
        <p14:creationId xmlns:p14="http://schemas.microsoft.com/office/powerpoint/2010/main" val="69317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9EBC77-BC32-2344-532A-29F86098D6BD}"/>
              </a:ext>
            </a:extLst>
          </p:cNvPr>
          <p:cNvSpPr/>
          <p:nvPr/>
        </p:nvSpPr>
        <p:spPr>
          <a:xfrm>
            <a:off x="0" y="0"/>
            <a:ext cx="12192000" cy="6858000"/>
          </a:xfrm>
          <a:prstGeom prst="rect">
            <a:avLst/>
          </a:prstGeom>
          <a:solidFill>
            <a:srgbClr val="E1DE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C47BA1-7049-6F57-FC3F-B16ADE28912E}"/>
              </a:ext>
            </a:extLst>
          </p:cNvPr>
          <p:cNvSpPr txBox="1"/>
          <p:nvPr/>
        </p:nvSpPr>
        <p:spPr>
          <a:xfrm>
            <a:off x="2878592" y="521044"/>
            <a:ext cx="6322055" cy="630942"/>
          </a:xfrm>
          <a:prstGeom prst="rect">
            <a:avLst/>
          </a:prstGeom>
          <a:noFill/>
        </p:spPr>
        <p:txBody>
          <a:bodyPr wrap="square" rtlCol="0">
            <a:spAutoFit/>
          </a:bodyPr>
          <a:lstStyle/>
          <a:p>
            <a:r>
              <a:rPr lang="en-US" sz="3500" b="1" dirty="0">
                <a:latin typeface="Poppins" panose="00000500000000000000" pitchFamily="2" charset="0"/>
                <a:cs typeface="Poppins" panose="00000500000000000000" pitchFamily="2" charset="0"/>
              </a:rPr>
              <a:t>QUESTIONS AND INSIGHTS</a:t>
            </a:r>
          </a:p>
        </p:txBody>
      </p:sp>
      <p:sp>
        <p:nvSpPr>
          <p:cNvPr id="7" name="TextBox 6">
            <a:extLst>
              <a:ext uri="{FF2B5EF4-FFF2-40B4-BE49-F238E27FC236}">
                <a16:creationId xmlns:a16="http://schemas.microsoft.com/office/drawing/2014/main" id="{527959B7-76BC-C88D-6CB3-B5CFA4350FD1}"/>
              </a:ext>
            </a:extLst>
          </p:cNvPr>
          <p:cNvSpPr txBox="1"/>
          <p:nvPr/>
        </p:nvSpPr>
        <p:spPr>
          <a:xfrm>
            <a:off x="516243" y="1346553"/>
            <a:ext cx="10754315" cy="369332"/>
          </a:xfrm>
          <a:prstGeom prst="rect">
            <a:avLst/>
          </a:prstGeom>
          <a:noFill/>
        </p:spPr>
        <p:txBody>
          <a:bodyPr wrap="square" rtlCol="0">
            <a:spAutoFit/>
          </a:bodyPr>
          <a:lstStyle/>
          <a:p>
            <a:r>
              <a:rPr lang="en-US" i="1" dirty="0">
                <a:latin typeface="Poppins" panose="00000500000000000000" pitchFamily="2" charset="0"/>
                <a:cs typeface="Poppins" panose="00000500000000000000" pitchFamily="2" charset="0"/>
              </a:rPr>
              <a:t>1. Which 5 sales representatives are bringing the highest sales volume?</a:t>
            </a:r>
          </a:p>
        </p:txBody>
      </p:sp>
      <p:pic>
        <p:nvPicPr>
          <p:cNvPr id="8" name="Picture 7">
            <a:extLst>
              <a:ext uri="{FF2B5EF4-FFF2-40B4-BE49-F238E27FC236}">
                <a16:creationId xmlns:a16="http://schemas.microsoft.com/office/drawing/2014/main" id="{7D76A1CC-F239-5C68-3B49-744E31E7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801">
            <a:off x="10919697" y="5819262"/>
            <a:ext cx="634262" cy="634262"/>
          </a:xfrm>
          <a:prstGeom prst="rect">
            <a:avLst/>
          </a:prstGeom>
        </p:spPr>
      </p:pic>
      <p:pic>
        <p:nvPicPr>
          <p:cNvPr id="9" name="Picture 8">
            <a:extLst>
              <a:ext uri="{FF2B5EF4-FFF2-40B4-BE49-F238E27FC236}">
                <a16:creationId xmlns:a16="http://schemas.microsoft.com/office/drawing/2014/main" id="{ABB44324-6B42-8F8D-1345-5D386514B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61928">
            <a:off x="-29566" y="137554"/>
            <a:ext cx="483727" cy="483727"/>
          </a:xfrm>
          <a:prstGeom prst="rect">
            <a:avLst/>
          </a:prstGeom>
        </p:spPr>
      </p:pic>
      <p:pic>
        <p:nvPicPr>
          <p:cNvPr id="3" name="Picture 2">
            <a:extLst>
              <a:ext uri="{FF2B5EF4-FFF2-40B4-BE49-F238E27FC236}">
                <a16:creationId xmlns:a16="http://schemas.microsoft.com/office/drawing/2014/main" id="{900A4A83-1CA9-8CB3-B181-A4B4D87985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94" y="2106759"/>
            <a:ext cx="4199486" cy="1841879"/>
          </a:xfrm>
          <a:prstGeom prst="rect">
            <a:avLst/>
          </a:prstGeom>
        </p:spPr>
      </p:pic>
      <p:pic>
        <p:nvPicPr>
          <p:cNvPr id="10" name="Picture 9">
            <a:extLst>
              <a:ext uri="{FF2B5EF4-FFF2-40B4-BE49-F238E27FC236}">
                <a16:creationId xmlns:a16="http://schemas.microsoft.com/office/drawing/2014/main" id="{76FA8DD3-C841-3F56-6D5D-9C03CC848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848" y="4129833"/>
            <a:ext cx="3501140" cy="2001640"/>
          </a:xfrm>
          <a:prstGeom prst="rect">
            <a:avLst/>
          </a:prstGeom>
        </p:spPr>
      </p:pic>
      <p:sp>
        <p:nvSpPr>
          <p:cNvPr id="13" name="Arrow: Curved Left 12">
            <a:extLst>
              <a:ext uri="{FF2B5EF4-FFF2-40B4-BE49-F238E27FC236}">
                <a16:creationId xmlns:a16="http://schemas.microsoft.com/office/drawing/2014/main" id="{68C3B3C0-3866-9325-0186-1CCF74F90E56}"/>
              </a:ext>
            </a:extLst>
          </p:cNvPr>
          <p:cNvSpPr/>
          <p:nvPr/>
        </p:nvSpPr>
        <p:spPr>
          <a:xfrm>
            <a:off x="5125824" y="3283718"/>
            <a:ext cx="1399922" cy="1380744"/>
          </a:xfrm>
          <a:prstGeom prst="curvedLeftArrow">
            <a:avLst/>
          </a:prstGeom>
          <a:solidFill>
            <a:srgbClr val="C2AD84"/>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077DD533-9679-C56A-4307-C0458277D383}"/>
              </a:ext>
            </a:extLst>
          </p:cNvPr>
          <p:cNvSpPr txBox="1"/>
          <p:nvPr/>
        </p:nvSpPr>
        <p:spPr>
          <a:xfrm>
            <a:off x="6839790" y="2497071"/>
            <a:ext cx="4739916" cy="1715085"/>
          </a:xfrm>
          <a:prstGeom prst="rect">
            <a:avLst/>
          </a:prstGeom>
          <a:solidFill>
            <a:schemeClr val="accent4">
              <a:lumMod val="60000"/>
              <a:lumOff val="40000"/>
            </a:schemeClr>
          </a:solidFill>
          <a:ln w="9525">
            <a:solidFill>
              <a:schemeClr val="tx1"/>
            </a:solidFill>
          </a:ln>
        </p:spPr>
        <p:txBody>
          <a:bodyPr wrap="square" rtlCol="0">
            <a:spAutoFit/>
          </a:bodyPr>
          <a:lstStyle/>
          <a:p>
            <a:pPr>
              <a:lnSpc>
                <a:spcPct val="150000"/>
              </a:lnSpc>
            </a:pPr>
            <a:r>
              <a:rPr lang="en-US" dirty="0">
                <a:latin typeface="Poppins" panose="00000500000000000000" pitchFamily="2" charset="0"/>
                <a:cs typeface="Poppins" panose="00000500000000000000" pitchFamily="2" charset="0"/>
              </a:rPr>
              <a:t>The result shows a strong performance, especially from the top 2 sales representatives with Earlie </a:t>
            </a:r>
            <a:r>
              <a:rPr lang="en-US" dirty="0" err="1">
                <a:latin typeface="Poppins" panose="00000500000000000000" pitchFamily="2" charset="0"/>
                <a:cs typeface="Poppins" panose="00000500000000000000" pitchFamily="2" charset="0"/>
              </a:rPr>
              <a:t>Schleusner</a:t>
            </a:r>
            <a:r>
              <a:rPr lang="en-US" dirty="0">
                <a:latin typeface="Poppins" panose="00000500000000000000" pitchFamily="2" charset="0"/>
                <a:cs typeface="Poppins" panose="00000500000000000000" pitchFamily="2" charset="0"/>
              </a:rPr>
              <a:t> and Tia Amato surpassing </a:t>
            </a:r>
            <a:r>
              <a:rPr lang="en-US" b="1" dirty="0">
                <a:latin typeface="Poppins" panose="00000500000000000000" pitchFamily="2" charset="0"/>
                <a:cs typeface="Poppins" panose="00000500000000000000" pitchFamily="2" charset="0"/>
              </a:rPr>
              <a:t>$1,000,000</a:t>
            </a:r>
            <a:r>
              <a:rPr lang="en-US" dirty="0">
                <a:latin typeface="Poppins" panose="00000500000000000000" pitchFamily="2" charset="0"/>
                <a:cs typeface="Poppins" panose="00000500000000000000" pitchFamily="2" charset="0"/>
              </a:rPr>
              <a:t>. </a:t>
            </a:r>
          </a:p>
        </p:txBody>
      </p:sp>
    </p:spTree>
    <p:extLst>
      <p:ext uri="{BB962C8B-B14F-4D97-AF65-F5344CB8AC3E}">
        <p14:creationId xmlns:p14="http://schemas.microsoft.com/office/powerpoint/2010/main" val="3377795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1071</TotalTime>
  <Words>1231</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Poppins</vt:lpstr>
      <vt:lpstr>Office Theme</vt:lpstr>
      <vt:lpstr>Parch and Posey Paper  Sales Analysis (GROUP 4)</vt:lpstr>
      <vt:lpstr>Contributors: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AdemijuSewa</dc:creator>
  <cp:lastModifiedBy>AdemijuSewa</cp:lastModifiedBy>
  <cp:revision>8</cp:revision>
  <dcterms:created xsi:type="dcterms:W3CDTF">2024-09-23T19:58:14Z</dcterms:created>
  <dcterms:modified xsi:type="dcterms:W3CDTF">2024-09-25T17:59:44Z</dcterms:modified>
</cp:coreProperties>
</file>