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73" r:id="rId14"/>
    <p:sldId id="267" r:id="rId15"/>
    <p:sldId id="268" r:id="rId16"/>
    <p:sldId id="269" r:id="rId17"/>
    <p:sldId id="270" r:id="rId18"/>
    <p:sldId id="272" r:id="rId19"/>
    <p:sldId id="27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0E4D6-D837-430C-861F-3F2F9E7CABFA}" type="datetimeFigureOut">
              <a:rPr lang="en-US" smtClean="0"/>
              <a:t>4/14/2023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172038E-7347-4D50-8148-676EFE35A1E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168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0E4D6-D837-430C-861F-3F2F9E7CABF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038E-7347-4D50-8148-676EFE35A1E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476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0E4D6-D837-430C-861F-3F2F9E7CABF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038E-7347-4D50-8148-676EFE35A1E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6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0E4D6-D837-430C-861F-3F2F9E7CABF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038E-7347-4D50-8148-676EFE35A1E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963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0E4D6-D837-430C-861F-3F2F9E7CABF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038E-7347-4D50-8148-676EFE35A1E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14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0E4D6-D837-430C-861F-3F2F9E7CABF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2038E-7347-4D50-8148-676EFE35A1E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86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0E4D6-D837-430C-861F-3F2F9E7CABFA}"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2038E-7347-4D50-8148-676EFE35A1E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931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0E4D6-D837-430C-861F-3F2F9E7CABFA}"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2038E-7347-4D50-8148-676EFE35A1E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941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0E4D6-D837-430C-861F-3F2F9E7CABFA}"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72038E-7347-4D50-8148-676EFE35A1ED}" type="slidenum">
              <a:rPr lang="en-US" smtClean="0"/>
              <a:t>‹#›</a:t>
            </a:fld>
            <a:endParaRPr lang="en-US"/>
          </a:p>
        </p:txBody>
      </p:sp>
    </p:spTree>
    <p:extLst>
      <p:ext uri="{BB962C8B-B14F-4D97-AF65-F5344CB8AC3E}">
        <p14:creationId xmlns:p14="http://schemas.microsoft.com/office/powerpoint/2010/main" val="144438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0E4D6-D837-430C-861F-3F2F9E7CABF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2038E-7347-4D50-8148-676EFE35A1E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248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C50E4D6-D837-430C-861F-3F2F9E7CABFA}" type="datetimeFigureOut">
              <a:rPr lang="en-US" smtClean="0"/>
              <a:t>4/14/2023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172038E-7347-4D50-8148-676EFE35A1E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58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C50E4D6-D837-430C-861F-3F2F9E7CABFA}" type="datetimeFigureOut">
              <a:rPr lang="en-US" smtClean="0"/>
              <a:t>4/14/2023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72038E-7347-4D50-8148-676EFE35A1E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876602"/>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66B0-EABA-86ED-3FAA-A216350665AB}"/>
              </a:ext>
            </a:extLst>
          </p:cNvPr>
          <p:cNvSpPr>
            <a:spLocks noGrp="1"/>
          </p:cNvSpPr>
          <p:nvPr>
            <p:ph type="ctrTitle"/>
          </p:nvPr>
        </p:nvSpPr>
        <p:spPr/>
        <p:txBody>
          <a:bodyPr>
            <a:normAutofit fontScale="90000"/>
          </a:bodyPr>
          <a:lstStyle/>
          <a:p>
            <a:r>
              <a:rPr lang="en-US" dirty="0"/>
              <a:t>CALIFORNIA HOUSE PRICING PREDICTION PROJECT</a:t>
            </a:r>
          </a:p>
        </p:txBody>
      </p:sp>
      <p:sp>
        <p:nvSpPr>
          <p:cNvPr id="3" name="Subtitle 2">
            <a:extLst>
              <a:ext uri="{FF2B5EF4-FFF2-40B4-BE49-F238E27FC236}">
                <a16:creationId xmlns:a16="http://schemas.microsoft.com/office/drawing/2014/main" id="{18F6D346-A0D6-0422-E0EB-8DF4055C960D}"/>
              </a:ext>
            </a:extLst>
          </p:cNvPr>
          <p:cNvSpPr>
            <a:spLocks noGrp="1"/>
          </p:cNvSpPr>
          <p:nvPr>
            <p:ph type="subTitle" idx="1"/>
          </p:nvPr>
        </p:nvSpPr>
        <p:spPr/>
        <p:txBody>
          <a:bodyPr/>
          <a:lstStyle/>
          <a:p>
            <a:r>
              <a:rPr lang="en-US" dirty="0"/>
              <a:t>NAME: CYNTHIA OBALA</a:t>
            </a:r>
          </a:p>
          <a:p>
            <a:r>
              <a:rPr lang="en-US" dirty="0"/>
              <a:t>ADMISSION NO: 21-2179</a:t>
            </a:r>
          </a:p>
        </p:txBody>
      </p:sp>
    </p:spTree>
    <p:extLst>
      <p:ext uri="{BB962C8B-B14F-4D97-AF65-F5344CB8AC3E}">
        <p14:creationId xmlns:p14="http://schemas.microsoft.com/office/powerpoint/2010/main" val="341212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3F7F-E988-78A1-BC56-B32623EA7042}"/>
              </a:ext>
            </a:extLst>
          </p:cNvPr>
          <p:cNvSpPr>
            <a:spLocks noGrp="1"/>
          </p:cNvSpPr>
          <p:nvPr>
            <p:ph type="title"/>
          </p:nvPr>
        </p:nvSpPr>
        <p:spPr/>
        <p:txBody>
          <a:bodyPr/>
          <a:lstStyle/>
          <a:p>
            <a:r>
              <a:rPr lang="en-US" dirty="0"/>
              <a:t>Continuation…..</a:t>
            </a:r>
          </a:p>
        </p:txBody>
      </p:sp>
      <p:pic>
        <p:nvPicPr>
          <p:cNvPr id="5" name="Content Placeholder 4">
            <a:extLst>
              <a:ext uri="{FF2B5EF4-FFF2-40B4-BE49-F238E27FC236}">
                <a16:creationId xmlns:a16="http://schemas.microsoft.com/office/drawing/2014/main" id="{85EEC272-21B3-11B2-8DC8-3F164489A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4093" y="2016125"/>
            <a:ext cx="5198138" cy="3449638"/>
          </a:xfrm>
        </p:spPr>
      </p:pic>
    </p:spTree>
    <p:extLst>
      <p:ext uri="{BB962C8B-B14F-4D97-AF65-F5344CB8AC3E}">
        <p14:creationId xmlns:p14="http://schemas.microsoft.com/office/powerpoint/2010/main" val="301132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B987-F24E-ABC0-DABD-EE2010F6BF74}"/>
              </a:ext>
            </a:extLst>
          </p:cNvPr>
          <p:cNvSpPr>
            <a:spLocks noGrp="1"/>
          </p:cNvSpPr>
          <p:nvPr>
            <p:ph type="title"/>
          </p:nvPr>
        </p:nvSpPr>
        <p:spPr/>
        <p:txBody>
          <a:bodyPr/>
          <a:lstStyle/>
          <a:p>
            <a:r>
              <a:rPr lang="en-US" dirty="0"/>
              <a:t>Continuation…</a:t>
            </a:r>
          </a:p>
        </p:txBody>
      </p:sp>
      <p:graphicFrame>
        <p:nvGraphicFramePr>
          <p:cNvPr id="4" name="Table 4">
            <a:extLst>
              <a:ext uri="{FF2B5EF4-FFF2-40B4-BE49-F238E27FC236}">
                <a16:creationId xmlns:a16="http://schemas.microsoft.com/office/drawing/2014/main" id="{DFFDA27A-00E8-2842-A092-051BA326DE8E}"/>
              </a:ext>
            </a:extLst>
          </p:cNvPr>
          <p:cNvGraphicFramePr>
            <a:graphicFrameLocks noGrp="1"/>
          </p:cNvGraphicFramePr>
          <p:nvPr>
            <p:ph idx="1"/>
            <p:extLst>
              <p:ext uri="{D42A27DB-BD31-4B8C-83A1-F6EECF244321}">
                <p14:modId xmlns:p14="http://schemas.microsoft.com/office/powerpoint/2010/main" val="1362520623"/>
              </p:ext>
            </p:extLst>
          </p:nvPr>
        </p:nvGraphicFramePr>
        <p:xfrm>
          <a:off x="1450975" y="2016125"/>
          <a:ext cx="9604360" cy="2743200"/>
        </p:xfrm>
        <a:graphic>
          <a:graphicData uri="http://schemas.openxmlformats.org/drawingml/2006/table">
            <a:tbl>
              <a:tblPr firstRow="1" bandRow="1">
                <a:tableStyleId>{5C22544A-7EE6-4342-B048-85BDC9FD1C3A}</a:tableStyleId>
              </a:tblPr>
              <a:tblGrid>
                <a:gridCol w="960436">
                  <a:extLst>
                    <a:ext uri="{9D8B030D-6E8A-4147-A177-3AD203B41FA5}">
                      <a16:colId xmlns:a16="http://schemas.microsoft.com/office/drawing/2014/main" val="3889535964"/>
                    </a:ext>
                  </a:extLst>
                </a:gridCol>
                <a:gridCol w="960436">
                  <a:extLst>
                    <a:ext uri="{9D8B030D-6E8A-4147-A177-3AD203B41FA5}">
                      <a16:colId xmlns:a16="http://schemas.microsoft.com/office/drawing/2014/main" val="322148555"/>
                    </a:ext>
                  </a:extLst>
                </a:gridCol>
                <a:gridCol w="960436">
                  <a:extLst>
                    <a:ext uri="{9D8B030D-6E8A-4147-A177-3AD203B41FA5}">
                      <a16:colId xmlns:a16="http://schemas.microsoft.com/office/drawing/2014/main" val="2408343537"/>
                    </a:ext>
                  </a:extLst>
                </a:gridCol>
                <a:gridCol w="960436">
                  <a:extLst>
                    <a:ext uri="{9D8B030D-6E8A-4147-A177-3AD203B41FA5}">
                      <a16:colId xmlns:a16="http://schemas.microsoft.com/office/drawing/2014/main" val="2471875821"/>
                    </a:ext>
                  </a:extLst>
                </a:gridCol>
                <a:gridCol w="960436">
                  <a:extLst>
                    <a:ext uri="{9D8B030D-6E8A-4147-A177-3AD203B41FA5}">
                      <a16:colId xmlns:a16="http://schemas.microsoft.com/office/drawing/2014/main" val="3209810483"/>
                    </a:ext>
                  </a:extLst>
                </a:gridCol>
                <a:gridCol w="960436">
                  <a:extLst>
                    <a:ext uri="{9D8B030D-6E8A-4147-A177-3AD203B41FA5}">
                      <a16:colId xmlns:a16="http://schemas.microsoft.com/office/drawing/2014/main" val="2162484249"/>
                    </a:ext>
                  </a:extLst>
                </a:gridCol>
                <a:gridCol w="960436">
                  <a:extLst>
                    <a:ext uri="{9D8B030D-6E8A-4147-A177-3AD203B41FA5}">
                      <a16:colId xmlns:a16="http://schemas.microsoft.com/office/drawing/2014/main" val="1279650418"/>
                    </a:ext>
                  </a:extLst>
                </a:gridCol>
                <a:gridCol w="960436">
                  <a:extLst>
                    <a:ext uri="{9D8B030D-6E8A-4147-A177-3AD203B41FA5}">
                      <a16:colId xmlns:a16="http://schemas.microsoft.com/office/drawing/2014/main" val="2030536337"/>
                    </a:ext>
                  </a:extLst>
                </a:gridCol>
                <a:gridCol w="960436">
                  <a:extLst>
                    <a:ext uri="{9D8B030D-6E8A-4147-A177-3AD203B41FA5}">
                      <a16:colId xmlns:a16="http://schemas.microsoft.com/office/drawing/2014/main" val="287426589"/>
                    </a:ext>
                  </a:extLst>
                </a:gridCol>
                <a:gridCol w="960436">
                  <a:extLst>
                    <a:ext uri="{9D8B030D-6E8A-4147-A177-3AD203B41FA5}">
                      <a16:colId xmlns:a16="http://schemas.microsoft.com/office/drawing/2014/main" val="1126462025"/>
                    </a:ext>
                  </a:extLst>
                </a:gridCol>
              </a:tblGrid>
              <a:tr h="370840">
                <a:tc>
                  <a:txBody>
                    <a:bodyPr/>
                    <a:lstStyle/>
                    <a:p>
                      <a:endParaRPr lang="en-US" dirty="0"/>
                    </a:p>
                  </a:txBody>
                  <a:tcPr marL="83518" marR="83518"/>
                </a:tc>
                <a:tc>
                  <a:txBody>
                    <a:bodyPr/>
                    <a:lstStyle/>
                    <a:p>
                      <a:r>
                        <a:rPr lang="en-US" dirty="0"/>
                        <a:t>Longitude</a:t>
                      </a:r>
                    </a:p>
                  </a:txBody>
                  <a:tcPr marL="83518" marR="83518"/>
                </a:tc>
                <a:tc>
                  <a:txBody>
                    <a:bodyPr/>
                    <a:lstStyle/>
                    <a:p>
                      <a:r>
                        <a:rPr lang="en-US" dirty="0"/>
                        <a:t>Latitude</a:t>
                      </a:r>
                    </a:p>
                  </a:txBody>
                  <a:tcPr marL="83518" marR="83518"/>
                </a:tc>
                <a:tc>
                  <a:txBody>
                    <a:bodyPr/>
                    <a:lstStyle/>
                    <a:p>
                      <a:r>
                        <a:rPr lang="en-US" dirty="0"/>
                        <a:t>Housing median age </a:t>
                      </a:r>
                    </a:p>
                  </a:txBody>
                  <a:tcPr marL="83518" marR="83518"/>
                </a:tc>
                <a:tc>
                  <a:txBody>
                    <a:bodyPr/>
                    <a:lstStyle/>
                    <a:p>
                      <a:r>
                        <a:rPr lang="en-US" dirty="0"/>
                        <a:t>Total rooms</a:t>
                      </a:r>
                    </a:p>
                  </a:txBody>
                  <a:tcPr marL="83518" marR="83518"/>
                </a:tc>
                <a:tc>
                  <a:txBody>
                    <a:bodyPr/>
                    <a:lstStyle/>
                    <a:p>
                      <a:r>
                        <a:rPr lang="en-US" dirty="0"/>
                        <a:t>Total bedrooms</a:t>
                      </a:r>
                    </a:p>
                  </a:txBody>
                  <a:tcPr marL="83518" marR="83518"/>
                </a:tc>
                <a:tc>
                  <a:txBody>
                    <a:bodyPr/>
                    <a:lstStyle/>
                    <a:p>
                      <a:r>
                        <a:rPr lang="en-US" dirty="0"/>
                        <a:t>Population</a:t>
                      </a:r>
                    </a:p>
                  </a:txBody>
                  <a:tcPr marL="83518" marR="83518"/>
                </a:tc>
                <a:tc>
                  <a:txBody>
                    <a:bodyPr/>
                    <a:lstStyle/>
                    <a:p>
                      <a:r>
                        <a:rPr lang="en-US" dirty="0"/>
                        <a:t>Households</a:t>
                      </a:r>
                    </a:p>
                  </a:txBody>
                  <a:tcPr marL="83518" marR="83518"/>
                </a:tc>
                <a:tc>
                  <a:txBody>
                    <a:bodyPr/>
                    <a:lstStyle/>
                    <a:p>
                      <a:r>
                        <a:rPr lang="en-US" dirty="0"/>
                        <a:t>Median income</a:t>
                      </a:r>
                    </a:p>
                  </a:txBody>
                  <a:tcPr marL="83518" marR="83518"/>
                </a:tc>
                <a:tc>
                  <a:txBody>
                    <a:bodyPr/>
                    <a:lstStyle/>
                    <a:p>
                      <a:r>
                        <a:rPr lang="en-US" dirty="0"/>
                        <a:t>Median house value</a:t>
                      </a:r>
                    </a:p>
                  </a:txBody>
                  <a:tcPr marL="83518" marR="83518"/>
                </a:tc>
                <a:extLst>
                  <a:ext uri="{0D108BD9-81ED-4DB2-BD59-A6C34878D82A}">
                    <a16:rowId xmlns:a16="http://schemas.microsoft.com/office/drawing/2014/main" val="3776172718"/>
                  </a:ext>
                </a:extLst>
              </a:tr>
              <a:tr h="370840">
                <a:tc>
                  <a:txBody>
                    <a:bodyPr/>
                    <a:lstStyle/>
                    <a:p>
                      <a:r>
                        <a:rPr lang="en-US" dirty="0"/>
                        <a:t>Median income</a:t>
                      </a:r>
                    </a:p>
                  </a:txBody>
                  <a:tcPr marL="83518" marR="83518"/>
                </a:tc>
                <a:tc>
                  <a:txBody>
                    <a:bodyPr/>
                    <a:lstStyle/>
                    <a:p>
                      <a:r>
                        <a:rPr lang="en-US" dirty="0"/>
                        <a:t>-0.013</a:t>
                      </a:r>
                    </a:p>
                  </a:txBody>
                  <a:tcPr marL="83518" marR="83518"/>
                </a:tc>
                <a:tc>
                  <a:txBody>
                    <a:bodyPr/>
                    <a:lstStyle/>
                    <a:p>
                      <a:r>
                        <a:rPr lang="en-US" dirty="0"/>
                        <a:t>-0.08</a:t>
                      </a:r>
                    </a:p>
                  </a:txBody>
                  <a:tcPr marL="83518" marR="83518"/>
                </a:tc>
                <a:tc>
                  <a:txBody>
                    <a:bodyPr/>
                    <a:lstStyle/>
                    <a:p>
                      <a:r>
                        <a:rPr lang="en-US" dirty="0"/>
                        <a:t>-0.12</a:t>
                      </a:r>
                    </a:p>
                  </a:txBody>
                  <a:tcPr marL="83518" marR="83518"/>
                </a:tc>
                <a:tc>
                  <a:txBody>
                    <a:bodyPr/>
                    <a:lstStyle/>
                    <a:p>
                      <a:r>
                        <a:rPr lang="en-US" dirty="0"/>
                        <a:t>0.2</a:t>
                      </a:r>
                    </a:p>
                  </a:txBody>
                  <a:tcPr marL="83518" marR="83518"/>
                </a:tc>
                <a:tc>
                  <a:txBody>
                    <a:bodyPr/>
                    <a:lstStyle/>
                    <a:p>
                      <a:r>
                        <a:rPr lang="en-US" dirty="0"/>
                        <a:t>-0.0058</a:t>
                      </a:r>
                    </a:p>
                  </a:txBody>
                  <a:tcPr marL="83518" marR="83518"/>
                </a:tc>
                <a:tc>
                  <a:txBody>
                    <a:bodyPr/>
                    <a:lstStyle/>
                    <a:p>
                      <a:r>
                        <a:rPr lang="en-US" dirty="0"/>
                        <a:t>0.0078</a:t>
                      </a:r>
                    </a:p>
                  </a:txBody>
                  <a:tcPr marL="83518" marR="83518"/>
                </a:tc>
                <a:tc>
                  <a:txBody>
                    <a:bodyPr/>
                    <a:lstStyle/>
                    <a:p>
                      <a:r>
                        <a:rPr lang="en-US" dirty="0"/>
                        <a:t>0.015</a:t>
                      </a:r>
                    </a:p>
                  </a:txBody>
                  <a:tcPr marL="83518" marR="83518"/>
                </a:tc>
                <a:tc>
                  <a:txBody>
                    <a:bodyPr/>
                    <a:lstStyle/>
                    <a:p>
                      <a:r>
                        <a:rPr lang="en-US" dirty="0"/>
                        <a:t>1</a:t>
                      </a:r>
                    </a:p>
                  </a:txBody>
                  <a:tcPr marL="83518" marR="83518"/>
                </a:tc>
                <a:tc>
                  <a:txBody>
                    <a:bodyPr/>
                    <a:lstStyle/>
                    <a:p>
                      <a:r>
                        <a:rPr lang="en-US" dirty="0"/>
                        <a:t>0.69</a:t>
                      </a:r>
                    </a:p>
                  </a:txBody>
                  <a:tcPr marL="83518" marR="83518"/>
                </a:tc>
                <a:extLst>
                  <a:ext uri="{0D108BD9-81ED-4DB2-BD59-A6C34878D82A}">
                    <a16:rowId xmlns:a16="http://schemas.microsoft.com/office/drawing/2014/main" val="3676566847"/>
                  </a:ext>
                </a:extLst>
              </a:tr>
              <a:tr h="370840">
                <a:tc>
                  <a:txBody>
                    <a:bodyPr/>
                    <a:lstStyle/>
                    <a:p>
                      <a:r>
                        <a:rPr lang="en-US" dirty="0"/>
                        <a:t>Median house value</a:t>
                      </a:r>
                    </a:p>
                  </a:txBody>
                  <a:tcPr marL="83518" marR="83518"/>
                </a:tc>
                <a:tc>
                  <a:txBody>
                    <a:bodyPr/>
                    <a:lstStyle/>
                    <a:p>
                      <a:r>
                        <a:rPr lang="en-US" dirty="0"/>
                        <a:t>-0.04</a:t>
                      </a:r>
                    </a:p>
                  </a:txBody>
                  <a:tcPr marL="83518" marR="83518"/>
                </a:tc>
                <a:tc>
                  <a:txBody>
                    <a:bodyPr/>
                    <a:lstStyle/>
                    <a:p>
                      <a:r>
                        <a:rPr lang="en-US" dirty="0"/>
                        <a:t>-0.15</a:t>
                      </a:r>
                    </a:p>
                  </a:txBody>
                  <a:tcPr marL="83518" marR="83518"/>
                </a:tc>
                <a:tc>
                  <a:txBody>
                    <a:bodyPr/>
                    <a:lstStyle/>
                    <a:p>
                      <a:r>
                        <a:rPr lang="en-US" dirty="0"/>
                        <a:t>0.1</a:t>
                      </a:r>
                    </a:p>
                  </a:txBody>
                  <a:tcPr marL="83518" marR="83518"/>
                </a:tc>
                <a:tc>
                  <a:txBody>
                    <a:bodyPr/>
                    <a:lstStyle/>
                    <a:p>
                      <a:r>
                        <a:rPr lang="en-US" dirty="0"/>
                        <a:t>0.13</a:t>
                      </a:r>
                    </a:p>
                  </a:txBody>
                  <a:tcPr marL="83518" marR="83518"/>
                </a:tc>
                <a:tc>
                  <a:txBody>
                    <a:bodyPr/>
                    <a:lstStyle/>
                    <a:p>
                      <a:r>
                        <a:rPr lang="en-US" dirty="0"/>
                        <a:t>0.049</a:t>
                      </a:r>
                    </a:p>
                  </a:txBody>
                  <a:tcPr marL="83518" marR="83518"/>
                </a:tc>
                <a:tc>
                  <a:txBody>
                    <a:bodyPr/>
                    <a:lstStyle/>
                    <a:p>
                      <a:r>
                        <a:rPr lang="en-US" dirty="0"/>
                        <a:t>-0.023</a:t>
                      </a:r>
                    </a:p>
                  </a:txBody>
                  <a:tcPr marL="83518" marR="83518"/>
                </a:tc>
                <a:tc>
                  <a:txBody>
                    <a:bodyPr/>
                    <a:lstStyle/>
                    <a:p>
                      <a:r>
                        <a:rPr lang="en-US" dirty="0"/>
                        <a:t>0.064</a:t>
                      </a:r>
                    </a:p>
                  </a:txBody>
                  <a:tcPr marL="83518" marR="83518"/>
                </a:tc>
                <a:tc>
                  <a:txBody>
                    <a:bodyPr/>
                    <a:lstStyle/>
                    <a:p>
                      <a:r>
                        <a:rPr lang="en-US" dirty="0"/>
                        <a:t>0.69</a:t>
                      </a:r>
                    </a:p>
                  </a:txBody>
                  <a:tcPr marL="83518" marR="83518"/>
                </a:tc>
                <a:tc>
                  <a:txBody>
                    <a:bodyPr/>
                    <a:lstStyle/>
                    <a:p>
                      <a:r>
                        <a:rPr lang="en-US" dirty="0"/>
                        <a:t>1</a:t>
                      </a:r>
                    </a:p>
                  </a:txBody>
                  <a:tcPr marL="83518" marR="83518"/>
                </a:tc>
                <a:extLst>
                  <a:ext uri="{0D108BD9-81ED-4DB2-BD59-A6C34878D82A}">
                    <a16:rowId xmlns:a16="http://schemas.microsoft.com/office/drawing/2014/main" val="4210908987"/>
                  </a:ext>
                </a:extLst>
              </a:tr>
            </a:tbl>
          </a:graphicData>
        </a:graphic>
      </p:graphicFrame>
    </p:spTree>
    <p:extLst>
      <p:ext uri="{BB962C8B-B14F-4D97-AF65-F5344CB8AC3E}">
        <p14:creationId xmlns:p14="http://schemas.microsoft.com/office/powerpoint/2010/main" val="193606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8954-F440-C80A-15EE-F4F6581547D0}"/>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103A9B99-7EF8-7AD7-72D3-35CFC99D3F7D}"/>
              </a:ext>
            </a:extLst>
          </p:cNvPr>
          <p:cNvSpPr>
            <a:spLocks noGrp="1"/>
          </p:cNvSpPr>
          <p:nvPr>
            <p:ph idx="1"/>
          </p:nvPr>
        </p:nvSpPr>
        <p:spPr/>
        <p:txBody>
          <a:bodyPr>
            <a:normAutofit lnSpcReduction="10000"/>
          </a:bodyPr>
          <a:lstStyle/>
          <a:p>
            <a:r>
              <a:rPr lang="en-US" dirty="0"/>
              <a:t>Convert ocean proximity into numerical value.</a:t>
            </a:r>
          </a:p>
          <a:p>
            <a:r>
              <a:rPr lang="en-US" dirty="0"/>
              <a:t>Turn into binary features either 0 or 1.</a:t>
            </a:r>
          </a:p>
          <a:p>
            <a:r>
              <a:rPr lang="en-US" dirty="0"/>
              <a:t>Join with the train data since we turned it into multiple features.</a:t>
            </a:r>
          </a:p>
          <a:p>
            <a:r>
              <a:rPr lang="en-US" dirty="0"/>
              <a:t>Plot a heat map to see how the values correlate.</a:t>
            </a:r>
          </a:p>
          <a:p>
            <a:r>
              <a:rPr lang="en-US" dirty="0"/>
              <a:t>Observation made as per the heat map below:</a:t>
            </a:r>
          </a:p>
          <a:p>
            <a:r>
              <a:rPr lang="en-US" dirty="0"/>
              <a:t>Median house value has a negative correlation with inland meaning you pay less while has a higher positive correlation with &lt;1 hour ocean compared to the island, near bay and near ocean making the price to be higher.</a:t>
            </a:r>
          </a:p>
          <a:p>
            <a:endParaRPr lang="en-US" dirty="0"/>
          </a:p>
          <a:p>
            <a:endParaRPr lang="en-US" dirty="0"/>
          </a:p>
        </p:txBody>
      </p:sp>
    </p:spTree>
    <p:extLst>
      <p:ext uri="{BB962C8B-B14F-4D97-AF65-F5344CB8AC3E}">
        <p14:creationId xmlns:p14="http://schemas.microsoft.com/office/powerpoint/2010/main" val="126727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22FD-4DF2-78A8-4FE4-26ACAFA6A2A7}"/>
              </a:ext>
            </a:extLst>
          </p:cNvPr>
          <p:cNvSpPr>
            <a:spLocks noGrp="1"/>
          </p:cNvSpPr>
          <p:nvPr>
            <p:ph type="title"/>
          </p:nvPr>
        </p:nvSpPr>
        <p:spPr/>
        <p:txBody>
          <a:bodyPr/>
          <a:lstStyle/>
          <a:p>
            <a:r>
              <a:rPr lang="en-US" dirty="0"/>
              <a:t>Continuation…</a:t>
            </a:r>
          </a:p>
        </p:txBody>
      </p:sp>
      <p:pic>
        <p:nvPicPr>
          <p:cNvPr id="5" name="Content Placeholder 4">
            <a:extLst>
              <a:ext uri="{FF2B5EF4-FFF2-40B4-BE49-F238E27FC236}">
                <a16:creationId xmlns:a16="http://schemas.microsoft.com/office/drawing/2014/main" id="{35A38944-7B4A-AD32-B15C-F6B8A62B03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4093" y="2016125"/>
            <a:ext cx="5198138" cy="3449638"/>
          </a:xfrm>
        </p:spPr>
      </p:pic>
    </p:spTree>
    <p:extLst>
      <p:ext uri="{BB962C8B-B14F-4D97-AF65-F5344CB8AC3E}">
        <p14:creationId xmlns:p14="http://schemas.microsoft.com/office/powerpoint/2010/main" val="90423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2A5E-88B1-8590-C158-F868143720A7}"/>
              </a:ext>
            </a:extLst>
          </p:cNvPr>
          <p:cNvSpPr>
            <a:spLocks noGrp="1"/>
          </p:cNvSpPr>
          <p:nvPr>
            <p:ph type="title"/>
          </p:nvPr>
        </p:nvSpPr>
        <p:spPr/>
        <p:txBody>
          <a:bodyPr/>
          <a:lstStyle/>
          <a:p>
            <a:r>
              <a:rPr lang="en-US" dirty="0"/>
              <a:t>Continuation…</a:t>
            </a:r>
          </a:p>
        </p:txBody>
      </p:sp>
      <p:graphicFrame>
        <p:nvGraphicFramePr>
          <p:cNvPr id="4" name="Table 4">
            <a:extLst>
              <a:ext uri="{FF2B5EF4-FFF2-40B4-BE49-F238E27FC236}">
                <a16:creationId xmlns:a16="http://schemas.microsoft.com/office/drawing/2014/main" id="{E396E1D0-9919-B4F5-7A58-C9A3CF523452}"/>
              </a:ext>
            </a:extLst>
          </p:cNvPr>
          <p:cNvGraphicFramePr>
            <a:graphicFrameLocks noGrp="1"/>
          </p:cNvGraphicFramePr>
          <p:nvPr>
            <p:ph idx="1"/>
            <p:extLst>
              <p:ext uri="{D42A27DB-BD31-4B8C-83A1-F6EECF244321}">
                <p14:modId xmlns:p14="http://schemas.microsoft.com/office/powerpoint/2010/main" val="3609677038"/>
              </p:ext>
            </p:extLst>
          </p:nvPr>
        </p:nvGraphicFramePr>
        <p:xfrm>
          <a:off x="1450975" y="2016125"/>
          <a:ext cx="9604380" cy="3200400"/>
        </p:xfrm>
        <a:graphic>
          <a:graphicData uri="http://schemas.openxmlformats.org/drawingml/2006/table">
            <a:tbl>
              <a:tblPr firstRow="1" bandRow="1">
                <a:tableStyleId>{5C22544A-7EE6-4342-B048-85BDC9FD1C3A}</a:tableStyleId>
              </a:tblPr>
              <a:tblGrid>
                <a:gridCol w="640292">
                  <a:extLst>
                    <a:ext uri="{9D8B030D-6E8A-4147-A177-3AD203B41FA5}">
                      <a16:colId xmlns:a16="http://schemas.microsoft.com/office/drawing/2014/main" val="3595846223"/>
                    </a:ext>
                  </a:extLst>
                </a:gridCol>
                <a:gridCol w="640292">
                  <a:extLst>
                    <a:ext uri="{9D8B030D-6E8A-4147-A177-3AD203B41FA5}">
                      <a16:colId xmlns:a16="http://schemas.microsoft.com/office/drawing/2014/main" val="3458287682"/>
                    </a:ext>
                  </a:extLst>
                </a:gridCol>
                <a:gridCol w="640292">
                  <a:extLst>
                    <a:ext uri="{9D8B030D-6E8A-4147-A177-3AD203B41FA5}">
                      <a16:colId xmlns:a16="http://schemas.microsoft.com/office/drawing/2014/main" val="134331727"/>
                    </a:ext>
                  </a:extLst>
                </a:gridCol>
                <a:gridCol w="640292">
                  <a:extLst>
                    <a:ext uri="{9D8B030D-6E8A-4147-A177-3AD203B41FA5}">
                      <a16:colId xmlns:a16="http://schemas.microsoft.com/office/drawing/2014/main" val="1172645131"/>
                    </a:ext>
                  </a:extLst>
                </a:gridCol>
                <a:gridCol w="640292">
                  <a:extLst>
                    <a:ext uri="{9D8B030D-6E8A-4147-A177-3AD203B41FA5}">
                      <a16:colId xmlns:a16="http://schemas.microsoft.com/office/drawing/2014/main" val="3454908800"/>
                    </a:ext>
                  </a:extLst>
                </a:gridCol>
                <a:gridCol w="640292">
                  <a:extLst>
                    <a:ext uri="{9D8B030D-6E8A-4147-A177-3AD203B41FA5}">
                      <a16:colId xmlns:a16="http://schemas.microsoft.com/office/drawing/2014/main" val="215799551"/>
                    </a:ext>
                  </a:extLst>
                </a:gridCol>
                <a:gridCol w="640292">
                  <a:extLst>
                    <a:ext uri="{9D8B030D-6E8A-4147-A177-3AD203B41FA5}">
                      <a16:colId xmlns:a16="http://schemas.microsoft.com/office/drawing/2014/main" val="3034105363"/>
                    </a:ext>
                  </a:extLst>
                </a:gridCol>
                <a:gridCol w="640292">
                  <a:extLst>
                    <a:ext uri="{9D8B030D-6E8A-4147-A177-3AD203B41FA5}">
                      <a16:colId xmlns:a16="http://schemas.microsoft.com/office/drawing/2014/main" val="992889414"/>
                    </a:ext>
                  </a:extLst>
                </a:gridCol>
                <a:gridCol w="640292">
                  <a:extLst>
                    <a:ext uri="{9D8B030D-6E8A-4147-A177-3AD203B41FA5}">
                      <a16:colId xmlns:a16="http://schemas.microsoft.com/office/drawing/2014/main" val="615051763"/>
                    </a:ext>
                  </a:extLst>
                </a:gridCol>
                <a:gridCol w="640292">
                  <a:extLst>
                    <a:ext uri="{9D8B030D-6E8A-4147-A177-3AD203B41FA5}">
                      <a16:colId xmlns:a16="http://schemas.microsoft.com/office/drawing/2014/main" val="2008147769"/>
                    </a:ext>
                  </a:extLst>
                </a:gridCol>
                <a:gridCol w="640292">
                  <a:extLst>
                    <a:ext uri="{9D8B030D-6E8A-4147-A177-3AD203B41FA5}">
                      <a16:colId xmlns:a16="http://schemas.microsoft.com/office/drawing/2014/main" val="731518272"/>
                    </a:ext>
                  </a:extLst>
                </a:gridCol>
                <a:gridCol w="640292">
                  <a:extLst>
                    <a:ext uri="{9D8B030D-6E8A-4147-A177-3AD203B41FA5}">
                      <a16:colId xmlns:a16="http://schemas.microsoft.com/office/drawing/2014/main" val="912015424"/>
                    </a:ext>
                  </a:extLst>
                </a:gridCol>
                <a:gridCol w="640292">
                  <a:extLst>
                    <a:ext uri="{9D8B030D-6E8A-4147-A177-3AD203B41FA5}">
                      <a16:colId xmlns:a16="http://schemas.microsoft.com/office/drawing/2014/main" val="2861366485"/>
                    </a:ext>
                  </a:extLst>
                </a:gridCol>
                <a:gridCol w="640292">
                  <a:extLst>
                    <a:ext uri="{9D8B030D-6E8A-4147-A177-3AD203B41FA5}">
                      <a16:colId xmlns:a16="http://schemas.microsoft.com/office/drawing/2014/main" val="1071256547"/>
                    </a:ext>
                  </a:extLst>
                </a:gridCol>
                <a:gridCol w="640292">
                  <a:extLst>
                    <a:ext uri="{9D8B030D-6E8A-4147-A177-3AD203B41FA5}">
                      <a16:colId xmlns:a16="http://schemas.microsoft.com/office/drawing/2014/main" val="931190057"/>
                    </a:ext>
                  </a:extLst>
                </a:gridCol>
              </a:tblGrid>
              <a:tr h="370840">
                <a:tc>
                  <a:txBody>
                    <a:bodyPr/>
                    <a:lstStyle/>
                    <a:p>
                      <a:endParaRPr lang="en-US" dirty="0"/>
                    </a:p>
                  </a:txBody>
                  <a:tcPr marL="83518" marR="83518"/>
                </a:tc>
                <a:tc>
                  <a:txBody>
                    <a:bodyPr/>
                    <a:lstStyle/>
                    <a:p>
                      <a:r>
                        <a:rPr lang="en-US" dirty="0"/>
                        <a:t>Longitude </a:t>
                      </a:r>
                    </a:p>
                  </a:txBody>
                  <a:tcPr marL="83518" marR="83518"/>
                </a:tc>
                <a:tc>
                  <a:txBody>
                    <a:bodyPr/>
                    <a:lstStyle/>
                    <a:p>
                      <a:r>
                        <a:rPr lang="en-US" dirty="0"/>
                        <a:t>latitude</a:t>
                      </a:r>
                    </a:p>
                  </a:txBody>
                  <a:tcPr marL="83518" marR="83518"/>
                </a:tc>
                <a:tc>
                  <a:txBody>
                    <a:bodyPr/>
                    <a:lstStyle/>
                    <a:p>
                      <a:r>
                        <a:rPr lang="en-US" dirty="0"/>
                        <a:t>Housing median age</a:t>
                      </a:r>
                    </a:p>
                  </a:txBody>
                  <a:tcPr marL="83518" marR="83518"/>
                </a:tc>
                <a:tc>
                  <a:txBody>
                    <a:bodyPr/>
                    <a:lstStyle/>
                    <a:p>
                      <a:r>
                        <a:rPr lang="en-US" dirty="0"/>
                        <a:t>Total rooms</a:t>
                      </a:r>
                    </a:p>
                  </a:txBody>
                  <a:tcPr marL="83518" marR="83518"/>
                </a:tc>
                <a:tc>
                  <a:txBody>
                    <a:bodyPr/>
                    <a:lstStyle/>
                    <a:p>
                      <a:r>
                        <a:rPr lang="en-US" dirty="0"/>
                        <a:t>Total bedrooms</a:t>
                      </a:r>
                    </a:p>
                  </a:txBody>
                  <a:tcPr marL="83518" marR="83518"/>
                </a:tc>
                <a:tc>
                  <a:txBody>
                    <a:bodyPr/>
                    <a:lstStyle/>
                    <a:p>
                      <a:r>
                        <a:rPr lang="en-US" dirty="0"/>
                        <a:t>population</a:t>
                      </a:r>
                    </a:p>
                  </a:txBody>
                  <a:tcPr marL="83518" marR="83518"/>
                </a:tc>
                <a:tc>
                  <a:txBody>
                    <a:bodyPr/>
                    <a:lstStyle/>
                    <a:p>
                      <a:r>
                        <a:rPr lang="en-US" dirty="0"/>
                        <a:t>households</a:t>
                      </a:r>
                    </a:p>
                  </a:txBody>
                  <a:tcPr marL="83518" marR="83518"/>
                </a:tc>
                <a:tc>
                  <a:txBody>
                    <a:bodyPr/>
                    <a:lstStyle/>
                    <a:p>
                      <a:r>
                        <a:rPr lang="en-US" dirty="0"/>
                        <a:t>Median income</a:t>
                      </a:r>
                    </a:p>
                  </a:txBody>
                  <a:tcPr marL="83518" marR="83518"/>
                </a:tc>
                <a:tc>
                  <a:txBody>
                    <a:bodyPr/>
                    <a:lstStyle/>
                    <a:p>
                      <a:r>
                        <a:rPr lang="en-US" dirty="0"/>
                        <a:t>Median house value</a:t>
                      </a:r>
                    </a:p>
                  </a:txBody>
                  <a:tcPr marL="83518" marR="83518"/>
                </a:tc>
                <a:tc>
                  <a:txBody>
                    <a:bodyPr/>
                    <a:lstStyle/>
                    <a:p>
                      <a:r>
                        <a:rPr lang="en-US" dirty="0"/>
                        <a:t>&lt; 1 hour ocean</a:t>
                      </a:r>
                    </a:p>
                  </a:txBody>
                  <a:tcPr marL="83518" marR="83518"/>
                </a:tc>
                <a:tc>
                  <a:txBody>
                    <a:bodyPr/>
                    <a:lstStyle/>
                    <a:p>
                      <a:r>
                        <a:rPr lang="en-US" dirty="0"/>
                        <a:t>inland</a:t>
                      </a:r>
                    </a:p>
                  </a:txBody>
                  <a:tcPr marL="83518" marR="83518"/>
                </a:tc>
                <a:tc>
                  <a:txBody>
                    <a:bodyPr/>
                    <a:lstStyle/>
                    <a:p>
                      <a:r>
                        <a:rPr lang="en-US" dirty="0"/>
                        <a:t>island</a:t>
                      </a:r>
                    </a:p>
                  </a:txBody>
                  <a:tcPr marL="83518" marR="83518"/>
                </a:tc>
                <a:tc>
                  <a:txBody>
                    <a:bodyPr/>
                    <a:lstStyle/>
                    <a:p>
                      <a:r>
                        <a:rPr lang="en-US" dirty="0"/>
                        <a:t>Near bay</a:t>
                      </a:r>
                    </a:p>
                  </a:txBody>
                  <a:tcPr marL="83518" marR="83518"/>
                </a:tc>
                <a:tc>
                  <a:txBody>
                    <a:bodyPr/>
                    <a:lstStyle/>
                    <a:p>
                      <a:r>
                        <a:rPr lang="en-US" dirty="0"/>
                        <a:t>Near ocean</a:t>
                      </a:r>
                    </a:p>
                  </a:txBody>
                  <a:tcPr marL="83518" marR="83518"/>
                </a:tc>
                <a:extLst>
                  <a:ext uri="{0D108BD9-81ED-4DB2-BD59-A6C34878D82A}">
                    <a16:rowId xmlns:a16="http://schemas.microsoft.com/office/drawing/2014/main" val="1877713518"/>
                  </a:ext>
                </a:extLst>
              </a:tr>
              <a:tr h="370840">
                <a:tc>
                  <a:txBody>
                    <a:bodyPr/>
                    <a:lstStyle/>
                    <a:p>
                      <a:r>
                        <a:rPr lang="en-US" dirty="0"/>
                        <a:t>Median house value</a:t>
                      </a:r>
                    </a:p>
                  </a:txBody>
                  <a:tcPr marL="83518" marR="83518"/>
                </a:tc>
                <a:tc>
                  <a:txBody>
                    <a:bodyPr/>
                    <a:lstStyle/>
                    <a:p>
                      <a:r>
                        <a:rPr lang="en-US" dirty="0"/>
                        <a:t>-0.04</a:t>
                      </a:r>
                    </a:p>
                  </a:txBody>
                  <a:tcPr marL="83518" marR="83518"/>
                </a:tc>
                <a:tc>
                  <a:txBody>
                    <a:bodyPr/>
                    <a:lstStyle/>
                    <a:p>
                      <a:r>
                        <a:rPr lang="en-US" dirty="0"/>
                        <a:t>-0.15</a:t>
                      </a:r>
                    </a:p>
                  </a:txBody>
                  <a:tcPr marL="83518" marR="83518"/>
                </a:tc>
                <a:tc>
                  <a:txBody>
                    <a:bodyPr/>
                    <a:lstStyle/>
                    <a:p>
                      <a:r>
                        <a:rPr lang="en-US" dirty="0"/>
                        <a:t>0.1</a:t>
                      </a:r>
                    </a:p>
                  </a:txBody>
                  <a:tcPr marL="83518" marR="83518"/>
                </a:tc>
                <a:tc>
                  <a:txBody>
                    <a:bodyPr/>
                    <a:lstStyle/>
                    <a:p>
                      <a:r>
                        <a:rPr lang="en-US" dirty="0"/>
                        <a:t>0.16</a:t>
                      </a:r>
                    </a:p>
                  </a:txBody>
                  <a:tcPr marL="83518" marR="83518"/>
                </a:tc>
                <a:tc>
                  <a:txBody>
                    <a:bodyPr/>
                    <a:lstStyle/>
                    <a:p>
                      <a:r>
                        <a:rPr lang="en-US" dirty="0"/>
                        <a:t>0.053</a:t>
                      </a:r>
                    </a:p>
                  </a:txBody>
                  <a:tcPr marL="83518" marR="83518"/>
                </a:tc>
                <a:tc>
                  <a:txBody>
                    <a:bodyPr/>
                    <a:lstStyle/>
                    <a:p>
                      <a:r>
                        <a:rPr lang="en-US" dirty="0"/>
                        <a:t>-0.022</a:t>
                      </a:r>
                    </a:p>
                  </a:txBody>
                  <a:tcPr marL="83518" marR="83518"/>
                </a:tc>
                <a:tc>
                  <a:txBody>
                    <a:bodyPr/>
                    <a:lstStyle/>
                    <a:p>
                      <a:r>
                        <a:rPr lang="en-US" dirty="0"/>
                        <a:t>0.072</a:t>
                      </a:r>
                    </a:p>
                  </a:txBody>
                  <a:tcPr marL="83518" marR="83518"/>
                </a:tc>
                <a:tc>
                  <a:txBody>
                    <a:bodyPr/>
                    <a:lstStyle/>
                    <a:p>
                      <a:r>
                        <a:rPr lang="en-US" dirty="0"/>
                        <a:t>0.69</a:t>
                      </a:r>
                    </a:p>
                  </a:txBody>
                  <a:tcPr marL="83518" marR="83518"/>
                </a:tc>
                <a:tc>
                  <a:txBody>
                    <a:bodyPr/>
                    <a:lstStyle/>
                    <a:p>
                      <a:r>
                        <a:rPr lang="en-US" dirty="0"/>
                        <a:t>1</a:t>
                      </a:r>
                    </a:p>
                  </a:txBody>
                  <a:tcPr marL="83518" marR="83518"/>
                </a:tc>
                <a:tc>
                  <a:txBody>
                    <a:bodyPr/>
                    <a:lstStyle/>
                    <a:p>
                      <a:r>
                        <a:rPr lang="en-US" dirty="0"/>
                        <a:t>0.26</a:t>
                      </a:r>
                    </a:p>
                  </a:txBody>
                  <a:tcPr marL="83518" marR="83518"/>
                </a:tc>
                <a:tc>
                  <a:txBody>
                    <a:bodyPr/>
                    <a:lstStyle/>
                    <a:p>
                      <a:r>
                        <a:rPr lang="en-US" dirty="0"/>
                        <a:t>-0.48</a:t>
                      </a:r>
                    </a:p>
                  </a:txBody>
                  <a:tcPr marL="83518" marR="83518"/>
                </a:tc>
                <a:tc>
                  <a:txBody>
                    <a:bodyPr/>
                    <a:lstStyle/>
                    <a:p>
                      <a:r>
                        <a:rPr lang="en-US" dirty="0"/>
                        <a:t>0.021</a:t>
                      </a:r>
                    </a:p>
                  </a:txBody>
                  <a:tcPr marL="83518" marR="83518"/>
                </a:tc>
                <a:tc>
                  <a:txBody>
                    <a:bodyPr/>
                    <a:lstStyle/>
                    <a:p>
                      <a:r>
                        <a:rPr lang="en-US" dirty="0"/>
                        <a:t>0.16</a:t>
                      </a:r>
                    </a:p>
                  </a:txBody>
                  <a:tcPr marL="83518" marR="83518"/>
                </a:tc>
                <a:tc>
                  <a:txBody>
                    <a:bodyPr/>
                    <a:lstStyle/>
                    <a:p>
                      <a:r>
                        <a:rPr lang="en-US" dirty="0"/>
                        <a:t>0.14</a:t>
                      </a:r>
                    </a:p>
                  </a:txBody>
                  <a:tcPr marL="83518" marR="83518"/>
                </a:tc>
                <a:extLst>
                  <a:ext uri="{0D108BD9-81ED-4DB2-BD59-A6C34878D82A}">
                    <a16:rowId xmlns:a16="http://schemas.microsoft.com/office/drawing/2014/main" val="12806280"/>
                  </a:ext>
                </a:extLst>
              </a:tr>
            </a:tbl>
          </a:graphicData>
        </a:graphic>
      </p:graphicFrame>
    </p:spTree>
    <p:extLst>
      <p:ext uri="{BB962C8B-B14F-4D97-AF65-F5344CB8AC3E}">
        <p14:creationId xmlns:p14="http://schemas.microsoft.com/office/powerpoint/2010/main" val="174590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8529-FA38-5990-F697-7DAE78D62691}"/>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A04ADA3A-D7E2-F531-E238-470850FE7014}"/>
              </a:ext>
            </a:extLst>
          </p:cNvPr>
          <p:cNvSpPr>
            <a:spLocks noGrp="1"/>
          </p:cNvSpPr>
          <p:nvPr>
            <p:ph idx="1"/>
          </p:nvPr>
        </p:nvSpPr>
        <p:spPr/>
        <p:txBody>
          <a:bodyPr/>
          <a:lstStyle/>
          <a:p>
            <a:r>
              <a:rPr lang="en-US" dirty="0"/>
              <a:t>Plot a scatter plot</a:t>
            </a:r>
          </a:p>
          <a:p>
            <a:endParaRPr lang="en-US" dirty="0"/>
          </a:p>
        </p:txBody>
      </p:sp>
      <p:pic>
        <p:nvPicPr>
          <p:cNvPr id="5" name="Picture 4">
            <a:extLst>
              <a:ext uri="{FF2B5EF4-FFF2-40B4-BE49-F238E27FC236}">
                <a16:creationId xmlns:a16="http://schemas.microsoft.com/office/drawing/2014/main" id="{8C344A81-F297-A2E8-B257-ED7370DFD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7" y="0"/>
            <a:ext cx="12037785" cy="6858000"/>
          </a:xfrm>
          <a:prstGeom prst="rect">
            <a:avLst/>
          </a:prstGeom>
        </p:spPr>
      </p:pic>
    </p:spTree>
    <p:extLst>
      <p:ext uri="{BB962C8B-B14F-4D97-AF65-F5344CB8AC3E}">
        <p14:creationId xmlns:p14="http://schemas.microsoft.com/office/powerpoint/2010/main" val="289344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BE27-4687-5857-69C8-6F663EF5E31D}"/>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A6949934-4F83-AF44-C00B-CA85189800E8}"/>
              </a:ext>
            </a:extLst>
          </p:cNvPr>
          <p:cNvSpPr>
            <a:spLocks noGrp="1"/>
          </p:cNvSpPr>
          <p:nvPr>
            <p:ph idx="1"/>
          </p:nvPr>
        </p:nvSpPr>
        <p:spPr/>
        <p:txBody>
          <a:bodyPr/>
          <a:lstStyle/>
          <a:p>
            <a:r>
              <a:rPr lang="en-US" dirty="0"/>
              <a:t>Observation on the scatter plot above:</a:t>
            </a:r>
          </a:p>
          <a:p>
            <a:pPr lvl="1"/>
            <a:r>
              <a:rPr lang="en-US" dirty="0"/>
              <a:t>The more blue it gets the less expensive the house and the more red it gets the more expensive the house.</a:t>
            </a:r>
          </a:p>
          <a:p>
            <a:pPr marL="457200" lvl="1" indent="0">
              <a:buNone/>
            </a:pPr>
            <a:endParaRPr lang="en-US" dirty="0"/>
          </a:p>
        </p:txBody>
      </p:sp>
    </p:spTree>
    <p:extLst>
      <p:ext uri="{BB962C8B-B14F-4D97-AF65-F5344CB8AC3E}">
        <p14:creationId xmlns:p14="http://schemas.microsoft.com/office/powerpoint/2010/main" val="243207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22B1-EAEE-A2E8-0FA7-ADC5A84C914A}"/>
              </a:ext>
            </a:extLst>
          </p:cNvPr>
          <p:cNvSpPr>
            <a:spLocks noGrp="1"/>
          </p:cNvSpPr>
          <p:nvPr>
            <p:ph type="title"/>
          </p:nvPr>
        </p:nvSpPr>
        <p:spPr/>
        <p:txBody>
          <a:bodyPr/>
          <a:lstStyle/>
          <a:p>
            <a:r>
              <a:rPr lang="en-US" dirty="0"/>
              <a:t>Perform Linear Regression</a:t>
            </a:r>
          </a:p>
        </p:txBody>
      </p:sp>
      <p:sp>
        <p:nvSpPr>
          <p:cNvPr id="3" name="Content Placeholder 2">
            <a:extLst>
              <a:ext uri="{FF2B5EF4-FFF2-40B4-BE49-F238E27FC236}">
                <a16:creationId xmlns:a16="http://schemas.microsoft.com/office/drawing/2014/main" id="{DBFFC23E-DB96-A58E-537E-DA9CAE44F73E}"/>
              </a:ext>
            </a:extLst>
          </p:cNvPr>
          <p:cNvSpPr>
            <a:spLocks noGrp="1"/>
          </p:cNvSpPr>
          <p:nvPr>
            <p:ph idx="1"/>
          </p:nvPr>
        </p:nvSpPr>
        <p:spPr/>
        <p:txBody>
          <a:bodyPr>
            <a:normAutofit/>
          </a:bodyPr>
          <a:lstStyle/>
          <a:p>
            <a:r>
              <a:rPr lang="en-US" dirty="0"/>
              <a:t>This is done on training data by initiating the linear regression and fitting the model to the training data, through this we learn the coefficients.</a:t>
            </a:r>
          </a:p>
          <a:p>
            <a:r>
              <a:rPr lang="en-US" dirty="0"/>
              <a:t>Predict on the test data and if the result is bad or worse, apply scaler for optimum modal result since it standardizes the data values into a standard format.</a:t>
            </a:r>
          </a:p>
          <a:p>
            <a:r>
              <a:rPr lang="en-US" dirty="0"/>
              <a:t>Result is as follows:</a:t>
            </a:r>
          </a:p>
          <a:p>
            <a:r>
              <a:rPr lang="en-US" dirty="0"/>
              <a:t>reg score(x train, y train)</a:t>
            </a:r>
          </a:p>
          <a:p>
            <a:r>
              <a:rPr lang="en-US" dirty="0"/>
              <a:t>=0.674901906726037</a:t>
            </a:r>
          </a:p>
        </p:txBody>
      </p:sp>
    </p:spTree>
    <p:extLst>
      <p:ext uri="{BB962C8B-B14F-4D97-AF65-F5344CB8AC3E}">
        <p14:creationId xmlns:p14="http://schemas.microsoft.com/office/powerpoint/2010/main" val="353274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779B-7903-C47C-0410-55E481F65078}"/>
              </a:ext>
            </a:extLst>
          </p:cNvPr>
          <p:cNvSpPr>
            <a:spLocks noGrp="1"/>
          </p:cNvSpPr>
          <p:nvPr>
            <p:ph type="title"/>
          </p:nvPr>
        </p:nvSpPr>
        <p:spPr/>
        <p:txBody>
          <a:bodyPr/>
          <a:lstStyle/>
          <a:p>
            <a:r>
              <a:rPr lang="en-US" dirty="0"/>
              <a:t>Perform Grid Search CV</a:t>
            </a:r>
          </a:p>
        </p:txBody>
      </p:sp>
      <p:sp>
        <p:nvSpPr>
          <p:cNvPr id="3" name="Content Placeholder 2">
            <a:extLst>
              <a:ext uri="{FF2B5EF4-FFF2-40B4-BE49-F238E27FC236}">
                <a16:creationId xmlns:a16="http://schemas.microsoft.com/office/drawing/2014/main" id="{D318D973-3CEB-AF9A-8187-E9356AC93582}"/>
              </a:ext>
            </a:extLst>
          </p:cNvPr>
          <p:cNvSpPr>
            <a:spLocks noGrp="1"/>
          </p:cNvSpPr>
          <p:nvPr>
            <p:ph idx="1"/>
          </p:nvPr>
        </p:nvSpPr>
        <p:spPr/>
        <p:txBody>
          <a:bodyPr>
            <a:normAutofit/>
          </a:bodyPr>
          <a:lstStyle/>
          <a:p>
            <a:r>
              <a:rPr lang="en-US" dirty="0"/>
              <a:t>In order to get the best set of hyperparameter.</a:t>
            </a:r>
          </a:p>
          <a:p>
            <a:r>
              <a:rPr lang="en-US" dirty="0"/>
              <a:t>It is also a technique for finding the optimal parameter values.</a:t>
            </a:r>
          </a:p>
          <a:p>
            <a:r>
              <a:rPr lang="en-US" dirty="0"/>
              <a:t>Uses random forest regressor as its estimator.</a:t>
            </a:r>
          </a:p>
          <a:p>
            <a:r>
              <a:rPr lang="en-US" dirty="0"/>
              <a:t>Result as follows:</a:t>
            </a:r>
          </a:p>
          <a:p>
            <a:r>
              <a:rPr lang="en-US" dirty="0"/>
              <a:t>Best forest=grid search. best estimator</a:t>
            </a:r>
          </a:p>
          <a:p>
            <a:r>
              <a:rPr lang="en-US" dirty="0"/>
              <a:t>Best forest score (x train, y train)</a:t>
            </a:r>
          </a:p>
          <a:p>
            <a:r>
              <a:rPr lang="en-US" dirty="0"/>
              <a:t>=0.9688911972746963</a:t>
            </a:r>
          </a:p>
        </p:txBody>
      </p:sp>
    </p:spTree>
    <p:extLst>
      <p:ext uri="{BB962C8B-B14F-4D97-AF65-F5344CB8AC3E}">
        <p14:creationId xmlns:p14="http://schemas.microsoft.com/office/powerpoint/2010/main" val="396616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EC49-2EF1-8747-C44E-352EE83030DC}"/>
              </a:ext>
            </a:extLst>
          </p:cNvPr>
          <p:cNvSpPr>
            <a:spLocks noGrp="1"/>
          </p:cNvSpPr>
          <p:nvPr>
            <p:ph type="title"/>
          </p:nvPr>
        </p:nvSpPr>
        <p:spPr/>
        <p:txBody>
          <a:bodyPr>
            <a:normAutofit/>
          </a:bodyPr>
          <a:lstStyle/>
          <a:p>
            <a:r>
              <a:rPr lang="en-US" dirty="0"/>
              <a:t>Perform Random Forest Regression</a:t>
            </a:r>
          </a:p>
        </p:txBody>
      </p:sp>
      <p:sp>
        <p:nvSpPr>
          <p:cNvPr id="3" name="Content Placeholder 2">
            <a:extLst>
              <a:ext uri="{FF2B5EF4-FFF2-40B4-BE49-F238E27FC236}">
                <a16:creationId xmlns:a16="http://schemas.microsoft.com/office/drawing/2014/main" id="{0ADD20C0-7BE4-E72B-353F-6596043745F6}"/>
              </a:ext>
            </a:extLst>
          </p:cNvPr>
          <p:cNvSpPr>
            <a:spLocks noGrp="1"/>
          </p:cNvSpPr>
          <p:nvPr>
            <p:ph idx="1"/>
          </p:nvPr>
        </p:nvSpPr>
        <p:spPr/>
        <p:txBody>
          <a:bodyPr/>
          <a:lstStyle/>
          <a:p>
            <a:r>
              <a:rPr lang="en-US" dirty="0"/>
              <a:t>Since it is one of the most accurate learning algorithms available and produces a highly accurate classifier for data sets.</a:t>
            </a:r>
          </a:p>
          <a:p>
            <a:r>
              <a:rPr lang="en-US" dirty="0"/>
              <a:t>Result as follows:</a:t>
            </a:r>
          </a:p>
          <a:p>
            <a:r>
              <a:rPr lang="en-US" dirty="0"/>
              <a:t>forest fit(x train, y train)</a:t>
            </a:r>
          </a:p>
          <a:p>
            <a:r>
              <a:rPr lang="en-US" dirty="0"/>
              <a:t>forest score(x train, y train)</a:t>
            </a:r>
          </a:p>
          <a:p>
            <a:r>
              <a:rPr lang="en-US" dirty="0"/>
              <a:t>=0.9746610301941195</a:t>
            </a:r>
          </a:p>
          <a:p>
            <a:endParaRPr lang="en-US" dirty="0"/>
          </a:p>
          <a:p>
            <a:endParaRPr lang="en-US" dirty="0"/>
          </a:p>
        </p:txBody>
      </p:sp>
    </p:spTree>
    <p:extLst>
      <p:ext uri="{BB962C8B-B14F-4D97-AF65-F5344CB8AC3E}">
        <p14:creationId xmlns:p14="http://schemas.microsoft.com/office/powerpoint/2010/main" val="339497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D7C2-9501-1203-305D-C6930100234F}"/>
              </a:ext>
            </a:extLst>
          </p:cNvPr>
          <p:cNvSpPr>
            <a:spLocks noGrp="1"/>
          </p:cNvSpPr>
          <p:nvPr>
            <p:ph type="title"/>
          </p:nvPr>
        </p:nvSpPr>
        <p:spPr/>
        <p:txBody>
          <a:bodyPr/>
          <a:lstStyle/>
          <a:p>
            <a:r>
              <a:rPr lang="en-US" dirty="0"/>
              <a:t>Importing the libraries</a:t>
            </a:r>
          </a:p>
        </p:txBody>
      </p:sp>
      <p:sp>
        <p:nvSpPr>
          <p:cNvPr id="3" name="Content Placeholder 2">
            <a:extLst>
              <a:ext uri="{FF2B5EF4-FFF2-40B4-BE49-F238E27FC236}">
                <a16:creationId xmlns:a16="http://schemas.microsoft.com/office/drawing/2014/main" id="{186ABB54-17A4-182E-BAC1-3A4B1378CBD1}"/>
              </a:ext>
            </a:extLst>
          </p:cNvPr>
          <p:cNvSpPr>
            <a:spLocks noGrp="1"/>
          </p:cNvSpPr>
          <p:nvPr>
            <p:ph idx="1"/>
          </p:nvPr>
        </p:nvSpPr>
        <p:spPr>
          <a:xfrm>
            <a:off x="838200" y="1930128"/>
            <a:ext cx="10515600" cy="4351338"/>
          </a:xfrm>
        </p:spPr>
        <p:txBody>
          <a:bodyPr>
            <a:normAutofit fontScale="92500" lnSpcReduction="20000"/>
          </a:bodyPr>
          <a:lstStyle/>
          <a:p>
            <a:r>
              <a:rPr lang="en-US" dirty="0"/>
              <a:t>import numpy as np</a:t>
            </a:r>
          </a:p>
          <a:p>
            <a:r>
              <a:rPr lang="en-US" dirty="0"/>
              <a:t>import pandas as pd</a:t>
            </a:r>
          </a:p>
          <a:p>
            <a:r>
              <a:rPr lang="en-US" dirty="0"/>
              <a:t>import matplotlib.pyplot as plt</a:t>
            </a:r>
          </a:p>
          <a:p>
            <a:r>
              <a:rPr lang="en-US" dirty="0"/>
              <a:t>%matplotlib inline</a:t>
            </a:r>
          </a:p>
          <a:p>
            <a:r>
              <a:rPr lang="en-US" dirty="0"/>
              <a:t>import seaborn as sns</a:t>
            </a:r>
          </a:p>
          <a:p>
            <a:r>
              <a:rPr lang="en-US" dirty="0"/>
              <a:t>from sklearn.model selection import train test split</a:t>
            </a:r>
          </a:p>
          <a:p>
            <a:r>
              <a:rPr lang="en-US" dirty="0"/>
              <a:t>from sklearn.preprocessing import Standard Scaler</a:t>
            </a:r>
          </a:p>
          <a:p>
            <a:r>
              <a:rPr lang="en-US" dirty="0"/>
              <a:t>from sklearn.linear model import Linear Regression</a:t>
            </a:r>
          </a:p>
          <a:p>
            <a:r>
              <a:rPr lang="en-US" dirty="0"/>
              <a:t>from sklearn.ensemble import Random Forest Regressor</a:t>
            </a:r>
          </a:p>
          <a:p>
            <a:r>
              <a:rPr lang="en-US" dirty="0"/>
              <a:t>from sklearn.model selection import Grid Search CV</a:t>
            </a:r>
          </a:p>
          <a:p>
            <a:endParaRPr lang="en-US" dirty="0"/>
          </a:p>
          <a:p>
            <a:endParaRPr lang="en-US" dirty="0"/>
          </a:p>
        </p:txBody>
      </p:sp>
    </p:spTree>
    <p:extLst>
      <p:ext uri="{BB962C8B-B14F-4D97-AF65-F5344CB8AC3E}">
        <p14:creationId xmlns:p14="http://schemas.microsoft.com/office/powerpoint/2010/main" val="131340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3636-38E6-5F54-9D63-AA757B861A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EADB0B-CC72-2821-C604-5AE225B2A392}"/>
              </a:ext>
            </a:extLst>
          </p:cNvPr>
          <p:cNvSpPr>
            <a:spLocks noGrp="1"/>
          </p:cNvSpPr>
          <p:nvPr>
            <p:ph idx="1"/>
          </p:nvPr>
        </p:nvSpPr>
        <p:spPr/>
        <p:txBody>
          <a:bodyPr/>
          <a:lstStyle/>
          <a:p>
            <a:r>
              <a:rPr lang="en-US" dirty="0"/>
              <a:t>From the above, it is clear that random forest accuracy is 0.9746610301941195 which is 97.47%. So Random Forest Regressor is a suitable model for predicting the price of a house.</a:t>
            </a:r>
          </a:p>
          <a:p>
            <a:r>
              <a:rPr lang="en-US" dirty="0"/>
              <a:t>  Assumptions made:</a:t>
            </a:r>
          </a:p>
          <a:p>
            <a:r>
              <a:rPr lang="en-US" dirty="0"/>
              <a:t>Highly unbalanced and skewed data.</a:t>
            </a:r>
          </a:p>
        </p:txBody>
      </p:sp>
    </p:spTree>
    <p:extLst>
      <p:ext uri="{BB962C8B-B14F-4D97-AF65-F5344CB8AC3E}">
        <p14:creationId xmlns:p14="http://schemas.microsoft.com/office/powerpoint/2010/main" val="19111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DF17-806D-7E03-0F56-08A226EB68BC}"/>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176C0598-C2AD-6FAA-0398-0A257C99D8B9}"/>
              </a:ext>
            </a:extLst>
          </p:cNvPr>
          <p:cNvSpPr>
            <a:spLocks noGrp="1"/>
          </p:cNvSpPr>
          <p:nvPr>
            <p:ph idx="1"/>
          </p:nvPr>
        </p:nvSpPr>
        <p:spPr/>
        <p:txBody>
          <a:bodyPr/>
          <a:lstStyle/>
          <a:p>
            <a:r>
              <a:rPr lang="en-US" dirty="0"/>
              <a:t>The range index of the data is 20640 entries and has a total of 10 columns hence (20640,10) rows and columns.</a:t>
            </a:r>
          </a:p>
          <a:p>
            <a:r>
              <a:rPr lang="en-US" dirty="0"/>
              <a:t>All the columns of the data types are float64(longitude, latitude, housing median age, total rooms, total bedrooms, population, households, median income and median house value) except one column that is an object(ocean proximity)</a:t>
            </a:r>
          </a:p>
          <a:p>
            <a:endParaRPr lang="en-US" dirty="0"/>
          </a:p>
        </p:txBody>
      </p:sp>
    </p:spTree>
    <p:extLst>
      <p:ext uri="{BB962C8B-B14F-4D97-AF65-F5344CB8AC3E}">
        <p14:creationId xmlns:p14="http://schemas.microsoft.com/office/powerpoint/2010/main" val="164332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FACC-0614-B598-9750-218D2BB0ADD5}"/>
              </a:ext>
            </a:extLst>
          </p:cNvPr>
          <p:cNvSpPr>
            <a:spLocks noGrp="1"/>
          </p:cNvSpPr>
          <p:nvPr>
            <p:ph type="title"/>
          </p:nvPr>
        </p:nvSpPr>
        <p:spPr/>
        <p:txBody>
          <a:bodyPr/>
          <a:lstStyle/>
          <a:p>
            <a:r>
              <a:rPr lang="en-US" dirty="0"/>
              <a:t>Unique Data</a:t>
            </a:r>
          </a:p>
        </p:txBody>
      </p:sp>
      <p:sp>
        <p:nvSpPr>
          <p:cNvPr id="3" name="Content Placeholder 2">
            <a:extLst>
              <a:ext uri="{FF2B5EF4-FFF2-40B4-BE49-F238E27FC236}">
                <a16:creationId xmlns:a16="http://schemas.microsoft.com/office/drawing/2014/main" id="{A208C638-F177-8839-7DCF-C703F470F359}"/>
              </a:ext>
            </a:extLst>
          </p:cNvPr>
          <p:cNvSpPr>
            <a:spLocks noGrp="1"/>
          </p:cNvSpPr>
          <p:nvPr>
            <p:ph idx="1"/>
          </p:nvPr>
        </p:nvSpPr>
        <p:spPr/>
        <p:txBody>
          <a:bodyPr>
            <a:normAutofit fontScale="47500" lnSpcReduction="20000"/>
          </a:bodyPr>
          <a:lstStyle/>
          <a:p>
            <a:r>
              <a:rPr lang="en-US" dirty="0"/>
              <a:t>This gives the non-repeated data sets.</a:t>
            </a:r>
          </a:p>
          <a:p>
            <a:r>
              <a:rPr lang="en-US" dirty="0"/>
              <a:t>They are always arranged in order as follows:</a:t>
            </a:r>
          </a:p>
          <a:p>
            <a:pPr marL="571500" indent="-571500">
              <a:buFont typeface="+mj-lt"/>
              <a:buAutoNum type="romanLcPeriod"/>
            </a:pPr>
            <a:r>
              <a:rPr lang="en-US" dirty="0"/>
              <a:t>Households</a:t>
            </a:r>
          </a:p>
          <a:p>
            <a:pPr marL="571500" indent="-571500">
              <a:buFont typeface="+mj-lt"/>
              <a:buAutoNum type="romanLcPeriod"/>
            </a:pPr>
            <a:r>
              <a:rPr lang="en-US" dirty="0"/>
              <a:t>Housing median age </a:t>
            </a:r>
          </a:p>
          <a:p>
            <a:pPr marL="571500" indent="-571500">
              <a:buFont typeface="+mj-lt"/>
              <a:buAutoNum type="romanLcPeriod"/>
            </a:pPr>
            <a:r>
              <a:rPr lang="en-US" dirty="0"/>
              <a:t>Latitude</a:t>
            </a:r>
          </a:p>
          <a:p>
            <a:pPr marL="571500" indent="-571500">
              <a:buFont typeface="+mj-lt"/>
              <a:buAutoNum type="romanLcPeriod"/>
            </a:pPr>
            <a:r>
              <a:rPr lang="en-US" dirty="0"/>
              <a:t>Longitude</a:t>
            </a:r>
          </a:p>
          <a:p>
            <a:pPr marL="571500" indent="-571500">
              <a:buFont typeface="+mj-lt"/>
              <a:buAutoNum type="romanLcPeriod"/>
            </a:pPr>
            <a:r>
              <a:rPr lang="en-US" dirty="0"/>
              <a:t>Median house value</a:t>
            </a:r>
          </a:p>
          <a:p>
            <a:pPr marL="571500" indent="-571500">
              <a:buFont typeface="+mj-lt"/>
              <a:buAutoNum type="romanLcPeriod"/>
            </a:pPr>
            <a:r>
              <a:rPr lang="en-US" dirty="0"/>
              <a:t>Median income</a:t>
            </a:r>
          </a:p>
          <a:p>
            <a:pPr marL="571500" indent="-571500">
              <a:buFont typeface="+mj-lt"/>
              <a:buAutoNum type="romanLcPeriod"/>
            </a:pPr>
            <a:r>
              <a:rPr lang="en-US" dirty="0"/>
              <a:t>Ocean proximity</a:t>
            </a:r>
          </a:p>
          <a:p>
            <a:pPr marL="571500" indent="-571500">
              <a:buFont typeface="+mj-lt"/>
              <a:buAutoNum type="romanLcPeriod"/>
            </a:pPr>
            <a:r>
              <a:rPr lang="en-US" dirty="0"/>
              <a:t>Population</a:t>
            </a:r>
          </a:p>
          <a:p>
            <a:pPr marL="571500" indent="-571500">
              <a:buFont typeface="+mj-lt"/>
              <a:buAutoNum type="romanLcPeriod"/>
            </a:pPr>
            <a:r>
              <a:rPr lang="en-US" dirty="0"/>
              <a:t>Total bedrooms </a:t>
            </a:r>
          </a:p>
          <a:p>
            <a:pPr marL="571500" indent="-571500">
              <a:buFont typeface="+mj-lt"/>
              <a:buAutoNum type="romanLcPeriod"/>
            </a:pPr>
            <a:r>
              <a:rPr lang="en-US" dirty="0"/>
              <a:t>Total rooms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7673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2238-5BF0-F50A-5CC3-E29F2F52DFC5}"/>
              </a:ext>
            </a:extLst>
          </p:cNvPr>
          <p:cNvSpPr>
            <a:spLocks noGrp="1"/>
          </p:cNvSpPr>
          <p:nvPr>
            <p:ph type="title"/>
          </p:nvPr>
        </p:nvSpPr>
        <p:spPr/>
        <p:txBody>
          <a:bodyPr/>
          <a:lstStyle/>
          <a:p>
            <a:r>
              <a:rPr lang="en-US" dirty="0"/>
              <a:t>Size of the set</a:t>
            </a:r>
          </a:p>
        </p:txBody>
      </p:sp>
      <p:sp>
        <p:nvSpPr>
          <p:cNvPr id="3" name="Content Placeholder 2">
            <a:extLst>
              <a:ext uri="{FF2B5EF4-FFF2-40B4-BE49-F238E27FC236}">
                <a16:creationId xmlns:a16="http://schemas.microsoft.com/office/drawing/2014/main" id="{0B703BF6-83D7-8550-A2DD-7C67B7F87037}"/>
              </a:ext>
            </a:extLst>
          </p:cNvPr>
          <p:cNvSpPr>
            <a:spLocks noGrp="1"/>
          </p:cNvSpPr>
          <p:nvPr>
            <p:ph idx="1"/>
          </p:nvPr>
        </p:nvSpPr>
        <p:spPr/>
        <p:txBody>
          <a:bodyPr/>
          <a:lstStyle/>
          <a:p>
            <a:r>
              <a:rPr lang="en-US" dirty="0"/>
              <a:t>In finding the size of a data set, we use Len.</a:t>
            </a:r>
          </a:p>
          <a:p>
            <a:r>
              <a:rPr lang="en-US" dirty="0"/>
              <a:t>The size of the data is 20640.</a:t>
            </a:r>
          </a:p>
          <a:p>
            <a:r>
              <a:rPr lang="en-US" dirty="0"/>
              <a:t>The size of the unique is 10.</a:t>
            </a:r>
          </a:p>
          <a:p>
            <a:r>
              <a:rPr lang="en-US" dirty="0"/>
              <a:t>This was a result of:</a:t>
            </a:r>
          </a:p>
          <a:p>
            <a:pPr marL="571500" indent="-571500">
              <a:buFont typeface="+mj-lt"/>
              <a:buAutoNum type="romanLcPeriod"/>
            </a:pPr>
            <a:r>
              <a:rPr lang="en-US" dirty="0"/>
              <a:t>Len(data)=20640</a:t>
            </a:r>
          </a:p>
          <a:p>
            <a:pPr marL="571500" indent="-571500">
              <a:buFont typeface="+mj-lt"/>
              <a:buAutoNum type="romanLcPeriod"/>
            </a:pPr>
            <a:r>
              <a:rPr lang="en-US" dirty="0"/>
              <a:t>Len(data)=10</a:t>
            </a:r>
          </a:p>
          <a:p>
            <a:endParaRPr lang="en-US" dirty="0"/>
          </a:p>
          <a:p>
            <a:pPr marL="571500" indent="-571500">
              <a:buFont typeface="+mj-lt"/>
              <a:buAutoNum type="romanLcPeriod"/>
            </a:pPr>
            <a:endParaRPr lang="en-US" dirty="0"/>
          </a:p>
        </p:txBody>
      </p:sp>
    </p:spTree>
    <p:extLst>
      <p:ext uri="{BB962C8B-B14F-4D97-AF65-F5344CB8AC3E}">
        <p14:creationId xmlns:p14="http://schemas.microsoft.com/office/powerpoint/2010/main" val="19468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9E1F-6215-B367-6293-D3AA69A2671F}"/>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17A2A25F-F780-B88F-DCDD-0756B8F7DD98}"/>
              </a:ext>
            </a:extLst>
          </p:cNvPr>
          <p:cNvSpPr>
            <a:spLocks noGrp="1"/>
          </p:cNvSpPr>
          <p:nvPr>
            <p:ph idx="1"/>
          </p:nvPr>
        </p:nvSpPr>
        <p:spPr/>
        <p:txBody>
          <a:bodyPr>
            <a:normAutofit/>
          </a:bodyPr>
          <a:lstStyle/>
          <a:p>
            <a:r>
              <a:rPr lang="en-US" dirty="0"/>
              <a:t>When printing the housing head, the median house value decreases and the ocean proximity reads near bay while when printing the housing tail, the median house value is not always constant it increases and decreases. The ocean proximity reads inland.</a:t>
            </a:r>
          </a:p>
          <a:p>
            <a:r>
              <a:rPr lang="en-US" dirty="0"/>
              <a:t>Median house values are continuous hence a regression problem.</a:t>
            </a:r>
          </a:p>
          <a:p>
            <a:r>
              <a:rPr lang="en-US" dirty="0"/>
              <a:t>Since the range index was 20640 entries in every column except for the column with total bedrooms which had 20433 entries, when the non-entry is dropped and True is in placed all the range index will have same entries which is 20433.</a:t>
            </a:r>
          </a:p>
        </p:txBody>
      </p:sp>
    </p:spTree>
    <p:extLst>
      <p:ext uri="{BB962C8B-B14F-4D97-AF65-F5344CB8AC3E}">
        <p14:creationId xmlns:p14="http://schemas.microsoft.com/office/powerpoint/2010/main" val="418940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B165-7E70-8DE5-0458-E08AA0371B9F}"/>
              </a:ext>
            </a:extLst>
          </p:cNvPr>
          <p:cNvSpPr>
            <a:spLocks noGrp="1"/>
          </p:cNvSpPr>
          <p:nvPr>
            <p:ph type="title"/>
          </p:nvPr>
        </p:nvSpPr>
        <p:spPr/>
        <p:txBody>
          <a:bodyPr/>
          <a:lstStyle/>
          <a:p>
            <a:r>
              <a:rPr lang="en-US" dirty="0"/>
              <a:t>Getting the Outliers</a:t>
            </a:r>
          </a:p>
        </p:txBody>
      </p:sp>
      <p:sp>
        <p:nvSpPr>
          <p:cNvPr id="3" name="Content Placeholder 2">
            <a:extLst>
              <a:ext uri="{FF2B5EF4-FFF2-40B4-BE49-F238E27FC236}">
                <a16:creationId xmlns:a16="http://schemas.microsoft.com/office/drawing/2014/main" id="{33A1180F-408F-B122-762C-19DE2D73FAEE}"/>
              </a:ext>
            </a:extLst>
          </p:cNvPr>
          <p:cNvSpPr>
            <a:spLocks noGrp="1"/>
          </p:cNvSpPr>
          <p:nvPr>
            <p:ph idx="1"/>
          </p:nvPr>
        </p:nvSpPr>
        <p:spPr/>
        <p:txBody>
          <a:bodyPr/>
          <a:lstStyle/>
          <a:p>
            <a:r>
              <a:rPr lang="en-US" dirty="0"/>
              <a:t>In order to get the outliers, we use describe to generate some summary statistics.</a:t>
            </a:r>
          </a:p>
          <a:p>
            <a:endParaRPr lang="en-US" dirty="0"/>
          </a:p>
          <a:p>
            <a:pPr marL="0" indent="0">
              <a:buNone/>
            </a:pPr>
            <a:endParaRPr lang="en-US" dirty="0"/>
          </a:p>
          <a:p>
            <a:endParaRPr lang="en-US" dirty="0"/>
          </a:p>
        </p:txBody>
      </p:sp>
      <p:graphicFrame>
        <p:nvGraphicFramePr>
          <p:cNvPr id="5" name="Table 5">
            <a:extLst>
              <a:ext uri="{FF2B5EF4-FFF2-40B4-BE49-F238E27FC236}">
                <a16:creationId xmlns:a16="http://schemas.microsoft.com/office/drawing/2014/main" id="{FEDF588B-AC18-C9EF-D580-33454EA9F2F7}"/>
              </a:ext>
            </a:extLst>
          </p:cNvPr>
          <p:cNvGraphicFramePr>
            <a:graphicFrameLocks noGrp="1"/>
          </p:cNvGraphicFramePr>
          <p:nvPr>
            <p:extLst>
              <p:ext uri="{D42A27DB-BD31-4B8C-83A1-F6EECF244321}">
                <p14:modId xmlns:p14="http://schemas.microsoft.com/office/powerpoint/2010/main" val="196662372"/>
              </p:ext>
            </p:extLst>
          </p:nvPr>
        </p:nvGraphicFramePr>
        <p:xfrm>
          <a:off x="1692366" y="2974340"/>
          <a:ext cx="8127999" cy="3337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53574322"/>
                    </a:ext>
                  </a:extLst>
                </a:gridCol>
                <a:gridCol w="2709333">
                  <a:extLst>
                    <a:ext uri="{9D8B030D-6E8A-4147-A177-3AD203B41FA5}">
                      <a16:colId xmlns:a16="http://schemas.microsoft.com/office/drawing/2014/main" val="1964558257"/>
                    </a:ext>
                  </a:extLst>
                </a:gridCol>
                <a:gridCol w="2709333">
                  <a:extLst>
                    <a:ext uri="{9D8B030D-6E8A-4147-A177-3AD203B41FA5}">
                      <a16:colId xmlns:a16="http://schemas.microsoft.com/office/drawing/2014/main" val="2748050233"/>
                    </a:ext>
                  </a:extLst>
                </a:gridCol>
              </a:tblGrid>
              <a:tr h="370840">
                <a:tc>
                  <a:txBody>
                    <a:bodyPr/>
                    <a:lstStyle/>
                    <a:p>
                      <a:endParaRPr lang="en-US"/>
                    </a:p>
                  </a:txBody>
                  <a:tcPr/>
                </a:tc>
                <a:tc>
                  <a:txBody>
                    <a:bodyPr/>
                    <a:lstStyle/>
                    <a:p>
                      <a:r>
                        <a:rPr lang="en-US" dirty="0"/>
                        <a:t>Total rooms</a:t>
                      </a:r>
                    </a:p>
                  </a:txBody>
                  <a:tcPr/>
                </a:tc>
                <a:tc>
                  <a:txBody>
                    <a:bodyPr/>
                    <a:lstStyle/>
                    <a:p>
                      <a:r>
                        <a:rPr lang="en-US" dirty="0"/>
                        <a:t>Median house value</a:t>
                      </a:r>
                    </a:p>
                  </a:txBody>
                  <a:tcPr/>
                </a:tc>
                <a:extLst>
                  <a:ext uri="{0D108BD9-81ED-4DB2-BD59-A6C34878D82A}">
                    <a16:rowId xmlns:a16="http://schemas.microsoft.com/office/drawing/2014/main" val="1512263081"/>
                  </a:ext>
                </a:extLst>
              </a:tr>
              <a:tr h="370840">
                <a:tc>
                  <a:txBody>
                    <a:bodyPr/>
                    <a:lstStyle/>
                    <a:p>
                      <a:r>
                        <a:rPr lang="en-US" dirty="0"/>
                        <a:t>Count</a:t>
                      </a:r>
                    </a:p>
                  </a:txBody>
                  <a:tcPr/>
                </a:tc>
                <a:tc>
                  <a:txBody>
                    <a:bodyPr/>
                    <a:lstStyle/>
                    <a:p>
                      <a:r>
                        <a:rPr lang="en-US" dirty="0"/>
                        <a:t>20640.000000</a:t>
                      </a:r>
                    </a:p>
                  </a:txBody>
                  <a:tcPr/>
                </a:tc>
                <a:tc>
                  <a:txBody>
                    <a:bodyPr/>
                    <a:lstStyle/>
                    <a:p>
                      <a:r>
                        <a:rPr lang="en-US" dirty="0"/>
                        <a:t>20640.000000</a:t>
                      </a:r>
                    </a:p>
                  </a:txBody>
                  <a:tcPr/>
                </a:tc>
                <a:extLst>
                  <a:ext uri="{0D108BD9-81ED-4DB2-BD59-A6C34878D82A}">
                    <a16:rowId xmlns:a16="http://schemas.microsoft.com/office/drawing/2014/main" val="3213328695"/>
                  </a:ext>
                </a:extLst>
              </a:tr>
              <a:tr h="370840">
                <a:tc>
                  <a:txBody>
                    <a:bodyPr/>
                    <a:lstStyle/>
                    <a:p>
                      <a:r>
                        <a:rPr lang="en-US" dirty="0"/>
                        <a:t>mean</a:t>
                      </a:r>
                    </a:p>
                  </a:txBody>
                  <a:tcPr/>
                </a:tc>
                <a:tc>
                  <a:txBody>
                    <a:bodyPr/>
                    <a:lstStyle/>
                    <a:p>
                      <a:r>
                        <a:rPr lang="en-US" dirty="0"/>
                        <a:t>2635.763081</a:t>
                      </a:r>
                    </a:p>
                  </a:txBody>
                  <a:tcPr/>
                </a:tc>
                <a:tc>
                  <a:txBody>
                    <a:bodyPr/>
                    <a:lstStyle/>
                    <a:p>
                      <a:r>
                        <a:rPr lang="en-US" dirty="0"/>
                        <a:t>206855.816909</a:t>
                      </a:r>
                    </a:p>
                  </a:txBody>
                  <a:tcPr/>
                </a:tc>
                <a:extLst>
                  <a:ext uri="{0D108BD9-81ED-4DB2-BD59-A6C34878D82A}">
                    <a16:rowId xmlns:a16="http://schemas.microsoft.com/office/drawing/2014/main" val="1943878309"/>
                  </a:ext>
                </a:extLst>
              </a:tr>
              <a:tr h="370840">
                <a:tc>
                  <a:txBody>
                    <a:bodyPr/>
                    <a:lstStyle/>
                    <a:p>
                      <a:r>
                        <a:rPr lang="en-US" dirty="0"/>
                        <a:t>std</a:t>
                      </a:r>
                    </a:p>
                  </a:txBody>
                  <a:tcPr/>
                </a:tc>
                <a:tc>
                  <a:txBody>
                    <a:bodyPr/>
                    <a:lstStyle/>
                    <a:p>
                      <a:r>
                        <a:rPr lang="en-US" dirty="0"/>
                        <a:t>2181.615252</a:t>
                      </a:r>
                    </a:p>
                  </a:txBody>
                  <a:tcPr/>
                </a:tc>
                <a:tc>
                  <a:txBody>
                    <a:bodyPr/>
                    <a:lstStyle/>
                    <a:p>
                      <a:r>
                        <a:rPr lang="en-US" dirty="0"/>
                        <a:t>115395.615874</a:t>
                      </a:r>
                    </a:p>
                  </a:txBody>
                  <a:tcPr/>
                </a:tc>
                <a:extLst>
                  <a:ext uri="{0D108BD9-81ED-4DB2-BD59-A6C34878D82A}">
                    <a16:rowId xmlns:a16="http://schemas.microsoft.com/office/drawing/2014/main" val="2944964379"/>
                  </a:ext>
                </a:extLst>
              </a:tr>
              <a:tr h="370840">
                <a:tc>
                  <a:txBody>
                    <a:bodyPr/>
                    <a:lstStyle/>
                    <a:p>
                      <a:r>
                        <a:rPr lang="en-US" dirty="0"/>
                        <a:t>min</a:t>
                      </a:r>
                    </a:p>
                  </a:txBody>
                  <a:tcPr/>
                </a:tc>
                <a:tc>
                  <a:txBody>
                    <a:bodyPr/>
                    <a:lstStyle/>
                    <a:p>
                      <a:r>
                        <a:rPr lang="en-US" dirty="0"/>
                        <a:t>2.000000</a:t>
                      </a:r>
                    </a:p>
                  </a:txBody>
                  <a:tcPr/>
                </a:tc>
                <a:tc>
                  <a:txBody>
                    <a:bodyPr/>
                    <a:lstStyle/>
                    <a:p>
                      <a:r>
                        <a:rPr lang="en-US" dirty="0"/>
                        <a:t>14999.000000</a:t>
                      </a:r>
                    </a:p>
                  </a:txBody>
                  <a:tcPr/>
                </a:tc>
                <a:extLst>
                  <a:ext uri="{0D108BD9-81ED-4DB2-BD59-A6C34878D82A}">
                    <a16:rowId xmlns:a16="http://schemas.microsoft.com/office/drawing/2014/main" val="4284521360"/>
                  </a:ext>
                </a:extLst>
              </a:tr>
              <a:tr h="370840">
                <a:tc>
                  <a:txBody>
                    <a:bodyPr/>
                    <a:lstStyle/>
                    <a:p>
                      <a:r>
                        <a:rPr lang="en-US" dirty="0"/>
                        <a:t>25%</a:t>
                      </a:r>
                    </a:p>
                  </a:txBody>
                  <a:tcPr/>
                </a:tc>
                <a:tc>
                  <a:txBody>
                    <a:bodyPr/>
                    <a:lstStyle/>
                    <a:p>
                      <a:r>
                        <a:rPr lang="en-US" dirty="0"/>
                        <a:t>1447.750000</a:t>
                      </a:r>
                    </a:p>
                  </a:txBody>
                  <a:tcPr/>
                </a:tc>
                <a:tc>
                  <a:txBody>
                    <a:bodyPr/>
                    <a:lstStyle/>
                    <a:p>
                      <a:r>
                        <a:rPr lang="en-US" dirty="0"/>
                        <a:t>119600.000000</a:t>
                      </a:r>
                    </a:p>
                  </a:txBody>
                  <a:tcPr/>
                </a:tc>
                <a:extLst>
                  <a:ext uri="{0D108BD9-81ED-4DB2-BD59-A6C34878D82A}">
                    <a16:rowId xmlns:a16="http://schemas.microsoft.com/office/drawing/2014/main" val="3093762713"/>
                  </a:ext>
                </a:extLst>
              </a:tr>
              <a:tr h="370840">
                <a:tc>
                  <a:txBody>
                    <a:bodyPr/>
                    <a:lstStyle/>
                    <a:p>
                      <a:r>
                        <a:rPr lang="en-US" dirty="0"/>
                        <a:t>50%</a:t>
                      </a:r>
                    </a:p>
                  </a:txBody>
                  <a:tcPr/>
                </a:tc>
                <a:tc>
                  <a:txBody>
                    <a:bodyPr/>
                    <a:lstStyle/>
                    <a:p>
                      <a:r>
                        <a:rPr lang="en-US" dirty="0"/>
                        <a:t>2127.000000</a:t>
                      </a:r>
                    </a:p>
                  </a:txBody>
                  <a:tcPr/>
                </a:tc>
                <a:tc>
                  <a:txBody>
                    <a:bodyPr/>
                    <a:lstStyle/>
                    <a:p>
                      <a:r>
                        <a:rPr lang="en-US" dirty="0"/>
                        <a:t>179700.000000</a:t>
                      </a:r>
                    </a:p>
                  </a:txBody>
                  <a:tcPr/>
                </a:tc>
                <a:extLst>
                  <a:ext uri="{0D108BD9-81ED-4DB2-BD59-A6C34878D82A}">
                    <a16:rowId xmlns:a16="http://schemas.microsoft.com/office/drawing/2014/main" val="2069644046"/>
                  </a:ext>
                </a:extLst>
              </a:tr>
              <a:tr h="370840">
                <a:tc>
                  <a:txBody>
                    <a:bodyPr/>
                    <a:lstStyle/>
                    <a:p>
                      <a:r>
                        <a:rPr lang="en-US" dirty="0"/>
                        <a:t>75%</a:t>
                      </a:r>
                    </a:p>
                  </a:txBody>
                  <a:tcPr/>
                </a:tc>
                <a:tc>
                  <a:txBody>
                    <a:bodyPr/>
                    <a:lstStyle/>
                    <a:p>
                      <a:r>
                        <a:rPr lang="en-US" dirty="0"/>
                        <a:t>3148.000000</a:t>
                      </a:r>
                    </a:p>
                  </a:txBody>
                  <a:tcPr/>
                </a:tc>
                <a:tc>
                  <a:txBody>
                    <a:bodyPr/>
                    <a:lstStyle/>
                    <a:p>
                      <a:r>
                        <a:rPr lang="en-US" dirty="0"/>
                        <a:t>264725.000000</a:t>
                      </a:r>
                    </a:p>
                  </a:txBody>
                  <a:tcPr/>
                </a:tc>
                <a:extLst>
                  <a:ext uri="{0D108BD9-81ED-4DB2-BD59-A6C34878D82A}">
                    <a16:rowId xmlns:a16="http://schemas.microsoft.com/office/drawing/2014/main" val="1275574624"/>
                  </a:ext>
                </a:extLst>
              </a:tr>
              <a:tr h="370840">
                <a:tc>
                  <a:txBody>
                    <a:bodyPr/>
                    <a:lstStyle/>
                    <a:p>
                      <a:r>
                        <a:rPr lang="en-US" dirty="0"/>
                        <a:t>max</a:t>
                      </a:r>
                    </a:p>
                  </a:txBody>
                  <a:tcPr/>
                </a:tc>
                <a:tc>
                  <a:txBody>
                    <a:bodyPr/>
                    <a:lstStyle/>
                    <a:p>
                      <a:r>
                        <a:rPr lang="en-US" dirty="0"/>
                        <a:t>39320.000000</a:t>
                      </a:r>
                    </a:p>
                  </a:txBody>
                  <a:tcPr/>
                </a:tc>
                <a:tc>
                  <a:txBody>
                    <a:bodyPr/>
                    <a:lstStyle/>
                    <a:p>
                      <a:r>
                        <a:rPr lang="en-US" dirty="0"/>
                        <a:t>500001.000000</a:t>
                      </a:r>
                    </a:p>
                  </a:txBody>
                  <a:tcPr/>
                </a:tc>
                <a:extLst>
                  <a:ext uri="{0D108BD9-81ED-4DB2-BD59-A6C34878D82A}">
                    <a16:rowId xmlns:a16="http://schemas.microsoft.com/office/drawing/2014/main" val="417750732"/>
                  </a:ext>
                </a:extLst>
              </a:tr>
            </a:tbl>
          </a:graphicData>
        </a:graphic>
      </p:graphicFrame>
    </p:spTree>
    <p:extLst>
      <p:ext uri="{BB962C8B-B14F-4D97-AF65-F5344CB8AC3E}">
        <p14:creationId xmlns:p14="http://schemas.microsoft.com/office/powerpoint/2010/main" val="199533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C929-B7FF-332E-A308-DF36D3EDB736}"/>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53795322-AED6-F1B1-ACF3-870ECACC2D4B}"/>
              </a:ext>
            </a:extLst>
          </p:cNvPr>
          <p:cNvSpPr>
            <a:spLocks noGrp="1"/>
          </p:cNvSpPr>
          <p:nvPr>
            <p:ph idx="1"/>
          </p:nvPr>
        </p:nvSpPr>
        <p:spPr/>
        <p:txBody>
          <a:bodyPr>
            <a:normAutofit/>
          </a:bodyPr>
          <a:lstStyle/>
          <a:p>
            <a:r>
              <a:rPr lang="en-US" dirty="0"/>
              <a:t>Generating statistics helps us determine whether or not the data set has outliers.</a:t>
            </a:r>
          </a:p>
          <a:p>
            <a:r>
              <a:rPr lang="en-US" dirty="0"/>
              <a:t>In the table above, the observation made is that:</a:t>
            </a:r>
          </a:p>
          <a:p>
            <a:r>
              <a:rPr lang="en-US" dirty="0"/>
              <a:t>The total rooms and median house value columns have outliers. This is because the maximum total rooms is 39320.000000 with its mean being 2635.763081. This means that the mean is sensitive to the outlier but the fact that the mean is so small compared to its maximum value indicates the maximum value is an outlier similarly to the median house value.</a:t>
            </a:r>
          </a:p>
        </p:txBody>
      </p:sp>
    </p:spTree>
    <p:extLst>
      <p:ext uri="{BB962C8B-B14F-4D97-AF65-F5344CB8AC3E}">
        <p14:creationId xmlns:p14="http://schemas.microsoft.com/office/powerpoint/2010/main" val="38070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0804-A077-6216-9A3E-6853D2D9256E}"/>
              </a:ext>
            </a:extLst>
          </p:cNvPr>
          <p:cNvSpPr>
            <a:spLocks noGrp="1"/>
          </p:cNvSpPr>
          <p:nvPr>
            <p:ph type="title"/>
          </p:nvPr>
        </p:nvSpPr>
        <p:spPr/>
        <p:txBody>
          <a:bodyPr>
            <a:normAutofit/>
          </a:bodyPr>
          <a:lstStyle/>
          <a:p>
            <a:r>
              <a:rPr lang="en-US" dirty="0"/>
              <a:t>Basic exploration of numeric features</a:t>
            </a:r>
          </a:p>
        </p:txBody>
      </p:sp>
      <p:sp>
        <p:nvSpPr>
          <p:cNvPr id="3" name="Content Placeholder 2">
            <a:extLst>
              <a:ext uri="{FF2B5EF4-FFF2-40B4-BE49-F238E27FC236}">
                <a16:creationId xmlns:a16="http://schemas.microsoft.com/office/drawing/2014/main" id="{951B366A-2F71-7838-E07A-7DE93C214A56}"/>
              </a:ext>
            </a:extLst>
          </p:cNvPr>
          <p:cNvSpPr>
            <a:spLocks noGrp="1"/>
          </p:cNvSpPr>
          <p:nvPr>
            <p:ph idx="1"/>
          </p:nvPr>
        </p:nvSpPr>
        <p:spPr/>
        <p:txBody>
          <a:bodyPr>
            <a:normAutofit/>
          </a:bodyPr>
          <a:lstStyle/>
          <a:p>
            <a:r>
              <a:rPr lang="en-US" dirty="0"/>
              <a:t>First split the data set into train and test data set in order to estimate different parameters or to compare different model performance.</a:t>
            </a:r>
          </a:p>
          <a:p>
            <a:r>
              <a:rPr lang="en-US" dirty="0"/>
              <a:t>Then join both the x train and y train data in order to analyze basic correlation.</a:t>
            </a:r>
          </a:p>
          <a:p>
            <a:r>
              <a:rPr lang="en-US" dirty="0"/>
              <a:t>Exclude ocean proximity then plot a heat map to visualize the correlation matrix.</a:t>
            </a:r>
          </a:p>
          <a:p>
            <a:r>
              <a:rPr lang="en-US" dirty="0"/>
              <a:t>Observation made as per the heat map below:</a:t>
            </a:r>
          </a:p>
          <a:p>
            <a:r>
              <a:rPr lang="en-US" dirty="0"/>
              <a:t>Median income correlates highly with median house value therefore it can be a greater prediction for house price value.</a:t>
            </a:r>
          </a:p>
          <a:p>
            <a:endParaRPr lang="en-US" dirty="0"/>
          </a:p>
        </p:txBody>
      </p:sp>
    </p:spTree>
    <p:extLst>
      <p:ext uri="{BB962C8B-B14F-4D97-AF65-F5344CB8AC3E}">
        <p14:creationId xmlns:p14="http://schemas.microsoft.com/office/powerpoint/2010/main" val="438453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157</TotalTime>
  <Words>1023</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CALIFORNIA HOUSE PRICING PREDICTION PROJECT</vt:lpstr>
      <vt:lpstr>Importing the libraries</vt:lpstr>
      <vt:lpstr>Data Information</vt:lpstr>
      <vt:lpstr>Unique Data</vt:lpstr>
      <vt:lpstr>Size of the set</vt:lpstr>
      <vt:lpstr>Observation</vt:lpstr>
      <vt:lpstr>Getting the Outliers</vt:lpstr>
      <vt:lpstr>Continuation…</vt:lpstr>
      <vt:lpstr>Basic exploration of numeric features</vt:lpstr>
      <vt:lpstr>Continuation…..</vt:lpstr>
      <vt:lpstr>Continuation…</vt:lpstr>
      <vt:lpstr>Continuation…</vt:lpstr>
      <vt:lpstr>Continuation…</vt:lpstr>
      <vt:lpstr>Continuation…</vt:lpstr>
      <vt:lpstr>Continuation…</vt:lpstr>
      <vt:lpstr>Continuation…</vt:lpstr>
      <vt:lpstr>Perform Linear Regression</vt:lpstr>
      <vt:lpstr>Perform Grid Search CV</vt:lpstr>
      <vt:lpstr>Perform Random Forest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HOUSE PRICING PREDICTION PROJECT</dc:title>
  <dc:creator>Cynthia Obala</dc:creator>
  <cp:lastModifiedBy>Cynthia Obala</cp:lastModifiedBy>
  <cp:revision>1</cp:revision>
  <dcterms:created xsi:type="dcterms:W3CDTF">2023-04-14T09:24:30Z</dcterms:created>
  <dcterms:modified xsi:type="dcterms:W3CDTF">2023-04-14T12:01:45Z</dcterms:modified>
</cp:coreProperties>
</file>