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ke Banjo" userId="49fc10a6ac4d91dc" providerId="LiveId" clId="{7D696B1B-04D0-4E63-988B-97BA3710FFB1}"/>
    <pc:docChg chg="custSel modSld">
      <pc:chgData name="Ronke Banjo" userId="49fc10a6ac4d91dc" providerId="LiveId" clId="{7D696B1B-04D0-4E63-988B-97BA3710FFB1}" dt="2025-01-17T18:28:55.985" v="2" actId="478"/>
      <pc:docMkLst>
        <pc:docMk/>
      </pc:docMkLst>
      <pc:sldChg chg="delSp modSp mod">
        <pc:chgData name="Ronke Banjo" userId="49fc10a6ac4d91dc" providerId="LiveId" clId="{7D696B1B-04D0-4E63-988B-97BA3710FFB1}" dt="2025-01-17T18:28:55.985" v="2" actId="478"/>
        <pc:sldMkLst>
          <pc:docMk/>
          <pc:sldMk cId="0" sldId="256"/>
        </pc:sldMkLst>
        <pc:spChg chg="del mod">
          <ac:chgData name="Ronke Banjo" userId="49fc10a6ac4d91dc" providerId="LiveId" clId="{7D696B1B-04D0-4E63-988B-97BA3710FFB1}" dt="2025-01-17T18:28:55.985" v="2" actId="478"/>
          <ac:spMkLst>
            <pc:docMk/>
            <pc:sldMk cId="0" sldId="256"/>
            <ac:spMk id="8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dfbc7b39e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dfbc7b39e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f566137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f566137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this mean? - what are we trying to visualise? Add a trendline- is it increasing/ decreasing presentation should have an aim. Lot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0f56613748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0f5661374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f56613748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f5661374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f56613748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f5661374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e15f1f6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e15f1f6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f56613748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f5661374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f5661374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f56613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e1ab7f11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e1ab7f1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e35eadf6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e35eadf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deec5c3ca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deec5c3ca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e35ead4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e35ead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deec5c3ca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deec5c3ca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Convey this in a way in simple terms, quick. Tackle visualisation for each slide. For understanding purposes,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deec5c3ca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0deec5c3ca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deec5c3ca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deec5c3ca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f56613748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f5661374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deec5c3ca_0_9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deec5c3ca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f56613748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f5661374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dfbc7b39e_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dfbc7b39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23408" y="80852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dk1"/>
                </a:solidFill>
              </a:rPr>
              <a:t>House Price Regression Dataset Analysis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Lots Size</a:t>
            </a:r>
            <a:endParaRPr b="1" u="sng"/>
          </a:p>
        </p:txBody>
      </p:sp>
      <p:sp>
        <p:nvSpPr>
          <p:cNvPr id="149" name="Google Shape;149;p22"/>
          <p:cNvSpPr txBox="1">
            <a:spLocks noGrp="1"/>
          </p:cNvSpPr>
          <p:nvPr>
            <p:ph type="body" idx="1"/>
          </p:nvPr>
        </p:nvSpPr>
        <p:spPr>
          <a:xfrm>
            <a:off x="311700" y="1017800"/>
            <a:ext cx="8520600" cy="3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358"/>
              <a:buNone/>
            </a:pPr>
            <a:r>
              <a:rPr lang="en" sz="1422"/>
              <a:t>The lots are measured in acres.</a:t>
            </a:r>
            <a:endParaRPr sz="1422"/>
          </a:p>
          <a:p>
            <a:pPr marL="0" lvl="0" indent="0" algn="l" rtl="0">
              <a:spcBef>
                <a:spcPts val="1200"/>
              </a:spcBef>
              <a:spcAft>
                <a:spcPts val="0"/>
              </a:spcAft>
              <a:buSzPts val="358"/>
              <a:buNone/>
            </a:pPr>
            <a:r>
              <a:rPr lang="en" sz="1422"/>
              <a:t>T</a:t>
            </a:r>
            <a:r>
              <a:rPr lang="en" sz="1503"/>
              <a:t>his feature is the major determinant of the cost of properties . </a:t>
            </a:r>
            <a:endParaRPr sz="1503"/>
          </a:p>
          <a:p>
            <a:pPr marL="0" lvl="0" indent="0" algn="l" rtl="0">
              <a:spcBef>
                <a:spcPts val="1200"/>
              </a:spcBef>
              <a:spcAft>
                <a:spcPts val="0"/>
              </a:spcAft>
              <a:buSzPts val="358"/>
              <a:buNone/>
            </a:pPr>
            <a:r>
              <a:rPr lang="en" sz="1503"/>
              <a:t>The bigger the lot, the higher the property price and the smaller the lot, the lower the property price.</a:t>
            </a:r>
            <a:endParaRPr sz="1503"/>
          </a:p>
          <a:p>
            <a:pPr marL="0" lvl="0" indent="0" algn="l" rtl="0">
              <a:spcBef>
                <a:spcPts val="1200"/>
              </a:spcBef>
              <a:spcAft>
                <a:spcPts val="0"/>
              </a:spcAft>
              <a:buSzPts val="358"/>
              <a:buNone/>
            </a:pPr>
            <a:r>
              <a:rPr lang="en" sz="1503"/>
              <a:t>.</a:t>
            </a:r>
            <a:r>
              <a:rPr lang="en" sz="1503" b="1" u="sng"/>
              <a:t>Observations</a:t>
            </a:r>
            <a:r>
              <a:rPr lang="en" sz="1503" b="1"/>
              <a:t>:</a:t>
            </a:r>
            <a:endParaRPr sz="1503" b="1"/>
          </a:p>
          <a:p>
            <a:pPr marL="0" lvl="0" indent="0" algn="l" rtl="0">
              <a:spcBef>
                <a:spcPts val="1200"/>
              </a:spcBef>
              <a:spcAft>
                <a:spcPts val="0"/>
              </a:spcAft>
              <a:buSzPts val="358"/>
              <a:buNone/>
            </a:pPr>
            <a:r>
              <a:rPr lang="en" sz="1503"/>
              <a:t>The lots size is not well analysed to show how big or small it has become over the years in terms of number of rooms per house.</a:t>
            </a:r>
            <a:endParaRPr sz="1503"/>
          </a:p>
          <a:p>
            <a:pPr marL="0" lvl="0" indent="0" algn="l" rtl="0">
              <a:spcBef>
                <a:spcPts val="1200"/>
              </a:spcBef>
              <a:spcAft>
                <a:spcPts val="0"/>
              </a:spcAft>
              <a:buSzPts val="358"/>
              <a:buNone/>
            </a:pPr>
            <a:r>
              <a:rPr lang="en" sz="1503"/>
              <a:t>It is hard for one to use the datasets to decide the type of property in question. For example, is it terraced property, semi detached or detached houses.</a:t>
            </a:r>
            <a:endParaRPr sz="1503"/>
          </a:p>
          <a:p>
            <a:pPr marL="0" lvl="0" indent="0" algn="l" rtl="0">
              <a:spcBef>
                <a:spcPts val="1200"/>
              </a:spcBef>
              <a:spcAft>
                <a:spcPts val="0"/>
              </a:spcAft>
              <a:buSzPts val="358"/>
              <a:buNone/>
            </a:pPr>
            <a:r>
              <a:rPr lang="en" sz="1503"/>
              <a:t>It might help to show the average size of lots over the years which is 2.78 which will show that , the average lotscost is £618,861</a:t>
            </a:r>
            <a:endParaRPr sz="1503"/>
          </a:p>
          <a:p>
            <a:pPr marL="0" lvl="0" indent="0" algn="l" rtl="0">
              <a:spcBef>
                <a:spcPts val="1200"/>
              </a:spcBef>
              <a:spcAft>
                <a:spcPts val="0"/>
              </a:spcAft>
              <a:buSzPts val="358"/>
              <a:buNone/>
            </a:pPr>
            <a:endParaRPr sz="1166"/>
          </a:p>
          <a:p>
            <a:pPr marL="0" lvl="0" indent="0" algn="l" rtl="0">
              <a:spcBef>
                <a:spcPts val="1200"/>
              </a:spcBef>
              <a:spcAft>
                <a:spcPts val="1200"/>
              </a:spcAft>
              <a:buSzPts val="358"/>
              <a:buNone/>
            </a:pPr>
            <a:endParaRPr sz="58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Lot Size by Year Built</a:t>
            </a:r>
            <a:endParaRPr/>
          </a:p>
        </p:txBody>
      </p:sp>
      <p:pic>
        <p:nvPicPr>
          <p:cNvPr id="155" name="Google Shape;155;p23"/>
          <p:cNvPicPr preferRelativeResize="0"/>
          <p:nvPr/>
        </p:nvPicPr>
        <p:blipFill>
          <a:blip r:embed="rId3">
            <a:alphaModFix/>
          </a:blip>
          <a:stretch>
            <a:fillRect/>
          </a:stretch>
        </p:blipFill>
        <p:spPr>
          <a:xfrm>
            <a:off x="3714150" y="1416038"/>
            <a:ext cx="4981099" cy="2823026"/>
          </a:xfrm>
          <a:prstGeom prst="rect">
            <a:avLst/>
          </a:prstGeom>
          <a:noFill/>
          <a:ln>
            <a:noFill/>
          </a:ln>
        </p:spPr>
      </p:pic>
      <p:pic>
        <p:nvPicPr>
          <p:cNvPr id="156" name="Google Shape;156;p23"/>
          <p:cNvPicPr preferRelativeResize="0"/>
          <p:nvPr/>
        </p:nvPicPr>
        <p:blipFill rotWithShape="1">
          <a:blip r:embed="rId4">
            <a:alphaModFix/>
          </a:blip>
          <a:srcRect l="8068" r="28302"/>
          <a:stretch/>
        </p:blipFill>
        <p:spPr>
          <a:xfrm>
            <a:off x="694350" y="1170200"/>
            <a:ext cx="2256549" cy="3164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Lot Size and average House Price </a:t>
            </a:r>
            <a:endParaRPr/>
          </a:p>
        </p:txBody>
      </p:sp>
      <p:pic>
        <p:nvPicPr>
          <p:cNvPr id="162" name="Google Shape;162;p24"/>
          <p:cNvPicPr preferRelativeResize="0"/>
          <p:nvPr/>
        </p:nvPicPr>
        <p:blipFill rotWithShape="1">
          <a:blip r:embed="rId3">
            <a:alphaModFix/>
          </a:blip>
          <a:srcRect l="11792" t="10766" r="8583" b="7292"/>
          <a:stretch/>
        </p:blipFill>
        <p:spPr>
          <a:xfrm>
            <a:off x="1288150" y="1406900"/>
            <a:ext cx="6111899" cy="193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Garage Size and Average House Price</a:t>
            </a:r>
            <a:endParaRPr/>
          </a:p>
        </p:txBody>
      </p:sp>
      <p:pic>
        <p:nvPicPr>
          <p:cNvPr id="168" name="Google Shape;168;p25"/>
          <p:cNvPicPr preferRelativeResize="0"/>
          <p:nvPr/>
        </p:nvPicPr>
        <p:blipFill rotWithShape="1">
          <a:blip r:embed="rId3">
            <a:alphaModFix/>
          </a:blip>
          <a:srcRect l="9178" r="20214"/>
          <a:stretch/>
        </p:blipFill>
        <p:spPr>
          <a:xfrm>
            <a:off x="825138" y="1389163"/>
            <a:ext cx="7036926" cy="236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Garage Size </a:t>
            </a:r>
            <a:endParaRPr/>
          </a:p>
        </p:txBody>
      </p:sp>
      <p:pic>
        <p:nvPicPr>
          <p:cNvPr id="174" name="Google Shape;174;p26"/>
          <p:cNvPicPr preferRelativeResize="0"/>
          <p:nvPr/>
        </p:nvPicPr>
        <p:blipFill>
          <a:blip r:embed="rId3">
            <a:alphaModFix/>
          </a:blip>
          <a:stretch>
            <a:fillRect/>
          </a:stretch>
        </p:blipFill>
        <p:spPr>
          <a:xfrm>
            <a:off x="622475" y="1211825"/>
            <a:ext cx="6421300" cy="253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Bathrooms</a:t>
            </a:r>
            <a:endParaRPr/>
          </a:p>
        </p:txBody>
      </p:sp>
      <p:sp>
        <p:nvSpPr>
          <p:cNvPr id="180" name="Google Shape;180;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a:highlight>
                  <a:schemeClr val="lt1"/>
                </a:highlight>
              </a:rPr>
              <a:t>The drawback here is that it merely lists the quantity of restrooms without describing their kind or characteristics. For example, it doesn't specify if each bathroom has a bathtub or shower or if it just has a washbasin and toilet. </a:t>
            </a:r>
            <a:endParaRPr>
              <a:highlight>
                <a:schemeClr val="lt1"/>
              </a:highlight>
            </a:endParaRPr>
          </a:p>
          <a:p>
            <a:pPr marL="0" lvl="0" indent="0" algn="l" rtl="0">
              <a:lnSpc>
                <a:spcPct val="95000"/>
              </a:lnSpc>
              <a:spcBef>
                <a:spcPts val="1200"/>
              </a:spcBef>
              <a:spcAft>
                <a:spcPts val="0"/>
              </a:spcAft>
              <a:buNone/>
            </a:pPr>
            <a:r>
              <a:rPr lang="en">
                <a:highlight>
                  <a:schemeClr val="lt1"/>
                </a:highlight>
              </a:rPr>
              <a:t>Furthermore, it is not clear whether a bathroom is separate or en-suite. The accuracy of home price forecasts may be impacted by this lack of information because bathroom type and quality are crucial elements that have a big impact on property value.</a:t>
            </a:r>
            <a:endParaRPr>
              <a:highlight>
                <a:schemeClr val="lt1"/>
              </a:highlight>
            </a:endParaRPr>
          </a:p>
          <a:p>
            <a:pPr marL="0" lvl="0" indent="0" algn="l" rtl="0">
              <a:lnSpc>
                <a:spcPct val="95000"/>
              </a:lnSpc>
              <a:spcBef>
                <a:spcPts val="1200"/>
              </a:spcBef>
              <a:spcAft>
                <a:spcPts val="0"/>
              </a:spcAft>
              <a:buNone/>
            </a:pPr>
            <a:endParaRPr>
              <a:solidFill>
                <a:schemeClr val="lt1"/>
              </a:solidFill>
              <a:highlight>
                <a:srgbClr val="555555"/>
              </a:highlight>
            </a:endParaRPr>
          </a:p>
          <a:p>
            <a:pPr marL="0" lvl="0" indent="0" algn="l" rtl="0">
              <a:lnSpc>
                <a:spcPct val="95000"/>
              </a:lnSpc>
              <a:spcBef>
                <a:spcPts val="1200"/>
              </a:spcBef>
              <a:spcAft>
                <a:spcPts val="1200"/>
              </a:spcAft>
              <a:buNone/>
            </a:pPr>
            <a:endParaRPr>
              <a:solidFill>
                <a:schemeClr val="lt1"/>
              </a:solidFill>
              <a:highlight>
                <a:srgbClr val="555555"/>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Bedrooms</a:t>
            </a:r>
            <a:endParaRPr/>
          </a:p>
        </p:txBody>
      </p:sp>
      <p:sp>
        <p:nvSpPr>
          <p:cNvPr id="186" name="Google Shape;186;p28"/>
          <p:cNvSpPr txBox="1">
            <a:spLocks noGrp="1"/>
          </p:cNvSpPr>
          <p:nvPr>
            <p:ph type="body" idx="1"/>
          </p:nvPr>
        </p:nvSpPr>
        <p:spPr>
          <a:xfrm>
            <a:off x="205175" y="834200"/>
            <a:ext cx="8520600" cy="2873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100"/>
              <a:t>The number of bedrooms in a house is a significant factor that influences its market price. Generally, houses with more bedrooms are valued higher due to their larger size and the increased utility they offer to potential buyers.</a:t>
            </a:r>
            <a:endParaRPr sz="1100"/>
          </a:p>
          <a:p>
            <a:pPr marL="0" lvl="0" indent="0" algn="l" rtl="0">
              <a:spcBef>
                <a:spcPts val="1200"/>
              </a:spcBef>
              <a:spcAft>
                <a:spcPts val="0"/>
              </a:spcAft>
              <a:buNone/>
            </a:pPr>
            <a:r>
              <a:rPr lang="en" sz="1100">
                <a:solidFill>
                  <a:srgbClr val="000000"/>
                </a:solidFill>
              </a:rPr>
              <a:t>The bar chart illustrates the relationship between the number of bedrooms and house prices. Here are some key observations:</a:t>
            </a:r>
            <a:endParaRPr sz="1100">
              <a:solidFill>
                <a:srgbClr val="000000"/>
              </a:solidFill>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rPr>
              <a:t>Higher Prices with More Bedrooms</a:t>
            </a:r>
            <a:r>
              <a:rPr lang="en" sz="1100">
                <a:solidFill>
                  <a:srgbClr val="000000"/>
                </a:solidFill>
              </a:rPr>
              <a:t>: Generally, houses with more bedrooms tend to have higher prices. This trend reflects the added value that extra bedrooms bring to a property.</a:t>
            </a:r>
            <a:endParaRPr sz="1100">
              <a:solidFill>
                <a:srgbClr val="000000"/>
              </a:solidFil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rPr>
              <a:t>Consistent Increase</a:t>
            </a:r>
            <a:r>
              <a:rPr lang="en" sz="1100">
                <a:solidFill>
                  <a:srgbClr val="000000"/>
                </a:solidFill>
              </a:rPr>
              <a:t>: The chart shows a steady increase in house prices as the number of bedrooms increases, indicating a clear positive correlation.</a:t>
            </a:r>
            <a:endParaRPr sz="1100">
              <a:solidFill>
                <a:srgbClr val="000000"/>
              </a:solidFill>
            </a:endParaRPr>
          </a:p>
          <a:p>
            <a:pPr marL="457200" lvl="0" indent="-298450" algn="l" rtl="0">
              <a:spcBef>
                <a:spcPts val="0"/>
              </a:spcBef>
              <a:spcAft>
                <a:spcPts val="0"/>
              </a:spcAft>
              <a:buClr>
                <a:srgbClr val="000000"/>
              </a:buClr>
              <a:buSzPts val="1100"/>
              <a:buFont typeface="Arial"/>
              <a:buChar char="●"/>
            </a:pPr>
            <a:r>
              <a:rPr lang="en" sz="1100" b="1">
                <a:solidFill>
                  <a:srgbClr val="000000"/>
                </a:solidFill>
              </a:rPr>
              <a:t>Market Dynamics</a:t>
            </a:r>
            <a:r>
              <a:rPr lang="en" sz="1100">
                <a:solidFill>
                  <a:srgbClr val="000000"/>
                </a:solidFill>
              </a:rPr>
              <a:t>: Buyers are typically willing to pay more for homes with additional bedrooms due to the increased living space and potential for accommodating larger families or guests.</a:t>
            </a:r>
            <a:endParaRPr sz="1100">
              <a:solidFill>
                <a:srgbClr val="000000"/>
              </a:solidFill>
            </a:endParaRPr>
          </a:p>
          <a:p>
            <a:pPr marL="0" lvl="0" indent="0" algn="l" rtl="0">
              <a:spcBef>
                <a:spcPts val="1200"/>
              </a:spcBef>
              <a:spcAft>
                <a:spcPts val="0"/>
              </a:spcAft>
              <a:buNone/>
            </a:pPr>
            <a:r>
              <a:rPr lang="en" sz="1100">
                <a:solidFill>
                  <a:srgbClr val="000000"/>
                </a:solidFill>
              </a:rPr>
              <a:t>This analysis highlights the importance of bedroom count as a significant factor in real estate pricing and can assist in making more informed decisions when evaluating properties.</a:t>
            </a:r>
            <a:endParaRPr sz="1100">
              <a:solidFill>
                <a:srgbClr val="000000"/>
              </a:solidFill>
            </a:endParaRPr>
          </a:p>
          <a:p>
            <a:pPr marL="0" lvl="0" indent="0" algn="l" rtl="0">
              <a:spcBef>
                <a:spcPts val="1200"/>
              </a:spcBef>
              <a:spcAft>
                <a:spcPts val="1200"/>
              </a:spcAft>
              <a:buNone/>
            </a:pPr>
            <a:endParaRPr sz="1100"/>
          </a:p>
        </p:txBody>
      </p:sp>
      <p:pic>
        <p:nvPicPr>
          <p:cNvPr id="187" name="Google Shape;187;p28"/>
          <p:cNvPicPr preferRelativeResize="0"/>
          <p:nvPr/>
        </p:nvPicPr>
        <p:blipFill>
          <a:blip r:embed="rId3">
            <a:alphaModFix/>
          </a:blip>
          <a:stretch>
            <a:fillRect/>
          </a:stretch>
        </p:blipFill>
        <p:spPr>
          <a:xfrm>
            <a:off x="5314575" y="3029125"/>
            <a:ext cx="3517724" cy="2114375"/>
          </a:xfrm>
          <a:prstGeom prst="rect">
            <a:avLst/>
          </a:prstGeom>
          <a:noFill/>
          <a:ln>
            <a:noFill/>
          </a:ln>
        </p:spPr>
      </p:pic>
      <p:pic>
        <p:nvPicPr>
          <p:cNvPr id="188" name="Google Shape;188;p28"/>
          <p:cNvPicPr preferRelativeResize="0"/>
          <p:nvPr/>
        </p:nvPicPr>
        <p:blipFill>
          <a:blip r:embed="rId4">
            <a:alphaModFix/>
          </a:blip>
          <a:stretch>
            <a:fillRect/>
          </a:stretch>
        </p:blipFill>
        <p:spPr>
          <a:xfrm>
            <a:off x="1414175" y="3152350"/>
            <a:ext cx="2775700" cy="1683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9"/>
          <p:cNvPicPr preferRelativeResize="0"/>
          <p:nvPr/>
        </p:nvPicPr>
        <p:blipFill>
          <a:blip r:embed="rId3">
            <a:alphaModFix/>
          </a:blip>
          <a:stretch>
            <a:fillRect/>
          </a:stretch>
        </p:blipFill>
        <p:spPr>
          <a:xfrm>
            <a:off x="60875" y="79897"/>
            <a:ext cx="6069226" cy="2015050"/>
          </a:xfrm>
          <a:prstGeom prst="rect">
            <a:avLst/>
          </a:prstGeom>
          <a:noFill/>
          <a:ln>
            <a:noFill/>
          </a:ln>
        </p:spPr>
      </p:pic>
      <p:pic>
        <p:nvPicPr>
          <p:cNvPr id="194" name="Google Shape;194;p29"/>
          <p:cNvPicPr preferRelativeResize="0"/>
          <p:nvPr/>
        </p:nvPicPr>
        <p:blipFill>
          <a:blip r:embed="rId4">
            <a:alphaModFix/>
          </a:blip>
          <a:stretch>
            <a:fillRect/>
          </a:stretch>
        </p:blipFill>
        <p:spPr>
          <a:xfrm>
            <a:off x="4572000" y="2094947"/>
            <a:ext cx="4564828" cy="27437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185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Square-footage Analysis</a:t>
            </a:r>
            <a:endParaRPr/>
          </a:p>
          <a:p>
            <a:pPr marL="0" lvl="0" indent="0" algn="l" rtl="0">
              <a:spcBef>
                <a:spcPts val="0"/>
              </a:spcBef>
              <a:spcAft>
                <a:spcPts val="0"/>
              </a:spcAft>
              <a:buNone/>
            </a:pPr>
            <a:endParaRPr/>
          </a:p>
        </p:txBody>
      </p:sp>
      <p:sp>
        <p:nvSpPr>
          <p:cNvPr id="200" name="Google Shape;200;p30"/>
          <p:cNvSpPr txBox="1">
            <a:spLocks noGrp="1"/>
          </p:cNvSpPr>
          <p:nvPr>
            <p:ph type="body" idx="1"/>
          </p:nvPr>
        </p:nvSpPr>
        <p:spPr>
          <a:xfrm>
            <a:off x="71850" y="730325"/>
            <a:ext cx="8917800" cy="4137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518">
                <a:solidFill>
                  <a:srgbClr val="5F6368"/>
                </a:solidFill>
                <a:highlight>
                  <a:srgbClr val="FFFFFF"/>
                </a:highlight>
              </a:rPr>
              <a:t>-The size of a house is measured in square feet. Larger homes typically have higher prices.</a:t>
            </a:r>
            <a:endParaRPr sz="5518">
              <a:solidFill>
                <a:srgbClr val="5F6368"/>
              </a:solidFill>
              <a:highlight>
                <a:srgbClr val="FFFFFF"/>
              </a:highlight>
            </a:endParaRPr>
          </a:p>
          <a:p>
            <a:pPr marL="0" lvl="0" indent="0" algn="l" rtl="0">
              <a:spcBef>
                <a:spcPts val="1200"/>
              </a:spcBef>
              <a:spcAft>
                <a:spcPts val="0"/>
              </a:spcAft>
              <a:buNone/>
            </a:pPr>
            <a:r>
              <a:rPr lang="en" sz="5518">
                <a:solidFill>
                  <a:srgbClr val="5F6368"/>
                </a:solidFill>
                <a:highlight>
                  <a:srgbClr val="FFFFFF"/>
                </a:highlight>
              </a:rPr>
              <a:t>Square footage: This feature is highly correlated with house price meaning its a strong predictor of the price. Square footage ranges from </a:t>
            </a:r>
            <a:r>
              <a:rPr lang="en" sz="5518" b="1">
                <a:solidFill>
                  <a:srgbClr val="5F6368"/>
                </a:solidFill>
                <a:highlight>
                  <a:srgbClr val="FFFFFF"/>
                </a:highlight>
              </a:rPr>
              <a:t>503 to 4,999 sq.ft , with a mean of about 2,815 sq.ft</a:t>
            </a:r>
            <a:endParaRPr sz="5518" b="1">
              <a:solidFill>
                <a:srgbClr val="5F6368"/>
              </a:solidFill>
              <a:highlight>
                <a:srgbClr val="FFFFFF"/>
              </a:highlight>
            </a:endParaRPr>
          </a:p>
          <a:p>
            <a:pPr marL="0" lvl="0" indent="0" algn="l" rtl="0">
              <a:spcBef>
                <a:spcPts val="1200"/>
              </a:spcBef>
              <a:spcAft>
                <a:spcPts val="0"/>
              </a:spcAft>
              <a:buNone/>
            </a:pPr>
            <a:r>
              <a:rPr lang="en" sz="5518">
                <a:solidFill>
                  <a:srgbClr val="5F6368"/>
                </a:solidFill>
                <a:highlight>
                  <a:schemeClr val="lt1"/>
                </a:highlight>
              </a:rPr>
              <a:t>The square footage of a house is a key driver of price so, no improvement is necessary for its a predictive power. However, the data has to be accurate in order calculate the right price for a house. </a:t>
            </a:r>
            <a:endParaRPr sz="5518" b="1" u="sng">
              <a:solidFill>
                <a:srgbClr val="5F6368"/>
              </a:solidFill>
              <a:highlight>
                <a:srgbClr val="FFFFFF"/>
              </a:highlight>
            </a:endParaRPr>
          </a:p>
          <a:p>
            <a:pPr marL="0" lvl="0" indent="0" algn="l" rtl="0">
              <a:spcBef>
                <a:spcPts val="1200"/>
              </a:spcBef>
              <a:spcAft>
                <a:spcPts val="0"/>
              </a:spcAft>
              <a:buNone/>
            </a:pPr>
            <a:r>
              <a:rPr lang="en" sz="5518" b="1" u="sng">
                <a:solidFill>
                  <a:srgbClr val="5F6368"/>
                </a:solidFill>
                <a:highlight>
                  <a:srgbClr val="FFFFFF"/>
                </a:highlight>
              </a:rPr>
              <a:t>Visual Improvements </a:t>
            </a:r>
            <a:endParaRPr sz="5518" b="1" u="sng">
              <a:solidFill>
                <a:srgbClr val="5F6368"/>
              </a:solidFill>
              <a:highlight>
                <a:srgbClr val="FFFFFF"/>
              </a:highlight>
            </a:endParaRPr>
          </a:p>
          <a:p>
            <a:pPr marL="457200" lvl="0" indent="-316200" algn="l" rtl="0">
              <a:spcBef>
                <a:spcPts val="1200"/>
              </a:spcBef>
              <a:spcAft>
                <a:spcPts val="0"/>
              </a:spcAft>
              <a:buClr>
                <a:srgbClr val="5F6368"/>
              </a:buClr>
              <a:buSzPct val="100000"/>
              <a:buChar char="●"/>
            </a:pPr>
            <a:r>
              <a:rPr lang="en" sz="5518">
                <a:solidFill>
                  <a:srgbClr val="5F6368"/>
                </a:solidFill>
                <a:highlight>
                  <a:srgbClr val="FFFFFF"/>
                </a:highlight>
              </a:rPr>
              <a:t>Visualising the relationship between square footage and house price via scatter plot, allows you to identify if there is a positive or negative linear relationship between square footage and house price. In this case there is a strong positive linear relationship between square footage and house price because as the square footage increases, the price also increases. </a:t>
            </a:r>
            <a:endParaRPr sz="5518">
              <a:solidFill>
                <a:srgbClr val="5F6368"/>
              </a:solidFill>
              <a:highlight>
                <a:srgbClr val="FFFFFF"/>
              </a:highlight>
            </a:endParaRPr>
          </a:p>
          <a:p>
            <a:pPr marL="457200" lvl="0" indent="0" algn="l" rtl="0">
              <a:spcBef>
                <a:spcPts val="1200"/>
              </a:spcBef>
              <a:spcAft>
                <a:spcPts val="0"/>
              </a:spcAft>
              <a:buNone/>
            </a:pPr>
            <a:endParaRPr sz="5518">
              <a:solidFill>
                <a:srgbClr val="5F6368"/>
              </a:solidFill>
              <a:highlight>
                <a:srgbClr val="FFFFFF"/>
              </a:highlight>
            </a:endParaRPr>
          </a:p>
          <a:p>
            <a:pPr marL="457200" lvl="0" indent="-316200" algn="l" rtl="0">
              <a:spcBef>
                <a:spcPts val="1200"/>
              </a:spcBef>
              <a:spcAft>
                <a:spcPts val="0"/>
              </a:spcAft>
              <a:buClr>
                <a:srgbClr val="5F6368"/>
              </a:buClr>
              <a:buSzPct val="100000"/>
              <a:buChar char="●"/>
            </a:pPr>
            <a:r>
              <a:rPr lang="en" sz="5518">
                <a:solidFill>
                  <a:srgbClr val="5F6368"/>
                </a:solidFill>
                <a:highlight>
                  <a:srgbClr val="FFFFFF"/>
                </a:highlight>
              </a:rPr>
              <a:t>Correlation heatmap- helps you see the relationship between multiple variables in this dataset. In this case the square footage is highly correlated with the house price. </a:t>
            </a:r>
            <a:endParaRPr sz="5518">
              <a:solidFill>
                <a:srgbClr val="5F6368"/>
              </a:solidFill>
              <a:highlight>
                <a:srgbClr val="FFFFFF"/>
              </a:highlight>
            </a:endParaRPr>
          </a:p>
          <a:p>
            <a:pPr marL="0" lvl="0" indent="0" algn="l" rtl="0">
              <a:spcBef>
                <a:spcPts val="1200"/>
              </a:spcBef>
              <a:spcAft>
                <a:spcPts val="0"/>
              </a:spcAft>
              <a:buNone/>
            </a:pPr>
            <a:endParaRPr sz="2502">
              <a:solidFill>
                <a:srgbClr val="5F6368"/>
              </a:solidFill>
              <a:highlight>
                <a:srgbClr val="FFFFFF"/>
              </a:highlight>
            </a:endParaRPr>
          </a:p>
          <a:p>
            <a:pPr marL="0" lvl="0" indent="0" algn="l" rtl="0">
              <a:spcBef>
                <a:spcPts val="1200"/>
              </a:spcBef>
              <a:spcAft>
                <a:spcPts val="0"/>
              </a:spcAft>
              <a:buNone/>
            </a:pPr>
            <a:endParaRPr sz="1600">
              <a:solidFill>
                <a:srgbClr val="5F6368"/>
              </a:solidFill>
              <a:highlight>
                <a:srgbClr val="FFFFFF"/>
              </a:highlight>
            </a:endParaRPr>
          </a:p>
          <a:p>
            <a:pPr marL="0" lvl="0" indent="0" algn="l" rtl="0">
              <a:spcBef>
                <a:spcPts val="1200"/>
              </a:spcBef>
              <a:spcAft>
                <a:spcPts val="0"/>
              </a:spcAft>
              <a:buNone/>
            </a:pPr>
            <a:endParaRPr sz="1600">
              <a:solidFill>
                <a:srgbClr val="5F6368"/>
              </a:solidFill>
              <a:highlight>
                <a:srgbClr val="FFFFFF"/>
              </a:highlight>
            </a:endParaRPr>
          </a:p>
          <a:p>
            <a:pPr marL="0" lvl="0" indent="0" algn="l" rtl="0">
              <a:spcBef>
                <a:spcPts val="1200"/>
              </a:spcBef>
              <a:spcAft>
                <a:spcPts val="1200"/>
              </a:spcAft>
              <a:buNone/>
            </a:pPr>
            <a:endParaRPr sz="1600">
              <a:solidFill>
                <a:srgbClr val="5F6368"/>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65325" y="132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Neighbourhood quality </a:t>
            </a:r>
            <a:endParaRPr/>
          </a:p>
        </p:txBody>
      </p:sp>
      <p:sp>
        <p:nvSpPr>
          <p:cNvPr id="206" name="Google Shape;206;p31"/>
          <p:cNvSpPr txBox="1">
            <a:spLocks noGrp="1"/>
          </p:cNvSpPr>
          <p:nvPr>
            <p:ph type="body" idx="1"/>
          </p:nvPr>
        </p:nvSpPr>
        <p:spPr>
          <a:xfrm>
            <a:off x="65325" y="740600"/>
            <a:ext cx="8520600" cy="33390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 rating of the neighborhood’s quality on a scale of 1-10, where 10 indicates a high quality neighborhood.  </a:t>
            </a:r>
            <a:endParaRPr/>
          </a:p>
          <a:p>
            <a:pPr marL="0" lvl="0" indent="0" algn="l" rtl="0">
              <a:spcBef>
                <a:spcPts val="1200"/>
              </a:spcBef>
              <a:spcAft>
                <a:spcPts val="0"/>
              </a:spcAft>
              <a:buNone/>
            </a:pPr>
            <a:r>
              <a:rPr lang="en"/>
              <a:t>In this dataset the data for the neighbourhood quality has a wide spread ranging from 1-10 but it shows no significant relationship with price.</a:t>
            </a:r>
            <a:r>
              <a:rPr lang="en" b="1"/>
              <a:t> 6 -10 seems to have slightly higher median house price compared to lower quality neighborhoods. </a:t>
            </a:r>
            <a:endParaRPr b="1"/>
          </a:p>
          <a:p>
            <a:pPr marL="0" lvl="0" indent="0" algn="l" rtl="0">
              <a:spcBef>
                <a:spcPts val="1200"/>
              </a:spcBef>
              <a:spcAft>
                <a:spcPts val="1200"/>
              </a:spcAft>
              <a:buNone/>
            </a:pPr>
            <a:r>
              <a:rPr lang="en"/>
              <a:t>Further refinement is needed in this dataset for this column, such as grouping qualities into broader categories. Specially for future prediction on houses prices, identifying which areas are the high and low quality neighbourhoods is important because you can have homes in lower quality neighbourhood with a similar price tag as higher quality neighbourhoods.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Dataset</a:t>
            </a:r>
            <a:endParaRPr/>
          </a:p>
        </p:txBody>
      </p:sp>
      <p:pic>
        <p:nvPicPr>
          <p:cNvPr id="92" name="Google Shape;92;p14"/>
          <p:cNvPicPr preferRelativeResize="0"/>
          <p:nvPr/>
        </p:nvPicPr>
        <p:blipFill rotWithShape="1">
          <a:blip r:embed="rId3">
            <a:alphaModFix/>
          </a:blip>
          <a:srcRect l="3408" t="8256" r="16770"/>
          <a:stretch/>
        </p:blipFill>
        <p:spPr>
          <a:xfrm>
            <a:off x="859850" y="1087150"/>
            <a:ext cx="6823424" cy="333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Year Built </a:t>
            </a:r>
            <a:endParaRPr/>
          </a:p>
        </p:txBody>
      </p:sp>
      <p:sp>
        <p:nvSpPr>
          <p:cNvPr id="212" name="Google Shape;212;p32"/>
          <p:cNvSpPr txBox="1">
            <a:spLocks noGrp="1"/>
          </p:cNvSpPr>
          <p:nvPr>
            <p:ph type="body" idx="1"/>
          </p:nvPr>
        </p:nvSpPr>
        <p:spPr>
          <a:xfrm>
            <a:off x="311700" y="1017800"/>
            <a:ext cx="8520600" cy="3492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House prices have increased due to a combination of factors such as rising demand, population growth, limited housing supply, and urbanisation. Additionally, higher construction costs, land scarcity, and regulatory barriers contribute to price hikes.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However, prices can fluctuate due to </a:t>
            </a:r>
            <a:r>
              <a:rPr lang="en" sz="1100" b="1">
                <a:solidFill>
                  <a:srgbClr val="000000"/>
                </a:solidFill>
                <a:latin typeface="Arial"/>
                <a:ea typeface="Arial"/>
                <a:cs typeface="Arial"/>
                <a:sym typeface="Arial"/>
              </a:rPr>
              <a:t>inflation</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economic conditions</a:t>
            </a:r>
            <a:r>
              <a:rPr lang="en" sz="1100">
                <a:solidFill>
                  <a:srgbClr val="000000"/>
                </a:solidFill>
                <a:latin typeface="Arial"/>
                <a:ea typeface="Arial"/>
                <a:cs typeface="Arial"/>
                <a:sym typeface="Arial"/>
              </a:rPr>
              <a:t>. Inflation reduces purchasing power, leading to increased house prices over time. During economic downturns or recessions, like the 2008 financial crisis, housing demand may decrease, causing prices to drop. Conversely, periods of economic growth can lead to price surges due to higher demand and consumer confidence..</a:t>
            </a:r>
            <a:endParaRPr sz="1100"/>
          </a:p>
          <a:p>
            <a:pPr marL="0" lvl="0" indent="0" algn="l" rtl="0">
              <a:spcBef>
                <a:spcPts val="1200"/>
              </a:spcBef>
              <a:spcAft>
                <a:spcPts val="0"/>
              </a:spcAft>
              <a:buNone/>
            </a:pPr>
            <a:r>
              <a:rPr lang="en" sz="1100" b="1"/>
              <a:t>Missing Information:</a:t>
            </a:r>
            <a:endParaRPr sz="1100" b="1"/>
          </a:p>
          <a:p>
            <a:pPr marL="0" lvl="0" indent="0" algn="l" rtl="0">
              <a:spcBef>
                <a:spcPts val="1200"/>
              </a:spcBef>
              <a:spcAft>
                <a:spcPts val="0"/>
              </a:spcAft>
              <a:buNone/>
            </a:pPr>
            <a:r>
              <a:rPr lang="en" sz="1100" b="1">
                <a:solidFill>
                  <a:srgbClr val="000000"/>
                </a:solidFill>
                <a:latin typeface="Arial"/>
                <a:ea typeface="Arial"/>
                <a:cs typeface="Arial"/>
                <a:sym typeface="Arial"/>
              </a:rPr>
              <a:t>Renovations/Upgrades</a:t>
            </a:r>
            <a:r>
              <a:rPr lang="en" sz="1100">
                <a:solidFill>
                  <a:srgbClr val="000000"/>
                </a:solidFill>
                <a:latin typeface="Arial"/>
                <a:ea typeface="Arial"/>
                <a:cs typeface="Arial"/>
                <a:sym typeface="Arial"/>
              </a:rPr>
              <a:t>: Data on recent renovations could be valuable for more accurate price predictions.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Market Conditions</a:t>
            </a:r>
            <a:r>
              <a:rPr lang="en" sz="1100">
                <a:solidFill>
                  <a:srgbClr val="000000"/>
                </a:solidFill>
                <a:latin typeface="Arial"/>
                <a:ea typeface="Arial"/>
                <a:cs typeface="Arial"/>
                <a:sym typeface="Arial"/>
              </a:rPr>
              <a:t>: Include local market conditions (e.g., supply/demand) or economic factors (e.g., interest rates).</a:t>
            </a:r>
            <a:endParaRPr sz="1100">
              <a:solidFill>
                <a:srgbClr val="000000"/>
              </a:solidFill>
              <a:latin typeface="Arial"/>
              <a:ea typeface="Arial"/>
              <a:cs typeface="Arial"/>
              <a:sym typeface="Arial"/>
            </a:endParaRPr>
          </a:p>
          <a:p>
            <a:pPr marL="0" lvl="0" indent="0" algn="l" rtl="0">
              <a:spcBef>
                <a:spcPts val="1200"/>
              </a:spcBef>
              <a:spcAft>
                <a:spcPts val="1200"/>
              </a:spcAft>
              <a:buNone/>
            </a:pPr>
            <a:r>
              <a:rPr lang="en" sz="1100">
                <a:solidFill>
                  <a:srgbClr val="000000"/>
                </a:solidFill>
                <a:latin typeface="Arial"/>
                <a:ea typeface="Arial"/>
                <a:cs typeface="Arial"/>
                <a:sym typeface="Arial"/>
              </a:rPr>
              <a:t>These improvements could provide a more holistic view of what influences house prices and offer more robust predictions.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we chose this dataset?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Char char="-"/>
            </a:pPr>
            <a:r>
              <a:rPr lang="en" b="1">
                <a:solidFill>
                  <a:schemeClr val="accent4"/>
                </a:solidFill>
              </a:rPr>
              <a:t>Regression analysis</a:t>
            </a:r>
            <a:r>
              <a:rPr lang="en">
                <a:solidFill>
                  <a:schemeClr val="accent4"/>
                </a:solidFill>
              </a:rPr>
              <a:t> </a:t>
            </a:r>
            <a:r>
              <a:rPr lang="en">
                <a:solidFill>
                  <a:schemeClr val="dk1"/>
                </a:solidFill>
              </a:rPr>
              <a:t>: This model is ideal to investigate the relationship between a dependant variable (house price) and one or more independent variables (no. bedrooms, no.bathrooms, year, etc…)</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rPr>
              <a:t>Versatility</a:t>
            </a:r>
            <a:r>
              <a:rPr lang="en">
                <a:solidFill>
                  <a:schemeClr val="dk1"/>
                </a:solidFill>
              </a:rPr>
              <a:t>: A regression model allows for predictive analytics (forecasting)</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highlight>
                  <a:schemeClr val="lt1"/>
                </a:highlight>
              </a:rPr>
              <a:t>Relatability</a:t>
            </a:r>
            <a:r>
              <a:rPr lang="en">
                <a:solidFill>
                  <a:schemeClr val="dk1"/>
                </a:solidFill>
              </a:rPr>
              <a:t>: The contents of the dataset can be understood to a range of people, across culture and education.</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rPr>
              <a:t>Many Variables</a:t>
            </a:r>
            <a:r>
              <a:rPr lang="en">
                <a:solidFill>
                  <a:schemeClr val="dk1"/>
                </a:solidFill>
              </a:rPr>
              <a:t>: The dataset is large with are many variables that affect house price, creating a diverse and rich dataset, and allows for thorough comparison of many variables.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factors need to be improved? </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solidFill>
                  <a:schemeClr val="accent4"/>
                </a:solidFill>
              </a:rPr>
              <a:t>No units of measurements</a:t>
            </a:r>
            <a:r>
              <a:rPr lang="en">
                <a:solidFill>
                  <a:schemeClr val="dk1"/>
                </a:solidFill>
              </a:rPr>
              <a:t>: ‘house_price’, ‘lot_size’, and ‘square footage’ do not have labelled measurements.  </a:t>
            </a:r>
            <a:endParaRPr/>
          </a:p>
          <a:p>
            <a:pPr marL="457200" lvl="0" indent="-342900" algn="l" rtl="0">
              <a:spcBef>
                <a:spcPts val="0"/>
              </a:spcBef>
              <a:spcAft>
                <a:spcPts val="0"/>
              </a:spcAft>
              <a:buSzPts val="1800"/>
              <a:buChar char="-"/>
            </a:pPr>
            <a:r>
              <a:rPr lang="en" b="1">
                <a:solidFill>
                  <a:schemeClr val="accent4"/>
                </a:solidFill>
              </a:rPr>
              <a:t>Undefined rating system</a:t>
            </a:r>
            <a:r>
              <a:rPr lang="en">
                <a:solidFill>
                  <a:schemeClr val="dk1"/>
                </a:solidFill>
              </a:rPr>
              <a:t>: Rating for neighbourhood is a 1-10 scale, but we are unaware of the criteria which determines this rating. </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accent4"/>
                </a:solidFill>
              </a:rPr>
              <a:t>Blanks</a:t>
            </a:r>
            <a:r>
              <a:rPr lang="en">
                <a:solidFill>
                  <a:schemeClr val="dk1"/>
                </a:solidFill>
              </a:rPr>
              <a:t>: There are blanks that need to be identified and filtered out.</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accent4"/>
                </a:solidFill>
                <a:latin typeface="Arial"/>
                <a:ea typeface="Arial"/>
                <a:cs typeface="Arial"/>
                <a:sym typeface="Arial"/>
              </a:rPr>
              <a:t>Additional Data</a:t>
            </a:r>
            <a:r>
              <a:rPr lang="en">
                <a:solidFill>
                  <a:srgbClr val="000000"/>
                </a:solidFill>
                <a:latin typeface="Arial"/>
                <a:ea typeface="Arial"/>
                <a:cs typeface="Arial"/>
                <a:sym typeface="Arial"/>
              </a:rPr>
              <a:t>: </a:t>
            </a:r>
            <a:r>
              <a:rPr lang="en">
                <a:solidFill>
                  <a:schemeClr val="dk1"/>
                </a:solidFill>
                <a:latin typeface="Arial"/>
                <a:ea typeface="Arial"/>
                <a:cs typeface="Arial"/>
                <a:sym typeface="Arial"/>
              </a:rPr>
              <a:t>If possible, include specific location data (e.g., city, proximity to schools or transport) to refine neighborhood quality insights, the types of bathrooms, type of garage…  </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1633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House Price Regression Analysis</a:t>
            </a:r>
            <a:endParaRPr/>
          </a:p>
        </p:txBody>
      </p:sp>
      <p:sp>
        <p:nvSpPr>
          <p:cNvPr id="110" name="Google Shape;110;p17"/>
          <p:cNvSpPr txBox="1">
            <a:spLocks noGrp="1"/>
          </p:cNvSpPr>
          <p:nvPr>
            <p:ph type="body" idx="1"/>
          </p:nvPr>
        </p:nvSpPr>
        <p:spPr>
          <a:xfrm>
            <a:off x="311700" y="7711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What can we analyse using the house_prices column?</a:t>
            </a:r>
            <a:endParaRPr sz="16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accent4"/>
                </a:solidFill>
              </a:rPr>
              <a:t>Calculation Functions</a:t>
            </a:r>
            <a:r>
              <a:rPr lang="en" sz="1400">
                <a:solidFill>
                  <a:schemeClr val="dk1"/>
                </a:solidFill>
              </a:rPr>
              <a:t>: </a:t>
            </a:r>
            <a:endParaRPr sz="1400">
              <a:solidFill>
                <a:schemeClr val="dk1"/>
              </a:solidFill>
            </a:endParaRPr>
          </a:p>
          <a:p>
            <a:pPr marL="457200" lvl="0" indent="0" algn="l" rtl="0">
              <a:spcBef>
                <a:spcPts val="1200"/>
              </a:spcBef>
              <a:spcAft>
                <a:spcPts val="0"/>
              </a:spcAft>
              <a:buNone/>
            </a:pPr>
            <a:r>
              <a:rPr lang="en" sz="1400">
                <a:solidFill>
                  <a:schemeClr val="dk1"/>
                </a:solidFill>
              </a:rPr>
              <a:t>=AVG(H1:H1001), </a:t>
            </a:r>
            <a:r>
              <a:rPr lang="en" sz="1400">
                <a:solidFill>
                  <a:schemeClr val="dk1"/>
                </a:solidFill>
                <a:latin typeface="Arial"/>
                <a:ea typeface="Arial"/>
                <a:cs typeface="Arial"/>
                <a:sym typeface="Arial"/>
              </a:rPr>
              <a:t>Average house price= 618,861.019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=MAX(</a:t>
            </a:r>
            <a:r>
              <a:rPr lang="en" sz="1400">
                <a:solidFill>
                  <a:schemeClr val="dk1"/>
                </a:solidFill>
              </a:rPr>
              <a:t>H1:H1001),</a:t>
            </a:r>
            <a:r>
              <a:rPr lang="en" sz="1400">
                <a:solidFill>
                  <a:schemeClr val="dk1"/>
                </a:solidFill>
                <a:latin typeface="Arial"/>
                <a:ea typeface="Arial"/>
                <a:cs typeface="Arial"/>
                <a:sym typeface="Arial"/>
              </a:rPr>
              <a:t> Maximum house price= 1,108,236.84,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 MIN(H1:H1001), Minimum house price =111,626.853,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 SUM(H1:H1001), Sum of all house prices= 618,861,018.65</a:t>
            </a:r>
            <a:endParaRPr sz="1400">
              <a:solidFill>
                <a:schemeClr val="dk1"/>
              </a:solidFill>
              <a:latin typeface="Arial"/>
              <a:ea typeface="Arial"/>
              <a:cs typeface="Arial"/>
              <a:sym typeface="Arial"/>
            </a:endParaRPr>
          </a:p>
          <a:p>
            <a:pPr marL="0" lvl="0" indent="0" algn="l" rtl="0">
              <a:spcBef>
                <a:spcPts val="1200"/>
              </a:spcBef>
              <a:spcAft>
                <a:spcPts val="0"/>
              </a:spcAft>
              <a:buNone/>
            </a:pPr>
            <a:endParaRPr sz="1400">
              <a:solidFill>
                <a:schemeClr val="dk1"/>
              </a:solidFill>
              <a:latin typeface="Arial"/>
              <a:ea typeface="Arial"/>
              <a:cs typeface="Arial"/>
              <a:sym typeface="Arial"/>
            </a:endParaRPr>
          </a:p>
          <a:p>
            <a:pPr marL="457200" lvl="0" indent="0" algn="l" rtl="0">
              <a:spcBef>
                <a:spcPts val="1200"/>
              </a:spcBef>
              <a:spcAft>
                <a:spcPts val="1200"/>
              </a:spcAft>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Analysis: </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chemeClr val="dk1"/>
              </a:buClr>
              <a:buSzPts val="1400"/>
              <a:buChar char="-"/>
            </a:pPr>
            <a:r>
              <a:rPr lang="en" sz="1400" b="1">
                <a:solidFill>
                  <a:schemeClr val="accent4"/>
                </a:solidFill>
              </a:rPr>
              <a:t>Apply filters</a:t>
            </a:r>
            <a:r>
              <a:rPr lang="en" sz="1400">
                <a:solidFill>
                  <a:schemeClr val="dk1"/>
                </a:solidFill>
              </a:rPr>
              <a:t>: We can apply filters that selects the data we want to use (houses built in 1950 and 2022 )</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accent4"/>
                </a:solidFill>
              </a:rPr>
              <a:t>Create a pivot chart</a:t>
            </a:r>
            <a:r>
              <a:rPr lang="en" sz="1400">
                <a:solidFill>
                  <a:schemeClr val="dk1"/>
                </a:solidFill>
              </a:rPr>
              <a:t>: This allows us to select functions such as COUNT, SUM, AVG.. which allows us to summarise the data we want to see. </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accent4"/>
                </a:solidFill>
              </a:rPr>
              <a:t>Create graphs:</a:t>
            </a:r>
            <a:r>
              <a:rPr lang="en" sz="1400">
                <a:solidFill>
                  <a:schemeClr val="dk1"/>
                </a:solidFill>
              </a:rPr>
              <a:t> Using the data selected we can use a line graph to look at how the price of housing varies by when the house was built. </a:t>
            </a:r>
            <a:endParaRPr sz="1400">
              <a:solidFill>
                <a:schemeClr val="dk1"/>
              </a:solidFill>
            </a:endParaRPr>
          </a:p>
          <a:p>
            <a:pPr marL="457200" lvl="0" indent="0" algn="l" rtl="0">
              <a:spcBef>
                <a:spcPts val="1200"/>
              </a:spcBef>
              <a:spcAft>
                <a:spcPts val="0"/>
              </a:spcAft>
              <a:buNone/>
            </a:pPr>
            <a:endParaRPr sz="14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accent4"/>
                </a:solidFill>
              </a:rPr>
              <a:t>Forecasting:</a:t>
            </a:r>
            <a:r>
              <a:rPr lang="en" sz="1400">
                <a:solidFill>
                  <a:schemeClr val="dk1"/>
                </a:solidFill>
              </a:rPr>
              <a:t> From the trendline we can forecast what the price of houses will be in the future.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75150" y="1176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 example…</a:t>
            </a:r>
            <a:endParaRPr/>
          </a:p>
        </p:txBody>
      </p:sp>
      <p:pic>
        <p:nvPicPr>
          <p:cNvPr id="122" name="Google Shape;122;p19"/>
          <p:cNvPicPr preferRelativeResize="0"/>
          <p:nvPr/>
        </p:nvPicPr>
        <p:blipFill rotWithShape="1">
          <a:blip r:embed="rId3">
            <a:alphaModFix/>
          </a:blip>
          <a:srcRect r="22348" b="12755"/>
          <a:stretch/>
        </p:blipFill>
        <p:spPr>
          <a:xfrm>
            <a:off x="149775" y="1350051"/>
            <a:ext cx="1798985" cy="2241476"/>
          </a:xfrm>
          <a:prstGeom prst="rect">
            <a:avLst/>
          </a:prstGeom>
          <a:noFill/>
          <a:ln>
            <a:noFill/>
          </a:ln>
        </p:spPr>
      </p:pic>
      <p:pic>
        <p:nvPicPr>
          <p:cNvPr id="123" name="Google Shape;123;p19"/>
          <p:cNvPicPr preferRelativeResize="0"/>
          <p:nvPr/>
        </p:nvPicPr>
        <p:blipFill rotWithShape="1">
          <a:blip r:embed="rId4">
            <a:alphaModFix/>
          </a:blip>
          <a:srcRect r="24368" b="39076"/>
          <a:stretch/>
        </p:blipFill>
        <p:spPr>
          <a:xfrm>
            <a:off x="2767850" y="1350043"/>
            <a:ext cx="1798974" cy="2281931"/>
          </a:xfrm>
          <a:prstGeom prst="rect">
            <a:avLst/>
          </a:prstGeom>
          <a:noFill/>
          <a:ln>
            <a:noFill/>
          </a:ln>
        </p:spPr>
      </p:pic>
      <p:sp>
        <p:nvSpPr>
          <p:cNvPr id="124" name="Google Shape;124;p19"/>
          <p:cNvSpPr/>
          <p:nvPr/>
        </p:nvSpPr>
        <p:spPr>
          <a:xfrm>
            <a:off x="2024850" y="2146875"/>
            <a:ext cx="666900" cy="2286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5" name="Google Shape;125;p19"/>
          <p:cNvSpPr/>
          <p:nvPr/>
        </p:nvSpPr>
        <p:spPr>
          <a:xfrm>
            <a:off x="4642925" y="2146875"/>
            <a:ext cx="666900" cy="2286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6" name="Google Shape;126;p19"/>
          <p:cNvSpPr txBox="1"/>
          <p:nvPr/>
        </p:nvSpPr>
        <p:spPr>
          <a:xfrm>
            <a:off x="392825" y="839600"/>
            <a:ext cx="11784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Filtered</a:t>
            </a:r>
            <a:endParaRPr sz="1800">
              <a:solidFill>
                <a:schemeClr val="dk2"/>
              </a:solidFill>
              <a:latin typeface="Roboto"/>
              <a:ea typeface="Roboto"/>
              <a:cs typeface="Roboto"/>
              <a:sym typeface="Roboto"/>
            </a:endParaRPr>
          </a:p>
        </p:txBody>
      </p:sp>
      <p:sp>
        <p:nvSpPr>
          <p:cNvPr id="127" name="Google Shape;127;p19"/>
          <p:cNvSpPr txBox="1"/>
          <p:nvPr/>
        </p:nvSpPr>
        <p:spPr>
          <a:xfrm>
            <a:off x="3255763" y="772700"/>
            <a:ext cx="1434300" cy="6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Pivot Table </a:t>
            </a:r>
            <a:endParaRPr sz="1800">
              <a:solidFill>
                <a:schemeClr val="dk2"/>
              </a:solidFill>
              <a:latin typeface="Roboto"/>
              <a:ea typeface="Roboto"/>
              <a:cs typeface="Roboto"/>
              <a:sym typeface="Roboto"/>
            </a:endParaRPr>
          </a:p>
        </p:txBody>
      </p:sp>
      <p:sp>
        <p:nvSpPr>
          <p:cNvPr id="128" name="Google Shape;128;p19"/>
          <p:cNvSpPr txBox="1"/>
          <p:nvPr/>
        </p:nvSpPr>
        <p:spPr>
          <a:xfrm>
            <a:off x="6374625" y="772700"/>
            <a:ext cx="19311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Trend prediction </a:t>
            </a:r>
            <a:endParaRPr sz="1800">
              <a:solidFill>
                <a:schemeClr val="dk2"/>
              </a:solidFill>
              <a:latin typeface="Roboto"/>
              <a:ea typeface="Roboto"/>
              <a:cs typeface="Roboto"/>
              <a:sym typeface="Roboto"/>
            </a:endParaRPr>
          </a:p>
        </p:txBody>
      </p:sp>
      <p:sp>
        <p:nvSpPr>
          <p:cNvPr id="129" name="Google Shape;129;p19"/>
          <p:cNvSpPr txBox="1"/>
          <p:nvPr/>
        </p:nvSpPr>
        <p:spPr>
          <a:xfrm>
            <a:off x="426975" y="3834625"/>
            <a:ext cx="4934700" cy="8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pic>
        <p:nvPicPr>
          <p:cNvPr id="130" name="Google Shape;130;p19"/>
          <p:cNvPicPr preferRelativeResize="0"/>
          <p:nvPr/>
        </p:nvPicPr>
        <p:blipFill>
          <a:blip r:embed="rId5">
            <a:alphaModFix/>
          </a:blip>
          <a:stretch>
            <a:fillRect/>
          </a:stretch>
        </p:blipFill>
        <p:spPr>
          <a:xfrm>
            <a:off x="5385925" y="1487903"/>
            <a:ext cx="3670400" cy="200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a:t>
            </a:r>
            <a:endParaRPr/>
          </a:p>
        </p:txBody>
      </p:sp>
      <p:sp>
        <p:nvSpPr>
          <p:cNvPr id="136" name="Google Shape;136;p20"/>
          <p:cNvSpPr txBox="1">
            <a:spLocks noGrp="1"/>
          </p:cNvSpPr>
          <p:nvPr>
            <p:ph type="body" idx="1"/>
          </p:nvPr>
        </p:nvSpPr>
        <p:spPr>
          <a:xfrm>
            <a:off x="4762500" y="1082075"/>
            <a:ext cx="3987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This is a forecast model that predicts future trends in house prices. </a:t>
            </a:r>
            <a:endParaRPr/>
          </a:p>
          <a:p>
            <a:pPr marL="0" lvl="0" indent="0" algn="l" rtl="0">
              <a:spcBef>
                <a:spcPts val="1200"/>
              </a:spcBef>
              <a:spcAft>
                <a:spcPts val="0"/>
              </a:spcAft>
              <a:buNone/>
            </a:pPr>
            <a:r>
              <a:rPr lang="en"/>
              <a:t>We can see that sales increase over time. </a:t>
            </a:r>
            <a:endParaRPr/>
          </a:p>
          <a:p>
            <a:pPr marL="0" lvl="0" indent="0" algn="l" rtl="0">
              <a:spcBef>
                <a:spcPts val="1200"/>
              </a:spcBef>
              <a:spcAft>
                <a:spcPts val="1200"/>
              </a:spcAft>
              <a:buNone/>
            </a:pPr>
            <a:r>
              <a:rPr lang="en"/>
              <a:t>This allows us to predict the best time to buy a house. </a:t>
            </a:r>
            <a:endParaRPr/>
          </a:p>
        </p:txBody>
      </p:sp>
      <p:pic>
        <p:nvPicPr>
          <p:cNvPr id="137" name="Google Shape;137;p20"/>
          <p:cNvPicPr preferRelativeResize="0"/>
          <p:nvPr/>
        </p:nvPicPr>
        <p:blipFill>
          <a:blip r:embed="rId3">
            <a:alphaModFix/>
          </a:blip>
          <a:stretch>
            <a:fillRect/>
          </a:stretch>
        </p:blipFill>
        <p:spPr>
          <a:xfrm>
            <a:off x="73275" y="1283225"/>
            <a:ext cx="4498724" cy="246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Garage Size</a:t>
            </a:r>
            <a:endParaRPr b="1" u="sng"/>
          </a:p>
        </p:txBody>
      </p:sp>
      <p:sp>
        <p:nvSpPr>
          <p:cNvPr id="143" name="Google Shape;143;p21"/>
          <p:cNvSpPr txBox="1">
            <a:spLocks noGrp="1"/>
          </p:cNvSpPr>
          <p:nvPr>
            <p:ph type="body" idx="1"/>
          </p:nvPr>
        </p:nvSpPr>
        <p:spPr>
          <a:xfrm>
            <a:off x="311700" y="1151450"/>
            <a:ext cx="9068400" cy="3584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The numbers of cars was used to measure the garage size</a:t>
            </a:r>
            <a:endParaRPr/>
          </a:p>
          <a:p>
            <a:pPr marL="0" lvl="0" indent="0" algn="l" rtl="0">
              <a:spcBef>
                <a:spcPts val="0"/>
              </a:spcBef>
              <a:spcAft>
                <a:spcPts val="0"/>
              </a:spcAft>
              <a:buNone/>
            </a:pPr>
            <a:endParaRPr/>
          </a:p>
          <a:p>
            <a:pPr marL="0" lvl="0" indent="0" algn="l" rtl="0">
              <a:spcBef>
                <a:spcPts val="0"/>
              </a:spcBef>
              <a:spcAft>
                <a:spcPts val="0"/>
              </a:spcAft>
              <a:buNone/>
            </a:pPr>
            <a:r>
              <a:rPr lang="en"/>
              <a:t>The bigger the garage, the more expensive is the property.</a:t>
            </a:r>
            <a:endParaRPr/>
          </a:p>
          <a:p>
            <a:pPr marL="0" lvl="0" indent="0" algn="l" rtl="0">
              <a:spcBef>
                <a:spcPts val="0"/>
              </a:spcBef>
              <a:spcAft>
                <a:spcPts val="0"/>
              </a:spcAft>
              <a:buNone/>
            </a:pPr>
            <a:endParaRPr/>
          </a:p>
          <a:p>
            <a:pPr marL="0" lvl="0" indent="0" algn="l" rtl="0">
              <a:spcBef>
                <a:spcPts val="0"/>
              </a:spcBef>
              <a:spcAft>
                <a:spcPts val="0"/>
              </a:spcAft>
              <a:buNone/>
            </a:pPr>
            <a:r>
              <a:rPr lang="en" b="1" u="sng"/>
              <a:t>Observation:</a:t>
            </a:r>
            <a:endParaRPr b="1" u="sng"/>
          </a:p>
          <a:p>
            <a:pPr marL="0" lvl="0" indent="0" algn="l" rtl="0">
              <a:spcBef>
                <a:spcPts val="0"/>
              </a:spcBef>
              <a:spcAft>
                <a:spcPts val="0"/>
              </a:spcAft>
              <a:buNone/>
            </a:pPr>
            <a:endParaRPr b="1"/>
          </a:p>
          <a:p>
            <a:pPr marL="0" lvl="0" indent="0" algn="l" rtl="0">
              <a:spcBef>
                <a:spcPts val="0"/>
              </a:spcBef>
              <a:spcAft>
                <a:spcPts val="0"/>
              </a:spcAft>
              <a:buNone/>
            </a:pPr>
            <a:r>
              <a:rPr lang="en"/>
              <a:t>The garage size is not stated in actual plot measurement.</a:t>
            </a:r>
            <a:endParaRPr/>
          </a:p>
          <a:p>
            <a:pPr marL="0" lvl="0" indent="0" algn="l" rtl="0">
              <a:spcBef>
                <a:spcPts val="0"/>
              </a:spcBef>
              <a:spcAft>
                <a:spcPts val="0"/>
              </a:spcAft>
              <a:buNone/>
            </a:pPr>
            <a:endParaRPr/>
          </a:p>
          <a:p>
            <a:pPr marL="0" lvl="0" indent="0" algn="l" rtl="0">
              <a:spcBef>
                <a:spcPts val="0"/>
              </a:spcBef>
              <a:spcAft>
                <a:spcPts val="0"/>
              </a:spcAft>
              <a:buNone/>
            </a:pPr>
            <a:r>
              <a:rPr lang="en"/>
              <a:t>Instead of using number of cars, which is hard to determine as it depends on the particular size of cars they used, it would have been better to put the actual measurement of the garage size.</a:t>
            </a:r>
            <a:endParaRPr/>
          </a:p>
          <a:p>
            <a:pPr marL="0" lvl="0" indent="0" algn="l" rtl="0">
              <a:spcBef>
                <a:spcPts val="0"/>
              </a:spcBef>
              <a:spcAft>
                <a:spcPts val="0"/>
              </a:spcAft>
              <a:buNone/>
            </a:pPr>
            <a:endParaRPr/>
          </a:p>
          <a:p>
            <a:pPr marL="0" lvl="0" indent="0" algn="l" rtl="0">
              <a:spcBef>
                <a:spcPts val="0"/>
              </a:spcBef>
              <a:spcAft>
                <a:spcPts val="0"/>
              </a:spcAft>
              <a:buNone/>
            </a:pPr>
            <a:r>
              <a:rPr lang="en"/>
              <a:t>It was stated that houses with bigger garage are usually more expensive. The question now is, if garages are assumed to be measured by numbers of cars, how can the size of the garage be determined? It will be more realistic if the garage size is stated in measurements such as square foot.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1542</Words>
  <Application>Microsoft Office PowerPoint</Application>
  <PresentationFormat>On-screen Show (16:9)</PresentationFormat>
  <Paragraphs>94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Geometric</vt:lpstr>
      <vt:lpstr>House Price Regression Dataset Analysis</vt:lpstr>
      <vt:lpstr>The Dataset</vt:lpstr>
      <vt:lpstr>Why we chose this dataset?</vt:lpstr>
      <vt:lpstr>What factors need to be improved? </vt:lpstr>
      <vt:lpstr>House Price Regression Analysis</vt:lpstr>
      <vt:lpstr>Other Analysis: </vt:lpstr>
      <vt:lpstr>An example…</vt:lpstr>
      <vt:lpstr>Forecast</vt:lpstr>
      <vt:lpstr>Garage Size</vt:lpstr>
      <vt:lpstr>Lots Size</vt:lpstr>
      <vt:lpstr>Lot Size by Year Built</vt:lpstr>
      <vt:lpstr>Average Lot Size and average House Price </vt:lpstr>
      <vt:lpstr>Average Garage Size and Average House Price</vt:lpstr>
      <vt:lpstr>Average Garage Size </vt:lpstr>
      <vt:lpstr>Bathrooms</vt:lpstr>
      <vt:lpstr>Bedrooms</vt:lpstr>
      <vt:lpstr>PowerPoint Presentation</vt:lpstr>
      <vt:lpstr>Square-footage Analysis </vt:lpstr>
      <vt:lpstr>Neighbourhood quality </vt:lpstr>
      <vt:lpstr>Year Built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Ronke</dc:creator>
  <cp:lastModifiedBy>Ronke Banjo</cp:lastModifiedBy>
  <cp:revision>2</cp:revision>
  <dcterms:modified xsi:type="dcterms:W3CDTF">2025-01-17T18:29:00Z</dcterms:modified>
</cp:coreProperties>
</file>