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2" r:id="rId6"/>
    <p:sldId id="269" r:id="rId7"/>
    <p:sldId id="270" r:id="rId8"/>
    <p:sldId id="272" r:id="rId9"/>
    <p:sldId id="274" r:id="rId10"/>
    <p:sldId id="273" r:id="rId11"/>
    <p:sldId id="271" r:id="rId12"/>
    <p:sldId id="268" r:id="rId13"/>
    <p:sldId id="261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37249-C714-FF4E-A0E8-CC717DFF035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21F6-4EDC-3842-8E42-E7C3361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421F6-4EDC-3842-8E42-E7C33618D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2D54-D3FA-A43D-0D9D-EDD5482FC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26137-4CB8-C90F-A809-38245A20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71B1-57B0-B7A4-28D9-69D04CF9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A5E6-8A0B-0C79-8DB9-3CD0FE6E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E868-A89B-6E88-4BEB-1D05CE7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370E-BD93-58E0-A78F-6912C2C2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36943-FBE8-2B87-2259-CD6B24C8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37F6-77EF-5544-71A1-56075506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CB55-A4AD-3D6E-0C87-8CBB11EB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A0BE-1A2D-C408-00D4-6B0D639E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2FC65-91E3-988C-B9F2-60763165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7D885-A235-CA8F-1E53-ABF077EE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47CD-C901-F9A4-CCB2-A56E2AE2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A7BB-EC72-C807-1886-7625E7BB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E8E4-1F6F-34C5-A51C-D778521E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B6DF-3B32-B193-C1E8-43D90A51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DC3A-7674-82D2-EC0C-62FF0D44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AEB5-C880-D130-E460-2724F987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F95C-672E-D792-8DED-B4D7DC23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EDEE-C01A-B098-FC4A-2F0D5070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7B5-58E7-F602-27B9-1C4554AB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3AF5-83C3-7FE4-B587-2C6FB924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7E5C-9FA5-D816-4AB1-7618448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C957-148F-9A7A-4D72-CD297FE8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83E6-BC10-4F8B-3C9F-9645962F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4A98-77F1-98C7-6DA8-61D10B0E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3A23-08FD-7556-B69E-6B2FF018D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2199-0983-8E81-2673-8F7EF86C6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C240D-87DF-F551-D2CC-DD184908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DE42-E791-132D-CC56-D5EB5202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D2C5-48B2-AC91-8A70-98CE0FCB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EB8D-E3D4-506A-13DA-F5FA245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0FC2-2525-73EC-A3E5-09AB7AF5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4CAC1-0536-A6AA-8200-4C7E9BA6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940CE-134E-D166-E196-70E5A216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5EE4-570C-B62F-EBB7-B682BEF8A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F6DC0-7431-3AE9-4058-684D4DF5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0C779-9FF6-B0A8-766E-57C37B10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9DABE-86AD-FB13-7FA2-FBAEC7AA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2A8C-EE20-637D-FBB9-C434F68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E5CD7-D97E-0E70-774E-E75FD8BE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8C69F-6CD1-AF26-A0BE-C1B6BC8D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3D66-7067-638A-B146-8EE8DBF0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5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5A667-8BF5-7B07-9063-6663611B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1A695-5DA2-27E2-EDC0-6EF5C34C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7437-2ED5-403D-A35C-D06B6F06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C521-7466-B92B-7AA8-4F9A9F59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FE8E-DA1A-FD58-CD0A-20A83AD8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737CF-1E4E-6CC7-0DCD-98AD2E828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BAE6F-14F2-08CE-4318-201FF578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C1015-0157-59CE-CA3C-1E0A84BA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C133A-0F2F-14F6-1480-33907105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D303-5D4C-8119-BE8F-EAB21472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99A1B-22C3-A6B4-0AEA-5C9E36AD4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FA271-8BE0-9F15-23BC-08B4F6498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2FAA-BB3A-3388-8F1A-01C9E768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C343F-7E9E-B5CD-D3E1-D6ED4FE6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88D52-8765-1D06-864C-7986FF48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16CAA-5137-47CD-7741-D9AE7431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EB908-7318-B0AF-A9A1-CA8AE338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25B8-23F8-CAF0-8977-A50308E0D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BA626-DC93-1E41-9D39-B98537397395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BA63-56C3-A63A-7492-048C8AFF2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E66A-3CAB-BBB9-9DF6-34C312D66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440CC-BF05-E84F-8E4A-C061F1EC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5795-48F6-97C8-2839-F74052AC8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605E-BAEE-8128-C772-2378CFD25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7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graph with green dots&#10;&#10;AI-generated content may be incorrect.">
            <a:extLst>
              <a:ext uri="{FF2B5EF4-FFF2-40B4-BE49-F238E27FC236}">
                <a16:creationId xmlns:a16="http://schemas.microsoft.com/office/drawing/2014/main" id="{01E55198-F8CA-B042-5E80-298AF7CEF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15922"/>
            <a:ext cx="10905066" cy="302615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6EE-6F2E-7751-8BA6-D41B63D9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F7311-84C8-1AC7-B2F2-CAF1A276C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𝑙𝑎𝑟𝑔𝑒𝑠𝑡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F7311-84C8-1AC7-B2F2-CAF1A276C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02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C81C-863E-85D5-D654-759DBF7E3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Orthogonalization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iteratively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C81C-863E-85D5-D654-759DBF7E3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9832FF8-1BCE-F1A9-B447-77239C7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2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4C4B-1AE0-5593-4448-AF9518DC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</a:t>
            </a:r>
            <a:r>
              <a:rPr lang="en-US" altLang="zh-CN" dirty="0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65B98-662E-70E2-325E-EC9745B5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PCA.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corresponding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</a:p>
              <a:p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eigenvector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f_j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z_j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Remove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entry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Orthogonalization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remove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combination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</a:p>
              <a:p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d_j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creating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remove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redundancy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65B98-662E-70E2-325E-EC9745B5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241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2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3ACE-7EAC-8D67-F0D4-7D068EEB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400751"/>
            <a:ext cx="10515600" cy="1325563"/>
          </a:xfrm>
        </p:spPr>
        <p:txBody>
          <a:bodyPr/>
          <a:lstStyle/>
          <a:p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C68B-D589-0A12-5CE9-E1372610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report,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reflecting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pPr lvl="1"/>
            <a:r>
              <a:rPr lang="en-US" altLang="zh-CN" dirty="0"/>
              <a:t>Gram-Schmidt</a:t>
            </a:r>
            <a:r>
              <a:rPr lang="zh-CN" altLang="en-US" dirty="0"/>
              <a:t> </a:t>
            </a:r>
            <a:r>
              <a:rPr lang="en-US" altLang="zh-CN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Space: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  <a:p>
            <a:pPr lvl="1"/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foundation:</a:t>
            </a:r>
          </a:p>
          <a:p>
            <a:pPr lvl="2"/>
            <a:r>
              <a:rPr lang="en-US" altLang="zh-CN" dirty="0" err="1"/>
              <a:t>Eigendecomposition</a:t>
            </a:r>
            <a:endParaRPr lang="en-US" altLang="zh-CN" dirty="0"/>
          </a:p>
          <a:p>
            <a:pPr lvl="2"/>
            <a:r>
              <a:rPr lang="en-US" altLang="zh-CN" dirty="0"/>
              <a:t>SVD</a:t>
            </a:r>
          </a:p>
          <a:p>
            <a:pPr lvl="1"/>
            <a:r>
              <a:rPr lang="en-US" altLang="zh-CN" dirty="0"/>
              <a:t>Summarized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Improvements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737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A2D1-F77A-9987-369A-56D12F4C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75D8-F7E0-8E60-9248-7047EC74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Desk</a:t>
            </a:r>
          </a:p>
          <a:p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skill</a:t>
            </a:r>
          </a:p>
          <a:p>
            <a:r>
              <a:rPr lang="en-US" altLang="zh-CN" dirty="0"/>
              <a:t>Faculty</a:t>
            </a:r>
            <a:r>
              <a:rPr lang="zh-CN" altLang="en-US" dirty="0"/>
              <a:t> </a:t>
            </a:r>
            <a:r>
              <a:rPr lang="en-US" altLang="zh-CN" dirty="0"/>
              <a:t>Advisor</a:t>
            </a:r>
          </a:p>
          <a:p>
            <a:r>
              <a:rPr lang="en-US" altLang="zh-CN" dirty="0"/>
              <a:t>ESE105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</a:p>
          <a:p>
            <a:r>
              <a:rPr lang="en-US" altLang="zh-CN" dirty="0"/>
              <a:t>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250E-8CE2-9182-A4C1-3307E71E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5C14-4C12-E239-27EB-F45D4941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Distinguishing between PCA and Gram-Schmidt Dimensionality Reduction Process:</a:t>
            </a:r>
          </a:p>
          <a:p>
            <a:pPr lvl="1"/>
            <a:r>
              <a:rPr lang="en-US" dirty="0"/>
              <a:t>GFR </a:t>
            </a:r>
            <a:r>
              <a:rPr lang="en-US" altLang="zh-CN" dirty="0"/>
              <a:t>(Gram-Schmidt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Reduction)</a:t>
            </a:r>
            <a:endParaRPr lang="en-US" dirty="0"/>
          </a:p>
          <a:p>
            <a:pPr lvl="1"/>
            <a:r>
              <a:rPr lang="en-US" dirty="0"/>
              <a:t>GFA</a:t>
            </a:r>
            <a:r>
              <a:rPr lang="zh-CN" altLang="en-US" dirty="0"/>
              <a:t> </a:t>
            </a:r>
            <a:r>
              <a:rPr lang="en-US" altLang="zh-CN" dirty="0"/>
              <a:t>(Gram-Schmidt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Analysis)</a:t>
            </a:r>
            <a:endParaRPr lang="en-US" dirty="0"/>
          </a:p>
          <a:p>
            <a:pPr lvl="1"/>
            <a:r>
              <a:rPr lang="en-US" altLang="zh-CN" dirty="0"/>
              <a:t>GFS</a:t>
            </a:r>
            <a:r>
              <a:rPr lang="zh-CN" altLang="en-US" dirty="0"/>
              <a:t> </a:t>
            </a:r>
            <a:r>
              <a:rPr lang="en-US" altLang="zh-CN" dirty="0"/>
              <a:t>(Gram-Schmidt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Selection)</a:t>
            </a:r>
          </a:p>
          <a:p>
            <a:pPr lvl="1"/>
            <a:r>
              <a:rPr lang="en-US" altLang="zh-CN" dirty="0"/>
              <a:t>GCA</a:t>
            </a:r>
            <a:r>
              <a:rPr lang="zh-CN" altLang="en-US" dirty="0"/>
              <a:t> </a:t>
            </a:r>
            <a:r>
              <a:rPr lang="en-US" altLang="zh-CN" dirty="0"/>
              <a:t>(Gram-Schmidt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Analysis)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2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6874-0B61-4E09-E49C-A4E87138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5CD9-75FE-49C8-6B50-40F17DE4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X_original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</a:p>
          <a:p>
            <a:r>
              <a:rPr lang="en-US" altLang="zh-CN" dirty="0"/>
              <a:t>X: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(centering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standardized)</a:t>
            </a:r>
          </a:p>
          <a:p>
            <a:r>
              <a:rPr lang="en-US" altLang="zh-CN" dirty="0" err="1"/>
              <a:t>d_j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</a:p>
          <a:p>
            <a:r>
              <a:rPr lang="en-US" altLang="zh-CN" dirty="0"/>
              <a:t>V:</a:t>
            </a:r>
            <a:r>
              <a:rPr lang="zh-CN" altLang="en-US" dirty="0"/>
              <a:t> </a:t>
            </a:r>
            <a:r>
              <a:rPr lang="en-US" altLang="zh-CN" dirty="0"/>
              <a:t>eigenvectors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covariance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principal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Z:</a:t>
            </a:r>
            <a:r>
              <a:rPr lang="zh-CN" altLang="en-US" dirty="0"/>
              <a:t> </a:t>
            </a:r>
            <a:r>
              <a:rPr lang="en-US" altLang="zh-CN" dirty="0"/>
              <a:t>projection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principal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</a:p>
          <a:p>
            <a:r>
              <a:rPr lang="en-US" altLang="zh-CN" dirty="0"/>
              <a:t>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3E00-3E7E-0417-A025-6DD36E96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8D16C-63FD-57DA-6CA6-0E636189F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63649" cy="4351338"/>
              </a:xfrm>
            </p:spPr>
            <p:txBody>
              <a:bodyPr/>
              <a:lstStyle/>
              <a:p>
                <a:r>
                  <a:rPr lang="en-US" altLang="zh-CN" dirty="0"/>
                  <a:t>Covariance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sigma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Ranking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</a:t>
                </a:r>
              </a:p>
              <a:p>
                <a:r>
                  <a:rPr lang="en-US" altLang="zh-CN" dirty="0"/>
                  <a:t>Extracting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eigenvectors</a:t>
                </a:r>
              </a:p>
              <a:p>
                <a:r>
                  <a:rPr lang="en-US" altLang="zh-CN" dirty="0"/>
                  <a:t>Project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8D16C-63FD-57DA-6CA6-0E636189F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63649" cy="4351338"/>
              </a:xfrm>
              <a:blipFill>
                <a:blip r:embed="rId2"/>
                <a:stretch>
                  <a:fillRect l="-93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7E1A8-EC02-F9BB-B0DE-C7D3F39B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GFR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0B014-2C0B-60B3-0826-2A21766FA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635670"/>
            <a:ext cx="6250063" cy="553130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1E9B-ADDF-3277-DF0E-FA8796CE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Standardized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normalized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original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matrix</a:t>
            </a:r>
          </a:p>
          <a:p>
            <a:pPr lvl="1"/>
            <a:r>
              <a:rPr lang="en-US" altLang="zh-CN" sz="1800" dirty="0"/>
              <a:t>mean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standard</a:t>
            </a:r>
            <a:r>
              <a:rPr lang="zh-CN" altLang="en-US" sz="1800" dirty="0"/>
              <a:t> </a:t>
            </a:r>
            <a:r>
              <a:rPr lang="en-US" altLang="zh-CN" sz="1800" dirty="0"/>
              <a:t>deviation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</a:p>
          <a:p>
            <a:pPr lvl="1"/>
            <a:r>
              <a:rPr lang="en-US" altLang="zh-CN" sz="1800" dirty="0"/>
              <a:t>❓However,</a:t>
            </a:r>
            <a:r>
              <a:rPr lang="zh-CN" altLang="en-US" sz="1800" dirty="0"/>
              <a:t> </a:t>
            </a:r>
            <a:r>
              <a:rPr lang="en-US" altLang="zh-CN" sz="1800" dirty="0"/>
              <a:t>I</a:t>
            </a:r>
            <a:r>
              <a:rPr lang="zh-CN" altLang="en-US" sz="1800" dirty="0"/>
              <a:t> </a:t>
            </a:r>
            <a:r>
              <a:rPr lang="en-US" altLang="zh-CN" sz="1800" dirty="0"/>
              <a:t>am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bit</a:t>
            </a:r>
            <a:r>
              <a:rPr lang="zh-CN" altLang="en-US" sz="1800" dirty="0"/>
              <a:t> </a:t>
            </a:r>
            <a:r>
              <a:rPr lang="en-US" altLang="zh-CN" sz="1800" dirty="0"/>
              <a:t>confused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some</a:t>
            </a:r>
            <a:r>
              <a:rPr lang="zh-CN" altLang="en-US" sz="1800" dirty="0"/>
              <a:t> </a:t>
            </a:r>
            <a:r>
              <a:rPr lang="en-US" altLang="zh-CN" sz="1800" dirty="0"/>
              <a:t>cases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only</a:t>
            </a:r>
            <a:r>
              <a:rPr lang="zh-CN" altLang="en-US" sz="1800" dirty="0"/>
              <a:t> </a:t>
            </a:r>
            <a:r>
              <a:rPr lang="en-US" altLang="zh-CN" sz="1800" dirty="0"/>
              <a:t>centering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sometimes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do</a:t>
            </a:r>
            <a:r>
              <a:rPr lang="zh-CN" altLang="en-US" sz="1800" dirty="0"/>
              <a:t> </a:t>
            </a:r>
            <a:r>
              <a:rPr lang="en-US" altLang="zh-CN" sz="1800" dirty="0"/>
              <a:t>both.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106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9E325-8AED-4C06-0573-1A3F1996A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176" y="824771"/>
                <a:ext cx="4659824" cy="52996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PCA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extract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eigenvector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ranking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built-in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𝑝𝑐𝑎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𝑃𝐶𝐴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𝑐𝑜𝑚𝑝𝑜𝑛𝑒𝑛𝑡𝑠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Analytical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𝐸𝑖𝑔𝑒𝑛𝑑𝑒𝑐𝑜𝑚𝑝𝑜𝑠𝑖𝑡𝑖𝑜𝑛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𝑠𝑖𝑔𝑚𝑎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𝑒𝑖𝑔𝑒𝑛𝑣𝑒𝑐𝑡𝑜𝑟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𝑒𝑖𝑔𝑒𝑛𝑣𝑎𝑙𝑢𝑒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Then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we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store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eigenvectors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descending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We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will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only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use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largest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one,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noted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9E325-8AED-4C06-0573-1A3F1996A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176" y="824771"/>
                <a:ext cx="4659824" cy="5299633"/>
              </a:xfrm>
              <a:blipFill>
                <a:blip r:embed="rId2"/>
                <a:stretch>
                  <a:fillRect l="-2446" t="-2864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B5F856-B717-480E-FC53-AA3C824D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24" y="1264788"/>
            <a:ext cx="6654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4A239-3F6F-6412-77C3-FB89D5CB6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8274" y="2950468"/>
                <a:ext cx="9670367" cy="46581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example,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we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using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family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of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function(increasing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power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up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to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second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degree):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we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ac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4A239-3F6F-6412-77C3-FB89D5CB6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8274" y="2950468"/>
                <a:ext cx="9670367" cy="4658129"/>
              </a:xfrm>
              <a:blipFill>
                <a:blip r:embed="rId2"/>
                <a:stretch>
                  <a:fillRect l="-131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396C1F-02A7-A8A8-8D46-3053BB3E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46" y="243296"/>
            <a:ext cx="8917745" cy="24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8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218B-2FAF-64A0-B266-704F8D8B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1" y="4293874"/>
            <a:ext cx="11998569" cy="5557985"/>
          </a:xfrm>
        </p:spPr>
        <p:txBody>
          <a:bodyPr/>
          <a:lstStyle/>
          <a:p>
            <a:r>
              <a:rPr lang="en-US" altLang="zh-CN" dirty="0"/>
              <a:t>z1_sqr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f_1^2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u="sng" dirty="0"/>
              <a:t>centering</a:t>
            </a:r>
            <a:r>
              <a:rPr lang="zh-CN" altLang="en-US" b="1" u="sng" dirty="0"/>
              <a:t> </a:t>
            </a:r>
            <a:r>
              <a:rPr lang="en-US" altLang="zh-CN" b="1" u="sng" dirty="0"/>
              <a:t>it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to</a:t>
            </a:r>
            <a:r>
              <a:rPr lang="zh-CN" altLang="en-US" b="1" u="sng" dirty="0"/>
              <a:t> </a:t>
            </a:r>
            <a:r>
              <a:rPr lang="en-US" altLang="zh-CN" b="1" u="sng" dirty="0"/>
              <a:t>zero</a:t>
            </a:r>
            <a:r>
              <a:rPr lang="zh-CN" altLang="en-US" b="1" u="sng" dirty="0"/>
              <a:t> </a:t>
            </a:r>
            <a:r>
              <a:rPr lang="en-US" altLang="zh-CN" b="1" u="sng" dirty="0"/>
              <a:t>(mean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=</a:t>
            </a:r>
            <a:r>
              <a:rPr lang="zh-CN" altLang="en-US" b="1" u="sng" dirty="0"/>
              <a:t> </a:t>
            </a:r>
            <a:r>
              <a:rPr lang="en-US" altLang="zh-CN" b="1" u="sng" dirty="0"/>
              <a:t>0)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drifting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away.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“dynamic”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z_sqr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GS</a:t>
            </a:r>
            <a:r>
              <a:rPr lang="zh-CN" altLang="en-US" dirty="0"/>
              <a:t> </a:t>
            </a:r>
            <a:r>
              <a:rPr lang="en-US" altLang="zh-CN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 err="1"/>
              <a:t>z_sqr_tilde</a:t>
            </a:r>
            <a:endParaRPr lang="en-US" altLang="zh-CN" dirty="0"/>
          </a:p>
          <a:p>
            <a:r>
              <a:rPr lang="en-US" altLang="zh-CN" dirty="0"/>
              <a:t>Normalized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z_sqr_tilde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 err="1"/>
              <a:t>z_sqr_hat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f_2</a:t>
            </a:r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AA264-0946-B1DE-7950-F7C56832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44" y="109115"/>
            <a:ext cx="9789941" cy="40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63026-A636-CECF-7D27-28BB2FBBF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464234"/>
                <a:ext cx="11250703" cy="5712729"/>
              </a:xfrm>
            </p:spPr>
            <p:txBody>
              <a:bodyPr/>
              <a:lstStyle/>
              <a:p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d_j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𝑋𝑓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case.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iterative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d_j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pca</a:t>
                </a:r>
                <a:r>
                  <a:rPr lang="en-US" altLang="zh-C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63026-A636-CECF-7D27-28BB2FBBF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64234"/>
                <a:ext cx="11250703" cy="5712729"/>
              </a:xfrm>
              <a:blipFill>
                <a:blip r:embed="rId2"/>
                <a:stretch>
                  <a:fillRect l="-1015" t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C089202-7813-B85A-27EB-582D0F93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4" y="3701049"/>
            <a:ext cx="11783519" cy="24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580</Words>
  <Application>Microsoft Macintosh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 Math</vt:lpstr>
      <vt:lpstr>Office Theme</vt:lpstr>
      <vt:lpstr>Research Portfolio</vt:lpstr>
      <vt:lpstr>Goal</vt:lpstr>
      <vt:lpstr>Notation</vt:lpstr>
      <vt:lpstr>PCA Workflow</vt:lpstr>
      <vt:lpstr>GFR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form – initial element of each iteration</vt:lpstr>
      <vt:lpstr>Interactive terms </vt:lpstr>
      <vt:lpstr>GFS</vt:lpstr>
      <vt:lpstr>Plan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Cynthia</dc:creator>
  <cp:lastModifiedBy>Cheng, Cynthia</cp:lastModifiedBy>
  <cp:revision>4</cp:revision>
  <dcterms:created xsi:type="dcterms:W3CDTF">2025-03-28T15:56:36Z</dcterms:created>
  <dcterms:modified xsi:type="dcterms:W3CDTF">2025-05-12T17:34:05Z</dcterms:modified>
</cp:coreProperties>
</file>