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Play"/>
      <p:regular r:id="rId12"/>
      <p:bold r:id="rId13"/>
    </p:embeddedFont>
    <p:embeddedFont>
      <p:font typeface="Garamond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hNfNupWZMnaHKYyJb4U5GXlwPW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-bold.fntdata"/><Relationship Id="rId12" Type="http://schemas.openxmlformats.org/officeDocument/2006/relationships/font" Target="fonts/Play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Garamond-bold.fntdata"/><Relationship Id="rId14" Type="http://schemas.openxmlformats.org/officeDocument/2006/relationships/font" Target="fonts/Garamond-regular.fntdata"/><Relationship Id="rId17" Type="http://schemas.openxmlformats.org/officeDocument/2006/relationships/font" Target="fonts/Garamond-boldItalic.fntdata"/><Relationship Id="rId16" Type="http://schemas.openxmlformats.org/officeDocument/2006/relationships/font" Target="fonts/Garamon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1b9bf3fe1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2f1b9bf3fe1_1_2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1b9bf3fe1_1_24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2f1b9bf3fe1_1_24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g2f1b9bf3fe1_1_24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2f1b9bf3fe1_1_24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2f1b9bf3fe1_1_2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1b9bf3fe1_1_25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2f1b9bf3fe1_1_25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g2f1b9bf3fe1_1_25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2f1b9bf3fe1_1_25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2f1b9bf3fe1_1_25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1b9bf3fe1_1_25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2f1b9bf3fe1_1_258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E9E9"/>
              </a:buClr>
              <a:buSzPts val="2400"/>
              <a:buNone/>
              <a:defRPr sz="2400">
                <a:solidFill>
                  <a:srgbClr val="E9E9E9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2000"/>
              <a:buNone/>
              <a:defRPr sz="2000">
                <a:solidFill>
                  <a:srgbClr val="E9E9E9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1800"/>
              <a:buNone/>
              <a:defRPr sz="1800">
                <a:solidFill>
                  <a:srgbClr val="E9E9E9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1600"/>
              <a:buNone/>
              <a:defRPr sz="1600">
                <a:solidFill>
                  <a:srgbClr val="E9E9E9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1600"/>
              <a:buNone/>
              <a:defRPr sz="1600">
                <a:solidFill>
                  <a:srgbClr val="E9E9E9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1600"/>
              <a:buNone/>
              <a:defRPr sz="1600">
                <a:solidFill>
                  <a:srgbClr val="E9E9E9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1600"/>
              <a:buNone/>
              <a:defRPr sz="1600">
                <a:solidFill>
                  <a:srgbClr val="E9E9E9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1600"/>
              <a:buNone/>
              <a:defRPr sz="1600">
                <a:solidFill>
                  <a:srgbClr val="E9E9E9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1600"/>
              <a:buNone/>
              <a:defRPr sz="1600">
                <a:solidFill>
                  <a:srgbClr val="E9E9E9"/>
                </a:solidFill>
              </a:defRPr>
            </a:lvl9pPr>
          </a:lstStyle>
          <a:p/>
        </p:txBody>
      </p:sp>
      <p:sp>
        <p:nvSpPr>
          <p:cNvPr id="101" name="Google Shape;101;g2f1b9bf3fe1_1_25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2f1b9bf3fe1_1_25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2f1b9bf3fe1_1_25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1b9bf3fe1_1_26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2f1b9bf3fe1_1_264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g2f1b9bf3fe1_1_264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g2f1b9bf3fe1_1_26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2f1b9bf3fe1_1_26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2f1b9bf3fe1_1_26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1b9bf3fe1_1_271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2f1b9bf3fe1_1_271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g2f1b9bf3fe1_1_271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g2f1b9bf3fe1_1_271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g2f1b9bf3fe1_1_271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g2f1b9bf3fe1_1_27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2f1b9bf3fe1_1_27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2f1b9bf3fe1_1_27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1b9bf3fe1_1_28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2f1b9bf3fe1_1_28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2f1b9bf3fe1_1_28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2f1b9bf3fe1_1_28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1b9bf3fe1_1_28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2f1b9bf3fe1_1_28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2f1b9bf3fe1_1_28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1b9bf3fe1_1_28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2f1b9bf3fe1_1_289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g2f1b9bf3fe1_1_28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g2f1b9bf3fe1_1_28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2f1b9bf3fe1_1_28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2f1b9bf3fe1_1_28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1b9bf3fe1_1_296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2f1b9bf3fe1_1_296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2f1b9bf3fe1_1_296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g2f1b9bf3fe1_1_29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2f1b9bf3fe1_1_29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2f1b9bf3fe1_1_29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1b9bf3fe1_1_30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2f1b9bf3fe1_1_303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2f1b9bf3fe1_1_30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2f1b9bf3fe1_1_30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2f1b9bf3fe1_1_30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1b9bf3fe1_1_309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2f1b9bf3fe1_1_309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2f1b9bf3fe1_1_30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2f1b9bf3fe1_1_30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2f1b9bf3fe1_1_30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E9E9"/>
              </a:buClr>
              <a:buSzPts val="2400"/>
              <a:buNone/>
              <a:defRPr sz="2400">
                <a:solidFill>
                  <a:srgbClr val="E9E9E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2000"/>
              <a:buNone/>
              <a:defRPr sz="2000">
                <a:solidFill>
                  <a:srgbClr val="E9E9E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1800"/>
              <a:buNone/>
              <a:defRPr sz="1800">
                <a:solidFill>
                  <a:srgbClr val="E9E9E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1600"/>
              <a:buNone/>
              <a:defRPr sz="1600">
                <a:solidFill>
                  <a:srgbClr val="E9E9E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1600"/>
              <a:buNone/>
              <a:defRPr sz="1600">
                <a:solidFill>
                  <a:srgbClr val="E9E9E9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1600"/>
              <a:buNone/>
              <a:defRPr sz="1600">
                <a:solidFill>
                  <a:srgbClr val="E9E9E9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1600"/>
              <a:buNone/>
              <a:defRPr sz="1600">
                <a:solidFill>
                  <a:srgbClr val="E9E9E9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1600"/>
              <a:buNone/>
              <a:defRPr sz="1600">
                <a:solidFill>
                  <a:srgbClr val="E9E9E9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1600"/>
              <a:buNone/>
              <a:defRPr sz="1600">
                <a:solidFill>
                  <a:srgbClr val="E9E9E9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1b9bf3fe1_1_2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g2f1b9bf3fe1_1_24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g2f1b9bf3fe1_1_24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g2f1b9bf3fe1_1_24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g2f1b9bf3fe1_1_2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10" Type="http://schemas.openxmlformats.org/officeDocument/2006/relationships/hyperlink" Target="https://arxiv.org/abs/2303.13012v3" TargetMode="External"/><Relationship Id="rId9" Type="http://schemas.openxmlformats.org/officeDocument/2006/relationships/hyperlink" Target="https://arxiv.org/abs/2303.13012v3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hyperlink" Target="https://arxiv.org/abs/2303.13012v3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hyperlink" Target="https://arxiv.org/abs/quant-ph/0209131v2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/>
          <p:nvPr>
            <p:ph idx="1" type="subTitle"/>
          </p:nvPr>
        </p:nvSpPr>
        <p:spPr>
          <a:xfrm>
            <a:off x="1544782" y="3602037"/>
            <a:ext cx="9102436" cy="2431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b="0" i="0" lang="en-US" sz="11200" u="none" strike="noStrike">
                <a:solidFill>
                  <a:srgbClr val="595959"/>
                </a:solidFill>
                <a:latin typeface="Garamond"/>
                <a:ea typeface="Garamond"/>
                <a:cs typeface="Garamond"/>
                <a:sym typeface="Garamond"/>
              </a:rPr>
              <a:t>By Team: Quantum Cats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b="0" sz="112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b="0" i="0" lang="en-US" sz="11200" u="none" strike="noStrike">
                <a:solidFill>
                  <a:srgbClr val="595959"/>
                </a:solidFill>
                <a:latin typeface="Garamond"/>
                <a:ea typeface="Garamond"/>
                <a:cs typeface="Garamond"/>
                <a:sym typeface="Garamond"/>
              </a:rPr>
              <a:t>Mahroo Mirabdolhagh Hazaveh</a:t>
            </a:r>
            <a:endParaRPr b="0" sz="112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b="0" i="0" lang="en-US" sz="11200" u="none" strike="noStrike">
                <a:solidFill>
                  <a:srgbClr val="595959"/>
                </a:solidFill>
                <a:latin typeface="Garamond"/>
                <a:ea typeface="Garamond"/>
                <a:cs typeface="Garamond"/>
                <a:sym typeface="Garamond"/>
              </a:rPr>
              <a:t>Cynthia Cruz Sanchez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b="0" i="0" lang="en-US" sz="11200" u="none" strike="noStrike">
                <a:solidFill>
                  <a:srgbClr val="595959"/>
                </a:solidFill>
                <a:latin typeface="Garamond"/>
                <a:ea typeface="Garamond"/>
                <a:cs typeface="Garamond"/>
                <a:sym typeface="Garamond"/>
              </a:rPr>
              <a:t>Johanna Nemec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112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b="0" i="0" lang="en-US" sz="64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Womanium Quantum + AI Project 2024</a:t>
            </a:r>
            <a:endParaRPr b="0" sz="6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60" name="Google Shape;160;p1"/>
          <p:cNvSpPr/>
          <p:nvPr/>
        </p:nvSpPr>
        <p:spPr>
          <a:xfrm>
            <a:off x="0" y="6234545"/>
            <a:ext cx="12192000" cy="623455"/>
          </a:xfrm>
          <a:prstGeom prst="rect">
            <a:avLst/>
          </a:prstGeom>
          <a:solidFill>
            <a:srgbClr val="C59A00"/>
          </a:solidFill>
          <a:ln cap="flat" cmpd="sng" w="19050">
            <a:solidFill>
              <a:srgbClr val="6B55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082" y="6358534"/>
            <a:ext cx="5063836" cy="37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"/>
          <p:cNvSpPr txBox="1"/>
          <p:nvPr/>
        </p:nvSpPr>
        <p:spPr>
          <a:xfrm>
            <a:off x="0" y="1025912"/>
            <a:ext cx="12192000" cy="1815882"/>
          </a:xfrm>
          <a:prstGeom prst="rect">
            <a:avLst/>
          </a:prstGeom>
          <a:solidFill>
            <a:srgbClr val="C59A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Development of Novel Algorithms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41342E"/>
                </a:solidFill>
                <a:latin typeface="Garamond"/>
                <a:ea typeface="Garamond"/>
                <a:cs typeface="Garamond"/>
                <a:sym typeface="Garamond"/>
              </a:rPr>
              <a:t>Exponential quantum speedup in simulating coupled classical oscillators</a:t>
            </a:r>
            <a:endParaRPr b="1" i="0" sz="3200" u="none" cap="none" strike="noStrike">
              <a:solidFill>
                <a:srgbClr val="41342E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1b9bf3fe1_1_224"/>
          <p:cNvSpPr txBox="1"/>
          <p:nvPr>
            <p:ph type="title"/>
          </p:nvPr>
        </p:nvSpPr>
        <p:spPr>
          <a:xfrm>
            <a:off x="0" y="18256"/>
            <a:ext cx="12192000" cy="868500"/>
          </a:xfrm>
          <a:prstGeom prst="rect">
            <a:avLst/>
          </a:prstGeom>
          <a:solidFill>
            <a:srgbClr val="C59A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b="1" i="0" lang="en-US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Problem Statement</a:t>
            </a:r>
            <a:endParaRPr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8" name="Google Shape;168;g2f1b9bf3fe1_1_224"/>
          <p:cNvSpPr/>
          <p:nvPr/>
        </p:nvSpPr>
        <p:spPr>
          <a:xfrm>
            <a:off x="0" y="6556917"/>
            <a:ext cx="12192000" cy="301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6B55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2f1b9bf3fe1_1_224"/>
          <p:cNvSpPr/>
          <p:nvPr/>
        </p:nvSpPr>
        <p:spPr>
          <a:xfrm>
            <a:off x="7482468" y="6556917"/>
            <a:ext cx="4709400" cy="282900"/>
          </a:xfrm>
          <a:prstGeom prst="rect">
            <a:avLst/>
          </a:prstGeom>
          <a:solidFill>
            <a:srgbClr val="C96F06"/>
          </a:solidFill>
          <a:ln cap="flat" cmpd="sng" w="19050">
            <a:solidFill>
              <a:srgbClr val="6B55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Womanium Quantum+AI Project</a:t>
            </a:r>
            <a:endParaRPr b="0" i="0" sz="1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70" name="Google Shape;170;g2f1b9bf3fe1_1_224"/>
          <p:cNvPicPr preferRelativeResize="0"/>
          <p:nvPr/>
        </p:nvPicPr>
        <p:blipFill rotWithShape="1">
          <a:blip r:embed="rId3">
            <a:alphaModFix/>
          </a:blip>
          <a:srcRect b="53047" l="0" r="0" t="0"/>
          <a:stretch/>
        </p:blipFill>
        <p:spPr>
          <a:xfrm>
            <a:off x="2819399" y="1627508"/>
            <a:ext cx="6553200" cy="1737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2f1b9bf3fe1_1_2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3499" y="3364600"/>
            <a:ext cx="3356077" cy="252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2f1b9bf3fe1_1_224"/>
          <p:cNvSpPr txBox="1"/>
          <p:nvPr/>
        </p:nvSpPr>
        <p:spPr>
          <a:xfrm>
            <a:off x="553357" y="1065896"/>
            <a:ext cx="1098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Garamond"/>
                <a:ea typeface="Garamond"/>
                <a:cs typeface="Garamond"/>
                <a:sym typeface="Garamond"/>
              </a:rPr>
              <a:t>Implementing algorithm of exponential speedup of harmonic oscillator based on simplification assumptions in the following paper and utilizing ClassiQ:</a:t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73" name="Google Shape;173;g2f1b9bf3fe1_1_2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22687" y="3493405"/>
            <a:ext cx="2391228" cy="1215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2f1b9bf3fe1_1_2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37629" y="4812617"/>
            <a:ext cx="2761343" cy="1139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2f1b9bf3fe1_1_2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91765" y="3695710"/>
            <a:ext cx="2786743" cy="680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2f1b9bf3fe1_1_2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03382" y="4963738"/>
            <a:ext cx="2675127" cy="76797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2f1b9bf3fe1_1_224"/>
          <p:cNvSpPr txBox="1"/>
          <p:nvPr/>
        </p:nvSpPr>
        <p:spPr>
          <a:xfrm>
            <a:off x="5522675" y="5801125"/>
            <a:ext cx="57195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key equations from paper -  </a:t>
            </a:r>
            <a:r>
              <a:rPr b="0" i="0" lang="en-US" sz="1200" u="none" cap="none" strike="noStrike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arXiv:2303.13012v3</a:t>
            </a:r>
            <a:r>
              <a:rPr b="1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[quant-ph]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2f1b9bf3fe1_1_224"/>
          <p:cNvSpPr txBox="1"/>
          <p:nvPr/>
        </p:nvSpPr>
        <p:spPr>
          <a:xfrm>
            <a:off x="913500" y="5890550"/>
            <a:ext cx="47094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 1 Oscillators </a:t>
            </a:r>
            <a:r>
              <a:rPr b="0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i="0" lang="en-US" sz="1200" u="none" cap="none" strike="noStrike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0"/>
              </a:rPr>
              <a:t>arXiv:2303.13012v3</a:t>
            </a:r>
            <a:r>
              <a:rPr b="1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[quant-ph]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"/>
          <p:cNvSpPr txBox="1"/>
          <p:nvPr>
            <p:ph type="title"/>
          </p:nvPr>
        </p:nvSpPr>
        <p:spPr>
          <a:xfrm>
            <a:off x="0" y="18256"/>
            <a:ext cx="12192000" cy="868436"/>
          </a:xfrm>
          <a:prstGeom prst="rect">
            <a:avLst/>
          </a:prstGeom>
          <a:solidFill>
            <a:srgbClr val="C59A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b="1" i="0" lang="en-US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Project </a:t>
            </a:r>
            <a:r>
              <a:rPr b="1" lang="en-US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</a:t>
            </a:r>
            <a:r>
              <a:rPr b="1" i="0" lang="en-US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olution Part I</a:t>
            </a:r>
            <a:endParaRPr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4" name="Google Shape;184;p3"/>
          <p:cNvSpPr txBox="1"/>
          <p:nvPr>
            <p:ph idx="1" type="body"/>
          </p:nvPr>
        </p:nvSpPr>
        <p:spPr>
          <a:xfrm>
            <a:off x="838200" y="1825625"/>
            <a:ext cx="6732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Simple case of the Glued Tree Problem</a:t>
            </a:r>
            <a:endParaRPr/>
          </a:p>
          <a:p>
            <a:pPr indent="-292100" lvl="2" marL="1143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Proof of </a:t>
            </a:r>
            <a:r>
              <a:rPr lang="en-US" sz="2800"/>
              <a:t>concept</a:t>
            </a:r>
            <a:r>
              <a:rPr lang="en-US" sz="2800"/>
              <a:t> </a:t>
            </a:r>
            <a:endParaRPr sz="2800"/>
          </a:p>
          <a:p>
            <a:pPr indent="-292100" lvl="2" marL="1143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I</a:t>
            </a:r>
            <a:r>
              <a:rPr lang="en-US" sz="2800"/>
              <a:t>nitial state would set to zero</a:t>
            </a:r>
            <a:endParaRPr sz="2800"/>
          </a:p>
          <a:p>
            <a:pPr indent="-292100" lvl="2" marL="1143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All the masses and the spring constants  are equal to 1 for all the elements</a:t>
            </a:r>
            <a:endParaRPr sz="28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5" name="Google Shape;185;p3"/>
          <p:cNvSpPr/>
          <p:nvPr/>
        </p:nvSpPr>
        <p:spPr>
          <a:xfrm>
            <a:off x="0" y="6556917"/>
            <a:ext cx="12192000" cy="301083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6B55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7482468" y="6556917"/>
            <a:ext cx="4709532" cy="282827"/>
          </a:xfrm>
          <a:prstGeom prst="rect">
            <a:avLst/>
          </a:prstGeom>
          <a:solidFill>
            <a:srgbClr val="C96F06"/>
          </a:solidFill>
          <a:ln cap="flat" cmpd="sng" w="19050">
            <a:solidFill>
              <a:srgbClr val="6B55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Womanium Quantum+AI Project</a:t>
            </a:r>
            <a:endParaRPr b="0" i="0" sz="1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87" name="Google Shape;18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4300" y="2816761"/>
            <a:ext cx="4793099" cy="290286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"/>
          <p:cNvSpPr txBox="1"/>
          <p:nvPr/>
        </p:nvSpPr>
        <p:spPr>
          <a:xfrm>
            <a:off x="7257900" y="5719625"/>
            <a:ext cx="4793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Fig 2 Glued Tree Diagram</a:t>
            </a:r>
            <a:r>
              <a:rPr lang="en-US" sz="1200">
                <a:solidFill>
                  <a:schemeClr val="lt1"/>
                </a:solidFill>
              </a:rPr>
              <a:t>   </a:t>
            </a:r>
            <a:r>
              <a:rPr lang="en-US" sz="1200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arXiv:2303.13012v3</a:t>
            </a:r>
            <a:r>
              <a:rPr b="1" lang="en-US" sz="1200">
                <a:solidFill>
                  <a:schemeClr val="lt1"/>
                </a:solidFill>
              </a:rPr>
              <a:t> [quant-ph]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 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"/>
          <p:cNvSpPr txBox="1"/>
          <p:nvPr>
            <p:ph idx="1" type="body"/>
          </p:nvPr>
        </p:nvSpPr>
        <p:spPr>
          <a:xfrm>
            <a:off x="838200" y="1312000"/>
            <a:ext cx="5686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Generalized Case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A</a:t>
            </a:r>
            <a:r>
              <a:rPr lang="en-US"/>
              <a:t>ccess to Kappa Matrix, Mass Matrix, Position Matrix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Impacting the state preparation and the Hamiltonian Simulation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All the building Blocks represent the Grover Search 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A set of Ancilla Qubits plus one Ancilla for the inequality test</a:t>
            </a:r>
            <a:endParaRPr/>
          </a:p>
          <a:p>
            <a:pPr indent="-508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4" name="Google Shape;194;p4"/>
          <p:cNvSpPr txBox="1"/>
          <p:nvPr>
            <p:ph type="title"/>
          </p:nvPr>
        </p:nvSpPr>
        <p:spPr>
          <a:xfrm>
            <a:off x="0" y="18256"/>
            <a:ext cx="12192000" cy="868436"/>
          </a:xfrm>
          <a:prstGeom prst="rect">
            <a:avLst/>
          </a:prstGeom>
          <a:solidFill>
            <a:srgbClr val="C59A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b="1" i="0" lang="en-US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Project </a:t>
            </a:r>
            <a:r>
              <a:rPr b="1" lang="en-US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</a:t>
            </a:r>
            <a:r>
              <a:rPr b="1" i="0" lang="en-US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olution Part II</a:t>
            </a:r>
            <a:endParaRPr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5" name="Google Shape;195;p4"/>
          <p:cNvSpPr/>
          <p:nvPr/>
        </p:nvSpPr>
        <p:spPr>
          <a:xfrm>
            <a:off x="0" y="6556917"/>
            <a:ext cx="12192000" cy="301083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6B55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"/>
          <p:cNvSpPr/>
          <p:nvPr/>
        </p:nvSpPr>
        <p:spPr>
          <a:xfrm>
            <a:off x="7482468" y="6556917"/>
            <a:ext cx="4709532" cy="282827"/>
          </a:xfrm>
          <a:prstGeom prst="rect">
            <a:avLst/>
          </a:prstGeom>
          <a:solidFill>
            <a:srgbClr val="C96F06"/>
          </a:solidFill>
          <a:ln cap="flat" cmpd="sng" w="19050">
            <a:solidFill>
              <a:srgbClr val="6B55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Womanium Quantum+AI Project</a:t>
            </a:r>
            <a:endParaRPr b="0" i="0" sz="1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97" name="Google Shape;19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3200" y="1899792"/>
            <a:ext cx="5362500" cy="388946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"/>
          <p:cNvSpPr txBox="1"/>
          <p:nvPr/>
        </p:nvSpPr>
        <p:spPr>
          <a:xfrm>
            <a:off x="10092625" y="5789250"/>
            <a:ext cx="3276300" cy="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arXiv:quant-ph/0209131v2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"/>
          <p:cNvSpPr/>
          <p:nvPr/>
        </p:nvSpPr>
        <p:spPr>
          <a:xfrm>
            <a:off x="9564950" y="3335875"/>
            <a:ext cx="2432700" cy="1846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204" name="Google Shape;204;p5"/>
          <p:cNvSpPr txBox="1"/>
          <p:nvPr>
            <p:ph type="title"/>
          </p:nvPr>
        </p:nvSpPr>
        <p:spPr>
          <a:xfrm>
            <a:off x="-299650" y="18231"/>
            <a:ext cx="12192000" cy="868500"/>
          </a:xfrm>
          <a:prstGeom prst="rect">
            <a:avLst/>
          </a:prstGeom>
          <a:solidFill>
            <a:srgbClr val="C59A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b="1" i="0" lang="en-US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Success!</a:t>
            </a:r>
            <a:endParaRPr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5" name="Google Shape;205;p5"/>
          <p:cNvSpPr txBox="1"/>
          <p:nvPr>
            <p:ph idx="1" type="body"/>
          </p:nvPr>
        </p:nvSpPr>
        <p:spPr>
          <a:xfrm>
            <a:off x="616075" y="1235550"/>
            <a:ext cx="9226800" cy="5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Char char="•"/>
            </a:pPr>
            <a:r>
              <a:rPr i="0" lang="en-US" u="none" strike="noStrike">
                <a:solidFill>
                  <a:srgbClr val="D8D8D8"/>
                </a:solidFill>
              </a:rPr>
              <a:t>Members learned a lot, met knew friends, turned in a team project, &amp; had fun!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Char char="•"/>
            </a:pPr>
            <a:r>
              <a:rPr i="0" lang="en-US" u="none" strike="noStrike">
                <a:solidFill>
                  <a:srgbClr val="D8D8D8"/>
                </a:solidFill>
              </a:rPr>
              <a:t>Practiced literature review as sought additional outside sources, while tried to get a grasp of problem statement and other past work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Char char="•"/>
            </a:pPr>
            <a:r>
              <a:rPr i="0" lang="en-US" u="none" strike="noStrike">
                <a:solidFill>
                  <a:srgbClr val="D8D8D8"/>
                </a:solidFill>
              </a:rPr>
              <a:t>Utilized Github for the first time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Char char="•"/>
            </a:pPr>
            <a:r>
              <a:rPr i="0" lang="en-US" u="none" strike="noStrike">
                <a:solidFill>
                  <a:srgbClr val="D8D8D8"/>
                </a:solidFill>
              </a:rPr>
              <a:t>New contributing members to the quantum computing research community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8D8D8"/>
              </a:buClr>
              <a:buSzPts val="2800"/>
              <a:buChar char="•"/>
            </a:pPr>
            <a:r>
              <a:rPr i="0" lang="en-US" u="none" strike="noStrike">
                <a:solidFill>
                  <a:srgbClr val="D8D8D8"/>
                </a:solidFill>
              </a:rPr>
              <a:t>Implemented theory into practice by coding a proposed quantum algorithm!</a:t>
            </a:r>
            <a:endParaRPr/>
          </a:p>
        </p:txBody>
      </p:sp>
      <p:sp>
        <p:nvSpPr>
          <p:cNvPr id="206" name="Google Shape;206;p5"/>
          <p:cNvSpPr/>
          <p:nvPr/>
        </p:nvSpPr>
        <p:spPr>
          <a:xfrm>
            <a:off x="0" y="6556917"/>
            <a:ext cx="12192000" cy="301083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6B55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5"/>
          <p:cNvSpPr/>
          <p:nvPr/>
        </p:nvSpPr>
        <p:spPr>
          <a:xfrm>
            <a:off x="7482468" y="6556917"/>
            <a:ext cx="4709532" cy="282827"/>
          </a:xfrm>
          <a:prstGeom prst="rect">
            <a:avLst/>
          </a:prstGeom>
          <a:solidFill>
            <a:srgbClr val="C96F06"/>
          </a:solidFill>
          <a:ln cap="flat" cmpd="sng" w="19050">
            <a:solidFill>
              <a:srgbClr val="6B55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Womanium Quantum+AI Project</a:t>
            </a:r>
            <a:endParaRPr b="0" i="0" sz="1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08" name="Google Shape;20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9949" y="3433075"/>
            <a:ext cx="2292301" cy="9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5"/>
          <p:cNvSpPr txBox="1"/>
          <p:nvPr/>
        </p:nvSpPr>
        <p:spPr>
          <a:xfrm>
            <a:off x="9670250" y="4323075"/>
            <a:ext cx="22221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Quantum Harmonic Cats Team Github Repo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https://github.com/CynthiaCruzSanchez/Womanium-Project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210" name="Google Shape;21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88312" y="1238301"/>
            <a:ext cx="1724825" cy="17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"/>
          <p:cNvSpPr txBox="1"/>
          <p:nvPr>
            <p:ph type="title"/>
          </p:nvPr>
        </p:nvSpPr>
        <p:spPr>
          <a:xfrm>
            <a:off x="0" y="18256"/>
            <a:ext cx="12192000" cy="868500"/>
          </a:xfrm>
          <a:prstGeom prst="rect">
            <a:avLst/>
          </a:prstGeom>
          <a:solidFill>
            <a:srgbClr val="C59A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b="1" i="0" lang="en-US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Future Scope</a:t>
            </a:r>
            <a:endParaRPr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6" name="Google Shape;216;p6"/>
          <p:cNvSpPr txBox="1"/>
          <p:nvPr>
            <p:ph idx="1" type="body"/>
          </p:nvPr>
        </p:nvSpPr>
        <p:spPr>
          <a:xfrm>
            <a:off x="185725" y="886750"/>
            <a:ext cx="10515600" cy="60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1" marL="685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800"/>
              <a:buChar char="○"/>
            </a:pPr>
            <a:r>
              <a:rPr lang="en-US" sz="2800">
                <a:solidFill>
                  <a:srgbClr val="D8D8D8"/>
                </a:solidFill>
              </a:rPr>
              <a:t>Run the expansion code on a simulator</a:t>
            </a:r>
            <a:endParaRPr sz="2800"/>
          </a:p>
          <a:p>
            <a:pPr indent="-349250" lvl="2" marL="12001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800"/>
              <a:buChar char="■"/>
            </a:pPr>
            <a:r>
              <a:rPr lang="en-US" sz="2800">
                <a:solidFill>
                  <a:srgbClr val="D8D8D8"/>
                </a:solidFill>
              </a:rPr>
              <a:t> Analyze result, edit and revise code</a:t>
            </a:r>
            <a:endParaRPr sz="2800">
              <a:solidFill>
                <a:srgbClr val="D8D8D8"/>
              </a:solidFill>
            </a:endParaRPr>
          </a:p>
          <a:p>
            <a:pPr indent="-292100" lvl="3" marL="1600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800"/>
              <a:buChar char="●"/>
            </a:pPr>
            <a:r>
              <a:rPr lang="en-US" sz="2800">
                <a:solidFill>
                  <a:srgbClr val="D8D8D8"/>
                </a:solidFill>
              </a:rPr>
              <a:t>Repeat as many times </a:t>
            </a:r>
            <a:r>
              <a:rPr lang="en-US" sz="2800">
                <a:solidFill>
                  <a:srgbClr val="D8D8D8"/>
                </a:solidFill>
              </a:rPr>
              <a:t>necessary</a:t>
            </a:r>
            <a:endParaRPr sz="2800"/>
          </a:p>
          <a:p>
            <a:pPr indent="-292100" lvl="1" marL="685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800"/>
              <a:buChar char="○"/>
            </a:pPr>
            <a:r>
              <a:rPr lang="en-US" sz="2800">
                <a:solidFill>
                  <a:srgbClr val="D8D8D8"/>
                </a:solidFill>
              </a:rPr>
              <a:t>Search for the</a:t>
            </a:r>
            <a:r>
              <a:rPr lang="en-US" sz="2800">
                <a:solidFill>
                  <a:srgbClr val="D8D8D8"/>
                </a:solidFill>
              </a:rPr>
              <a:t> optimal quantum computing hardware</a:t>
            </a:r>
            <a:endParaRPr sz="2800"/>
          </a:p>
          <a:p>
            <a:pPr indent="-349250" lvl="2" marL="12001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800"/>
              <a:buChar char="■"/>
            </a:pPr>
            <a:r>
              <a:rPr lang="en-US" sz="2800">
                <a:solidFill>
                  <a:srgbClr val="D8D8D8"/>
                </a:solidFill>
              </a:rPr>
              <a:t>Make code compatible with desired hardware</a:t>
            </a:r>
            <a:endParaRPr sz="2800"/>
          </a:p>
          <a:p>
            <a:pPr indent="-292100" lvl="3" marL="1600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800"/>
              <a:buChar char="●"/>
            </a:pPr>
            <a:r>
              <a:rPr lang="en-US" sz="2800">
                <a:solidFill>
                  <a:srgbClr val="D8D8D8"/>
                </a:solidFill>
              </a:rPr>
              <a:t>Implement algorithm on real computer</a:t>
            </a:r>
            <a:endParaRPr sz="2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800"/>
              <a:buChar char="➢"/>
            </a:pPr>
            <a:r>
              <a:rPr i="0" lang="en-US" u="none" strike="noStrike">
                <a:solidFill>
                  <a:srgbClr val="D8D8D8"/>
                </a:solidFill>
              </a:rPr>
              <a:t>Will seek to discuss work with outside members to get expert feedback and input, as our </a:t>
            </a:r>
            <a:r>
              <a:rPr lang="en-US">
                <a:solidFill>
                  <a:srgbClr val="D8D8D8"/>
                </a:solidFill>
              </a:rPr>
              <a:t>beginner </a:t>
            </a:r>
            <a:r>
              <a:rPr i="0" lang="en-US" u="none" strike="noStrike">
                <a:solidFill>
                  <a:srgbClr val="D8D8D8"/>
                </a:solidFill>
              </a:rPr>
              <a:t>experience is our biggest limitation, and we want to ensure best possible work prior 	to utilizing quantum hardware resources. </a:t>
            </a:r>
            <a:endParaRPr>
              <a:solidFill>
                <a:srgbClr val="D8D8D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7" name="Google Shape;217;p6"/>
          <p:cNvSpPr/>
          <p:nvPr/>
        </p:nvSpPr>
        <p:spPr>
          <a:xfrm>
            <a:off x="0" y="6556917"/>
            <a:ext cx="12192000" cy="301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6B55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6"/>
          <p:cNvSpPr/>
          <p:nvPr/>
        </p:nvSpPr>
        <p:spPr>
          <a:xfrm>
            <a:off x="7482468" y="6556917"/>
            <a:ext cx="4709400" cy="282900"/>
          </a:xfrm>
          <a:prstGeom prst="rect">
            <a:avLst/>
          </a:prstGeom>
          <a:solidFill>
            <a:srgbClr val="C96F06"/>
          </a:solidFill>
          <a:ln cap="flat" cmpd="sng" w="19050">
            <a:solidFill>
              <a:srgbClr val="6B55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Womanium Quantum+AI Project</a:t>
            </a:r>
            <a:endParaRPr b="0" i="0" sz="1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19" name="Google Shape;21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5215" y="1210576"/>
            <a:ext cx="2769574" cy="273210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6"/>
          <p:cNvSpPr txBox="1"/>
          <p:nvPr/>
        </p:nvSpPr>
        <p:spPr>
          <a:xfrm>
            <a:off x="9034100" y="3877750"/>
            <a:ext cx="3331800" cy="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ClassiQ Website www.https://www.classiq.io/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Yellow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Yellow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2024-08-09T23:51:32Z</dcterms:created>
  <dc:creator>Mahroo Mir</dc:creator>
</cp:coreProperties>
</file>