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Fira Sans Condensed"/>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FiraSansCondensed-regular.fntdata"/><Relationship Id="rId14" Type="http://schemas.openxmlformats.org/officeDocument/2006/relationships/slide" Target="slides/slide9.xml"/><Relationship Id="rId17" Type="http://schemas.openxmlformats.org/officeDocument/2006/relationships/font" Target="fonts/FiraSansCondensed-italic.fntdata"/><Relationship Id="rId16" Type="http://schemas.openxmlformats.org/officeDocument/2006/relationships/font" Target="fonts/FiraSansCondensed-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FiraSansCondensed-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555555"/>
                </a:solidFill>
                <a:highlight>
                  <a:srgbClr val="FFFFFF"/>
                </a:highlight>
              </a:rPr>
              <a:t>When we talk about organizing data to help us work in an efficient, reproducible, and collaborative way, we are talking about TIDY DATA. We mean deliberately thinking about the shape and structure of data – something that might not seem super exciting but is truly game-changing.</a:t>
            </a:r>
            <a:endParaRPr sz="1200">
              <a:solidFill>
                <a:srgbClr val="555555"/>
              </a:solidFill>
              <a:highlight>
                <a:srgbClr val="FFFFFF"/>
              </a:highlight>
            </a:endParaRPr>
          </a:p>
          <a:p>
            <a:pPr indent="0" lvl="0" marL="0" rtl="0" algn="l">
              <a:lnSpc>
                <a:spcPct val="115000"/>
              </a:lnSpc>
              <a:spcBef>
                <a:spcPts val="800"/>
              </a:spcBef>
              <a:spcAft>
                <a:spcPts val="800"/>
              </a:spcAft>
              <a:buNone/>
            </a:pPr>
            <a:r>
              <a:rPr lang="en" sz="1200">
                <a:solidFill>
                  <a:srgbClr val="555555"/>
                </a:solidFill>
                <a:highlight>
                  <a:srgbClr val="FFFFFF"/>
                </a:highlight>
              </a:rPr>
              <a:t>So let’s talk about what tidy data is and why it is so empowering for your analytical life.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0f50969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0f50969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What is tidy data?</a:t>
            </a:r>
            <a:endParaRPr b="1"/>
          </a:p>
          <a:p>
            <a:pPr indent="0" lvl="0" marL="0" rtl="0" algn="l">
              <a:spcBef>
                <a:spcPts val="0"/>
              </a:spcBef>
              <a:spcAft>
                <a:spcPts val="0"/>
              </a:spcAft>
              <a:buNone/>
            </a:pPr>
            <a:r>
              <a:rPr lang="en"/>
              <a:t>Tidy data is a way to describe data that’s organized with a particular structure – a rectangular structure, where each variable has its own column, and each observation has its own row (Wickham 2014).</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a0f509697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a0f509697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standard structure of tidy data led Hadley Wickham to describe it the way Leo Tolstoy describes families. Leo says “Happy families are all alike; every unhappy family is unhappy in its own way”. Similarly, Hadley says “tidy datasets are all alike, but every messy dataset is messy in its own way”.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a0f509697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a0f509697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Tidy data for more efficient data science</a:t>
            </a:r>
            <a:endParaRPr b="1"/>
          </a:p>
          <a:p>
            <a:pPr indent="0" lvl="0" marL="0" rtl="0" algn="l">
              <a:spcBef>
                <a:spcPts val="0"/>
              </a:spcBef>
              <a:spcAft>
                <a:spcPts val="0"/>
              </a:spcAft>
              <a:buNone/>
            </a:pPr>
            <a:r>
              <a:rPr lang="en"/>
              <a:t>Tidy data allows you to be more efficient by using existing tools deliberately built to do the things you need to do, from subsetting portions of your data to plotting maps of your study area. Using existing tools saves you from building from scratch each time you work with a new dataset (which can be time-consuming and demoralizing). And luckily, there are a lot of tools specifically built to wrangle untidy data into tidy data (for example, in the tidyr package). By being more equipped to wrangle your data into a tidy format, you can get to your analyses faster to start answering the questions you’re asking.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0f509697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0f509697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Tidy data for easier collaboration</a:t>
            </a:r>
            <a:endParaRPr b="1"/>
          </a:p>
          <a:p>
            <a:pPr indent="0" lvl="0" marL="0" rtl="0" algn="l">
              <a:spcBef>
                <a:spcPts val="0"/>
              </a:spcBef>
              <a:spcAft>
                <a:spcPts val="0"/>
              </a:spcAft>
              <a:buNone/>
            </a:pPr>
            <a:r>
              <a:rPr lang="en"/>
              <a:t>Tidy data makes it easier to collaborate because our friends can use the same tools in a familiar way. Whether thinking about collaborators as current teammates, your future self, or future teammates, organizing and sharing data in a consistent and predictable way means less adjustment, time, and effort for all.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0f509697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0f509697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Tidy data for reproducibility and reuse</a:t>
            </a:r>
            <a:endParaRPr b="1"/>
          </a:p>
          <a:p>
            <a:pPr indent="0" lvl="0" marL="0" rtl="0" algn="l">
              <a:spcBef>
                <a:spcPts val="0"/>
              </a:spcBef>
              <a:spcAft>
                <a:spcPts val="0"/>
              </a:spcAft>
              <a:buNone/>
            </a:pPr>
            <a:r>
              <a:rPr lang="en"/>
              <a:t>Tidy data also makes it easier to reproduce analyses because they are easier to understand, update, and reuse. By using tools together that all expect tidy data as inputs, you can build and iterate really powerful workflows. And, when you have additional data entries, it’s no problem to re-run your code!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0f509697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0f509697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Tidy data for the win!</a:t>
            </a:r>
            <a:endParaRPr b="1"/>
          </a:p>
          <a:p>
            <a:pPr indent="0" lvl="0" marL="0" rtl="0" algn="l">
              <a:spcBef>
                <a:spcPts val="0"/>
              </a:spcBef>
              <a:spcAft>
                <a:spcPts val="0"/>
              </a:spcAft>
              <a:buClr>
                <a:schemeClr val="dk1"/>
              </a:buClr>
              <a:buSzPts val="1100"/>
              <a:buFont typeface="Arial"/>
              <a:buNone/>
            </a:pPr>
            <a:r>
              <a:rPr lang="en"/>
              <a:t>Once you are empowered with tools to work with tidy data generally, it opens up a whole new world of datasets that feel more approachable because you can work using familiar tools. This transferrable confidence and ability to collaborate might be the best thing about tidy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a0f509697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a0f509697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for more efficient, reproducible, and collaborative analyses, make friends with tidy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a0f509697c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a0f509697c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cs.google.com/presentation/d/1N7hKepabvl9OrHjvGJWPjUsfzVdB5xzV5AsFndgSwms/edit?usp=sharing" TargetMode="External"/><Relationship Id="rId4" Type="http://schemas.openxmlformats.org/officeDocument/2006/relationships/hyperlink" Target="https://www.openscapes.org/blog/2020/10/12/tidy-data/" TargetMode="External"/><Relationship Id="rId11" Type="http://schemas.openxmlformats.org/officeDocument/2006/relationships/image" Target="../media/image1.jpg"/><Relationship Id="rId10" Type="http://schemas.openxmlformats.org/officeDocument/2006/relationships/hyperlink" Target="https://www.openscapes.org/blog/2020/10/12/tidy-data/" TargetMode="External"/><Relationship Id="rId9" Type="http://schemas.openxmlformats.org/officeDocument/2006/relationships/hyperlink" Target="https://www.openscapes.org/blog/2020/10/12/tidy-data/" TargetMode="External"/><Relationship Id="rId5" Type="http://schemas.openxmlformats.org/officeDocument/2006/relationships/hyperlink" Target="https://twitter.com/juliesquid/status/1315710359404113920" TargetMode="External"/><Relationship Id="rId6" Type="http://schemas.openxmlformats.org/officeDocument/2006/relationships/hyperlink" Target="https://github.com/allisonhorst/stats-illustrations" TargetMode="External"/><Relationship Id="rId7" Type="http://schemas.openxmlformats.org/officeDocument/2006/relationships/hyperlink" Target="https://www.openscapes.org/" TargetMode="External"/><Relationship Id="rId8" Type="http://schemas.openxmlformats.org/officeDocument/2006/relationships/hyperlink" Target="https://www.openscape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co/QyEsQBtqTn?amp=1" TargetMode="External"/><Relationship Id="rId4" Type="http://schemas.openxmlformats.org/officeDocument/2006/relationships/hyperlink" Target="https://t.co/QyEsQBtqTn?amp=1" TargetMode="External"/><Relationship Id="rId5" Type="http://schemas.openxmlformats.org/officeDocument/2006/relationships/hyperlink" Target="https://tidyr.tidyverse.org/articles/tidy-data" TargetMode="External"/><Relationship Id="rId6" Type="http://schemas.openxmlformats.org/officeDocument/2006/relationships/hyperlink" Target="https://t.co/ta0Y8y7bDz?amp=1" TargetMode="External"/><Relationship Id="rId7" Type="http://schemas.openxmlformats.org/officeDocument/2006/relationships/hyperlink" Target="https://t.co/ta0Y8y7bDz?amp=1" TargetMode="External"/><Relationship Id="rId8" Type="http://schemas.openxmlformats.org/officeDocument/2006/relationships/hyperlink" Target="https://r4ds.had.co.nz/"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644850" y="3367525"/>
            <a:ext cx="7854300" cy="16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rgbClr val="595959"/>
                </a:solidFill>
                <a:latin typeface="Fira Sans Condensed"/>
                <a:ea typeface="Fira Sans Condensed"/>
                <a:cs typeface="Fira Sans Condensed"/>
                <a:sym typeface="Fira Sans Condensed"/>
              </a:rPr>
              <a:t>Tidy Data Illustrated Series</a:t>
            </a:r>
            <a:endParaRPr b="1" sz="2400">
              <a:solidFill>
                <a:srgbClr val="595959"/>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2400">
                <a:solidFill>
                  <a:srgbClr val="595959"/>
                </a:solidFill>
                <a:latin typeface="Fira Sans Condensed"/>
                <a:ea typeface="Fira Sans Condensed"/>
                <a:cs typeface="Fira Sans Condensed"/>
                <a:sym typeface="Fira Sans Condensed"/>
              </a:rPr>
              <a:t>CC By Julie Lowndes &amp; Allison Horst</a:t>
            </a:r>
            <a:endParaRPr sz="2400">
              <a:solidFill>
                <a:srgbClr val="595959"/>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2400">
                <a:solidFill>
                  <a:srgbClr val="595959"/>
                </a:solidFill>
                <a:latin typeface="Fira Sans Condensed"/>
                <a:ea typeface="Fira Sans Condensed"/>
                <a:cs typeface="Fira Sans Condensed"/>
                <a:sym typeface="Fira Sans Condensed"/>
              </a:rPr>
              <a:t>Reuse: </a:t>
            </a:r>
            <a:r>
              <a:rPr lang="en" sz="2400" u="sng">
                <a:solidFill>
                  <a:schemeClr val="hlink"/>
                </a:solidFill>
                <a:latin typeface="Fira Sans Condensed"/>
                <a:ea typeface="Fira Sans Condensed"/>
                <a:cs typeface="Fira Sans Condensed"/>
                <a:sym typeface="Fira Sans Condensed"/>
                <a:hlinkClick r:id="rId3"/>
              </a:rPr>
              <a:t>These slides (low res)</a:t>
            </a:r>
            <a:r>
              <a:rPr lang="en" sz="2400">
                <a:solidFill>
                  <a:srgbClr val="595959"/>
                </a:solidFill>
                <a:latin typeface="Fira Sans Condensed"/>
                <a:ea typeface="Fira Sans Condensed"/>
                <a:cs typeface="Fira Sans Condensed"/>
                <a:sym typeface="Fira Sans Condensed"/>
              </a:rPr>
              <a:t> • </a:t>
            </a:r>
            <a:r>
              <a:rPr lang="en" sz="2400" u="sng">
                <a:solidFill>
                  <a:schemeClr val="hlink"/>
                </a:solidFill>
                <a:latin typeface="Fira Sans Condensed"/>
                <a:ea typeface="Fira Sans Condensed"/>
                <a:cs typeface="Fira Sans Condensed"/>
                <a:sym typeface="Fira Sans Condensed"/>
                <a:hlinkClick r:id="rId4"/>
              </a:rPr>
              <a:t>Blog</a:t>
            </a:r>
            <a:r>
              <a:rPr lang="en" sz="2400">
                <a:solidFill>
                  <a:srgbClr val="595959"/>
                </a:solidFill>
                <a:latin typeface="Fira Sans Condensed"/>
                <a:ea typeface="Fira Sans Condensed"/>
                <a:cs typeface="Fira Sans Condensed"/>
                <a:sym typeface="Fira Sans Condensed"/>
              </a:rPr>
              <a:t> • </a:t>
            </a:r>
            <a:r>
              <a:rPr lang="en" sz="2400" u="sng">
                <a:solidFill>
                  <a:schemeClr val="hlink"/>
                </a:solidFill>
                <a:latin typeface="Fira Sans Condensed"/>
                <a:ea typeface="Fira Sans Condensed"/>
                <a:cs typeface="Fira Sans Condensed"/>
                <a:sym typeface="Fira Sans Condensed"/>
                <a:hlinkClick r:id="rId5"/>
              </a:rPr>
              <a:t>Twitter</a:t>
            </a:r>
            <a:r>
              <a:rPr lang="en" sz="2400">
                <a:solidFill>
                  <a:srgbClr val="595959"/>
                </a:solidFill>
                <a:latin typeface="Fira Sans Condensed"/>
                <a:ea typeface="Fira Sans Condensed"/>
                <a:cs typeface="Fira Sans Condensed"/>
                <a:sym typeface="Fira Sans Condensed"/>
              </a:rPr>
              <a:t> • </a:t>
            </a:r>
            <a:r>
              <a:rPr lang="en" sz="2400" u="sng">
                <a:solidFill>
                  <a:schemeClr val="hlink"/>
                </a:solidFill>
                <a:latin typeface="Fira Sans Condensed"/>
                <a:ea typeface="Fira Sans Condensed"/>
                <a:cs typeface="Fira Sans Condensed"/>
                <a:sym typeface="Fira Sans Condensed"/>
                <a:hlinkClick r:id="rId6"/>
              </a:rPr>
              <a:t>GitHub</a:t>
            </a:r>
            <a:endParaRPr sz="2400">
              <a:solidFill>
                <a:srgbClr val="595959"/>
              </a:solidFill>
              <a:latin typeface="Fira Sans Condensed"/>
              <a:ea typeface="Fira Sans Condensed"/>
              <a:cs typeface="Fira Sans Condensed"/>
              <a:sym typeface="Fira Sans Condensed"/>
            </a:endParaRPr>
          </a:p>
          <a:p>
            <a:pPr indent="0" lvl="0" marL="0" rtl="0" algn="ctr">
              <a:spcBef>
                <a:spcPts val="0"/>
              </a:spcBef>
              <a:spcAft>
                <a:spcPts val="0"/>
              </a:spcAft>
              <a:buNone/>
            </a:pPr>
            <a:r>
              <a:rPr lang="en" sz="1300">
                <a:solidFill>
                  <a:srgbClr val="595959"/>
                </a:solidFill>
                <a:latin typeface="Fira Sans Condensed"/>
                <a:ea typeface="Fira Sans Condensed"/>
                <a:cs typeface="Fira Sans Condensed"/>
                <a:sym typeface="Fira Sans Condensed"/>
              </a:rPr>
              <a:t>Please cite as: "Illustrations from the</a:t>
            </a:r>
            <a:r>
              <a:rPr lang="en" sz="1300">
                <a:solidFill>
                  <a:schemeClr val="dk1"/>
                </a:solidFill>
                <a:uFill>
                  <a:noFill/>
                </a:uFill>
                <a:latin typeface="Fira Sans Condensed"/>
                <a:ea typeface="Fira Sans Condensed"/>
                <a:cs typeface="Fira Sans Condensed"/>
                <a:sym typeface="Fira Sans Condensed"/>
                <a:hlinkClick r:id="rId7">
                  <a:extLst>
                    <a:ext uri="{A12FA001-AC4F-418D-AE19-62706E023703}">
                      <ahyp:hlinkClr val="tx"/>
                    </a:ext>
                  </a:extLst>
                </a:hlinkClick>
              </a:rPr>
              <a:t> </a:t>
            </a:r>
            <a:r>
              <a:rPr lang="en" sz="1300" u="sng">
                <a:solidFill>
                  <a:schemeClr val="hlink"/>
                </a:solidFill>
                <a:latin typeface="Fira Sans Condensed"/>
                <a:ea typeface="Fira Sans Condensed"/>
                <a:cs typeface="Fira Sans Condensed"/>
                <a:sym typeface="Fira Sans Condensed"/>
                <a:hlinkClick r:id="rId8"/>
              </a:rPr>
              <a:t>Openscapes</a:t>
            </a:r>
            <a:r>
              <a:rPr lang="en" sz="1300">
                <a:solidFill>
                  <a:schemeClr val="dk1"/>
                </a:solidFill>
                <a:latin typeface="Fira Sans Condensed"/>
                <a:ea typeface="Fira Sans Condensed"/>
                <a:cs typeface="Fira Sans Condensed"/>
                <a:sym typeface="Fira Sans Condensed"/>
              </a:rPr>
              <a:t> </a:t>
            </a:r>
            <a:r>
              <a:rPr lang="en" sz="1300">
                <a:solidFill>
                  <a:srgbClr val="595959"/>
                </a:solidFill>
                <a:latin typeface="Fira Sans Condensed"/>
                <a:ea typeface="Fira Sans Condensed"/>
                <a:cs typeface="Fira Sans Condensed"/>
                <a:sym typeface="Fira Sans Condensed"/>
              </a:rPr>
              <a:t>blog</a:t>
            </a:r>
            <a:r>
              <a:rPr lang="en" sz="1300">
                <a:solidFill>
                  <a:schemeClr val="dk1"/>
                </a:solidFill>
                <a:uFill>
                  <a:noFill/>
                </a:uFill>
                <a:latin typeface="Fira Sans Condensed"/>
                <a:ea typeface="Fira Sans Condensed"/>
                <a:cs typeface="Fira Sans Condensed"/>
                <a:sym typeface="Fira Sans Condensed"/>
                <a:hlinkClick r:id="rId9">
                  <a:extLst>
                    <a:ext uri="{A12FA001-AC4F-418D-AE19-62706E023703}">
                      <ahyp:hlinkClr val="tx"/>
                    </a:ext>
                  </a:extLst>
                </a:hlinkClick>
              </a:rPr>
              <a:t> </a:t>
            </a:r>
            <a:r>
              <a:rPr i="1" lang="en" sz="1300" u="sng">
                <a:solidFill>
                  <a:schemeClr val="hlink"/>
                </a:solidFill>
                <a:latin typeface="Fira Sans Condensed"/>
                <a:ea typeface="Fira Sans Condensed"/>
                <a:cs typeface="Fira Sans Condensed"/>
                <a:sym typeface="Fira Sans Condensed"/>
                <a:hlinkClick r:id="rId10"/>
              </a:rPr>
              <a:t>Tidy Data for reproducibility, efficiency, and collaboration</a:t>
            </a:r>
            <a:r>
              <a:rPr lang="en" sz="1300">
                <a:solidFill>
                  <a:schemeClr val="dk1"/>
                </a:solidFill>
                <a:latin typeface="Fira Sans Condensed"/>
                <a:ea typeface="Fira Sans Condensed"/>
                <a:cs typeface="Fira Sans Condensed"/>
                <a:sym typeface="Fira Sans Condensed"/>
              </a:rPr>
              <a:t> </a:t>
            </a:r>
            <a:r>
              <a:rPr lang="en" sz="1300">
                <a:solidFill>
                  <a:srgbClr val="595959"/>
                </a:solidFill>
                <a:latin typeface="Fira Sans Condensed"/>
                <a:ea typeface="Fira Sans Condensed"/>
                <a:cs typeface="Fira Sans Condensed"/>
                <a:sym typeface="Fira Sans Condensed"/>
              </a:rPr>
              <a:t>by Julia Lowndes and Allison Horst"</a:t>
            </a:r>
            <a:endParaRPr sz="2600">
              <a:solidFill>
                <a:srgbClr val="595959"/>
              </a:solidFill>
              <a:latin typeface="Fira Sans Condensed"/>
              <a:ea typeface="Fira Sans Condensed"/>
              <a:cs typeface="Fira Sans Condensed"/>
              <a:sym typeface="Fira Sans Condensed"/>
            </a:endParaRPr>
          </a:p>
        </p:txBody>
      </p:sp>
      <p:pic>
        <p:nvPicPr>
          <p:cNvPr id="55" name="Google Shape;55;p13"/>
          <p:cNvPicPr preferRelativeResize="0"/>
          <p:nvPr/>
        </p:nvPicPr>
        <p:blipFill rotWithShape="1">
          <a:blip r:embed="rId11">
            <a:alphaModFix/>
          </a:blip>
          <a:srcRect b="8198" l="0" r="0" t="17002"/>
          <a:stretch/>
        </p:blipFill>
        <p:spPr>
          <a:xfrm>
            <a:off x="914400" y="459725"/>
            <a:ext cx="7196100" cy="30278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52400" y="152400"/>
            <a:ext cx="8637505" cy="4838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52400" y="152400"/>
            <a:ext cx="8839197" cy="48043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pic>
        <p:nvPicPr>
          <p:cNvPr id="70" name="Google Shape;70;p16"/>
          <p:cNvPicPr preferRelativeResize="0"/>
          <p:nvPr/>
        </p:nvPicPr>
        <p:blipFill>
          <a:blip r:embed="rId3">
            <a:alphaModFix/>
          </a:blip>
          <a:stretch>
            <a:fillRect/>
          </a:stretch>
        </p:blipFill>
        <p:spPr>
          <a:xfrm>
            <a:off x="152400" y="152400"/>
            <a:ext cx="8839197" cy="4679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1219200" y="152400"/>
            <a:ext cx="7258050"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152400" y="152400"/>
            <a:ext cx="8839200" cy="474764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152400" y="381000"/>
            <a:ext cx="8839196" cy="41532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609600" y="152400"/>
            <a:ext cx="7750678"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1"/>
          <p:cNvSpPr txBox="1"/>
          <p:nvPr>
            <p:ph idx="1" type="body"/>
          </p:nvPr>
        </p:nvSpPr>
        <p:spPr>
          <a:xfrm>
            <a:off x="311700" y="1152475"/>
            <a:ext cx="8520600" cy="2595000"/>
          </a:xfrm>
          <a:prstGeom prst="rect">
            <a:avLst/>
          </a:prstGeom>
        </p:spPr>
        <p:txBody>
          <a:bodyPr anchorCtr="0" anchor="t" bIns="91425" lIns="91425" spcFirstLastPara="1" rIns="91425" wrap="square" tIns="91425">
            <a:noAutofit/>
          </a:bodyPr>
          <a:lstStyle/>
          <a:p>
            <a:pPr indent="0" lvl="0" marL="0" rtl="0" algn="l">
              <a:lnSpc>
                <a:spcPct val="110000"/>
              </a:lnSpc>
              <a:spcBef>
                <a:spcPts val="1500"/>
              </a:spcBef>
              <a:spcAft>
                <a:spcPts val="0"/>
              </a:spcAft>
              <a:buClr>
                <a:schemeClr val="dk1"/>
              </a:buClr>
              <a:buSzPts val="1100"/>
              <a:buFont typeface="Arial"/>
              <a:buNone/>
            </a:pPr>
            <a:r>
              <a:rPr b="1" lang="en">
                <a:solidFill>
                  <a:srgbClr val="595959"/>
                </a:solidFill>
                <a:highlight>
                  <a:srgbClr val="FFFFFF"/>
                </a:highlight>
                <a:latin typeface="Fira Sans Condensed"/>
                <a:ea typeface="Fira Sans Condensed"/>
                <a:cs typeface="Fira Sans Condensed"/>
                <a:sym typeface="Fira Sans Condensed"/>
              </a:rPr>
              <a:t>Learn more about tidy data:</a:t>
            </a:r>
            <a:endParaRPr b="1">
              <a:solidFill>
                <a:srgbClr val="595959"/>
              </a:solidFill>
              <a:highlight>
                <a:srgbClr val="FFFFFF"/>
              </a:highlight>
              <a:latin typeface="Fira Sans Condensed"/>
              <a:ea typeface="Fira Sans Condensed"/>
              <a:cs typeface="Fira Sans Condensed"/>
              <a:sym typeface="Fira Sans Condensed"/>
            </a:endParaRPr>
          </a:p>
          <a:p>
            <a:pPr indent="0" lvl="0" marL="0" rtl="0" algn="l">
              <a:spcBef>
                <a:spcPts val="1500"/>
              </a:spcBef>
              <a:spcAft>
                <a:spcPts val="0"/>
              </a:spcAft>
              <a:buNone/>
            </a:pPr>
            <a:r>
              <a:rPr lang="en" sz="1100">
                <a:solidFill>
                  <a:srgbClr val="595959"/>
                </a:solidFill>
                <a:latin typeface="Fira Sans Condensed"/>
                <a:ea typeface="Fira Sans Condensed"/>
                <a:cs typeface="Fira Sans Condensed"/>
                <a:sym typeface="Fira Sans Condensed"/>
              </a:rPr>
              <a:t>Wickham (2014). Tidy Data. Journal of Statistical Software.</a:t>
            </a:r>
            <a:r>
              <a:rPr lang="en" sz="1100">
                <a:solidFill>
                  <a:schemeClr val="dk1"/>
                </a:solidFill>
                <a:uFill>
                  <a:noFill/>
                </a:uFill>
                <a:latin typeface="Fira Sans Condensed"/>
                <a:ea typeface="Fira Sans Condensed"/>
                <a:cs typeface="Fira Sans Condensed"/>
                <a:sym typeface="Fira Sans Condensed"/>
                <a:hlinkClick r:id="rId3">
                  <a:extLst>
                    <a:ext uri="{A12FA001-AC4F-418D-AE19-62706E023703}">
                      <ahyp:hlinkClr val="tx"/>
                    </a:ext>
                  </a:extLst>
                </a:hlinkClick>
              </a:rPr>
              <a:t> </a:t>
            </a:r>
            <a:r>
              <a:rPr lang="en" sz="1100" u="sng">
                <a:solidFill>
                  <a:schemeClr val="hlink"/>
                </a:solidFill>
                <a:latin typeface="Fira Sans Condensed"/>
                <a:ea typeface="Fira Sans Condensed"/>
                <a:cs typeface="Fira Sans Condensed"/>
                <a:sym typeface="Fira Sans Condensed"/>
                <a:hlinkClick r:id="rId4"/>
              </a:rPr>
              <a:t>http://jstatsoft.org/v59/i10</a:t>
            </a:r>
            <a:r>
              <a:rPr lang="en" sz="1100">
                <a:solidFill>
                  <a:schemeClr val="dk1"/>
                </a:solidFill>
                <a:latin typeface="Fira Sans Condensed"/>
                <a:ea typeface="Fira Sans Condensed"/>
                <a:cs typeface="Fira Sans Condensed"/>
                <a:sym typeface="Fira Sans Condensed"/>
              </a:rPr>
              <a:t> </a:t>
            </a:r>
            <a:endParaRPr sz="1100">
              <a:solidFill>
                <a:schemeClr val="dk1"/>
              </a:solidFill>
              <a:latin typeface="Fira Sans Condensed"/>
              <a:ea typeface="Fira Sans Condensed"/>
              <a:cs typeface="Fira Sans Condensed"/>
              <a:sym typeface="Fira Sans Condensed"/>
            </a:endParaRPr>
          </a:p>
          <a:p>
            <a:pPr indent="457200" lvl="0" marL="0" rtl="0" algn="l">
              <a:spcBef>
                <a:spcPts val="800"/>
              </a:spcBef>
              <a:spcAft>
                <a:spcPts val="0"/>
              </a:spcAft>
              <a:buNone/>
            </a:pPr>
            <a:r>
              <a:rPr lang="en" sz="1100">
                <a:solidFill>
                  <a:srgbClr val="595959"/>
                </a:solidFill>
                <a:latin typeface="Fira Sans Condensed"/>
                <a:ea typeface="Fira Sans Condensed"/>
                <a:cs typeface="Fira Sans Condensed"/>
                <a:sym typeface="Fira Sans Condensed"/>
              </a:rPr>
              <a:t>“Informal and code-heavy version”: </a:t>
            </a:r>
            <a:r>
              <a:rPr lang="en" sz="1100" u="sng">
                <a:solidFill>
                  <a:schemeClr val="hlink"/>
                </a:solidFill>
                <a:latin typeface="Fira Sans Condensed"/>
                <a:ea typeface="Fira Sans Condensed"/>
                <a:cs typeface="Fira Sans Condensed"/>
                <a:sym typeface="Fira Sans Condensed"/>
                <a:hlinkClick r:id="rId5"/>
              </a:rPr>
              <a:t>https://tidyr.tidyverse.org/articles/tidy-data</a:t>
            </a:r>
            <a:r>
              <a:rPr lang="en" sz="1100">
                <a:solidFill>
                  <a:srgbClr val="595959"/>
                </a:solidFill>
                <a:latin typeface="Fira Sans Condensed"/>
                <a:ea typeface="Fira Sans Condensed"/>
                <a:cs typeface="Fira Sans Condensed"/>
                <a:sym typeface="Fira Sans Condensed"/>
              </a:rPr>
              <a:t>  </a:t>
            </a:r>
            <a:endParaRPr sz="1100">
              <a:solidFill>
                <a:srgbClr val="595959"/>
              </a:solidFill>
              <a:latin typeface="Fira Sans Condensed"/>
              <a:ea typeface="Fira Sans Condensed"/>
              <a:cs typeface="Fira Sans Condensed"/>
              <a:sym typeface="Fira Sans Condensed"/>
            </a:endParaRPr>
          </a:p>
          <a:p>
            <a:pPr indent="0" lvl="0" marL="0" rtl="0" algn="l">
              <a:spcBef>
                <a:spcPts val="800"/>
              </a:spcBef>
              <a:spcAft>
                <a:spcPts val="0"/>
              </a:spcAft>
              <a:buNone/>
            </a:pPr>
            <a:r>
              <a:t/>
            </a:r>
            <a:endParaRPr sz="1100">
              <a:solidFill>
                <a:schemeClr val="dk1"/>
              </a:solidFill>
              <a:latin typeface="Fira Sans Condensed"/>
              <a:ea typeface="Fira Sans Condensed"/>
              <a:cs typeface="Fira Sans Condensed"/>
              <a:sym typeface="Fira Sans Condensed"/>
            </a:endParaRPr>
          </a:p>
          <a:p>
            <a:pPr indent="0" lvl="0" marL="0" rtl="0" algn="l">
              <a:spcBef>
                <a:spcPts val="800"/>
              </a:spcBef>
              <a:spcAft>
                <a:spcPts val="0"/>
              </a:spcAft>
              <a:buNone/>
            </a:pPr>
            <a:r>
              <a:rPr lang="en" sz="1100">
                <a:solidFill>
                  <a:srgbClr val="595959"/>
                </a:solidFill>
                <a:latin typeface="Fira Sans Condensed"/>
                <a:ea typeface="Fira Sans Condensed"/>
                <a:cs typeface="Fira Sans Condensed"/>
                <a:sym typeface="Fira Sans Condensed"/>
              </a:rPr>
              <a:t>Broman &amp; Woo (2018). Data Organization in Spreadsheets.</a:t>
            </a:r>
            <a:r>
              <a:rPr lang="en" sz="1100">
                <a:solidFill>
                  <a:schemeClr val="dk1"/>
                </a:solidFill>
                <a:uFill>
                  <a:noFill/>
                </a:uFill>
                <a:latin typeface="Fira Sans Condensed"/>
                <a:ea typeface="Fira Sans Condensed"/>
                <a:cs typeface="Fira Sans Condensed"/>
                <a:sym typeface="Fira Sans Condensed"/>
                <a:hlinkClick r:id="rId6">
                  <a:extLst>
                    <a:ext uri="{A12FA001-AC4F-418D-AE19-62706E023703}">
                      <ahyp:hlinkClr val="tx"/>
                    </a:ext>
                  </a:extLst>
                </a:hlinkClick>
              </a:rPr>
              <a:t> </a:t>
            </a:r>
            <a:r>
              <a:rPr lang="en" sz="1100" u="sng">
                <a:solidFill>
                  <a:schemeClr val="hlink"/>
                </a:solidFill>
                <a:latin typeface="Fira Sans Condensed"/>
                <a:ea typeface="Fira Sans Condensed"/>
                <a:cs typeface="Fira Sans Condensed"/>
                <a:sym typeface="Fira Sans Condensed"/>
                <a:hlinkClick r:id="rId7"/>
              </a:rPr>
              <a:t>https://peerj.com/preprints/3183/</a:t>
            </a:r>
            <a:r>
              <a:rPr lang="en" sz="1100">
                <a:solidFill>
                  <a:schemeClr val="dk1"/>
                </a:solidFill>
                <a:latin typeface="Fira Sans Condensed"/>
                <a:ea typeface="Fira Sans Condensed"/>
                <a:cs typeface="Fira Sans Condensed"/>
                <a:sym typeface="Fira Sans Condensed"/>
              </a:rPr>
              <a:t> </a:t>
            </a:r>
            <a:endParaRPr sz="1100">
              <a:solidFill>
                <a:schemeClr val="dk1"/>
              </a:solidFill>
              <a:latin typeface="Fira Sans Condensed"/>
              <a:ea typeface="Fira Sans Condensed"/>
              <a:cs typeface="Fira Sans Condensed"/>
              <a:sym typeface="Fira Sans Condensed"/>
            </a:endParaRPr>
          </a:p>
          <a:p>
            <a:pPr indent="0" lvl="0" marL="0" rtl="0" algn="l">
              <a:spcBef>
                <a:spcPts val="800"/>
              </a:spcBef>
              <a:spcAft>
                <a:spcPts val="0"/>
              </a:spcAft>
              <a:buNone/>
            </a:pPr>
            <a:r>
              <a:t/>
            </a:r>
            <a:endParaRPr sz="1100">
              <a:solidFill>
                <a:schemeClr val="dk1"/>
              </a:solidFill>
              <a:latin typeface="Fira Sans Condensed"/>
              <a:ea typeface="Fira Sans Condensed"/>
              <a:cs typeface="Fira Sans Condensed"/>
              <a:sym typeface="Fira Sans Condensed"/>
            </a:endParaRPr>
          </a:p>
          <a:p>
            <a:pPr indent="0" lvl="0" marL="0" rtl="0" algn="l">
              <a:spcBef>
                <a:spcPts val="800"/>
              </a:spcBef>
              <a:spcAft>
                <a:spcPts val="0"/>
              </a:spcAft>
              <a:buClr>
                <a:schemeClr val="dk1"/>
              </a:buClr>
              <a:buSzPts val="1100"/>
              <a:buFont typeface="Arial"/>
              <a:buNone/>
            </a:pPr>
            <a:r>
              <a:rPr lang="en" sz="1100">
                <a:solidFill>
                  <a:srgbClr val="595959"/>
                </a:solidFill>
                <a:latin typeface="Fira Sans Condensed"/>
                <a:ea typeface="Fira Sans Condensed"/>
                <a:cs typeface="Fira Sans Condensed"/>
                <a:sym typeface="Fira Sans Condensed"/>
              </a:rPr>
              <a:t>Grolemund &amp; Wickham (2016). R for Data Science: Ch 12</a:t>
            </a:r>
            <a:r>
              <a:rPr lang="en" sz="1100">
                <a:solidFill>
                  <a:schemeClr val="dk1"/>
                </a:solidFill>
                <a:latin typeface="Fira Sans Condensed"/>
                <a:ea typeface="Fira Sans Condensed"/>
                <a:cs typeface="Fira Sans Condensed"/>
                <a:sym typeface="Fira Sans Condensed"/>
              </a:rPr>
              <a:t> </a:t>
            </a:r>
            <a:r>
              <a:rPr lang="en" sz="1100" u="sng">
                <a:solidFill>
                  <a:schemeClr val="hlink"/>
                </a:solidFill>
                <a:latin typeface="Fira Sans Condensed"/>
                <a:ea typeface="Fira Sans Condensed"/>
                <a:cs typeface="Fira Sans Condensed"/>
                <a:sym typeface="Fira Sans Condensed"/>
                <a:hlinkClick r:id="rId8"/>
              </a:rPr>
              <a:t>https://r4ds.had.co.nz/</a:t>
            </a:r>
            <a:r>
              <a:rPr lang="en" sz="1100">
                <a:solidFill>
                  <a:schemeClr val="dk1"/>
                </a:solidFill>
                <a:latin typeface="Fira Sans Condensed"/>
                <a:ea typeface="Fira Sans Condensed"/>
                <a:cs typeface="Fira Sans Condensed"/>
                <a:sym typeface="Fira Sans Condensed"/>
              </a:rPr>
              <a:t> </a:t>
            </a:r>
            <a:endParaRPr sz="1200">
              <a:solidFill>
                <a:srgbClr val="38A7BB"/>
              </a:solidFill>
              <a:highlight>
                <a:srgbClr val="FFFFFF"/>
              </a:highlight>
              <a:latin typeface="Fira Sans Condensed"/>
              <a:ea typeface="Fira Sans Condensed"/>
              <a:cs typeface="Fira Sans Condensed"/>
              <a:sym typeface="Fira Sans Condensed"/>
            </a:endParaRPr>
          </a:p>
          <a:p>
            <a:pPr indent="0" lvl="0" marL="0" rtl="0" algn="l">
              <a:spcBef>
                <a:spcPts val="800"/>
              </a:spcBef>
              <a:spcAft>
                <a:spcPts val="1600"/>
              </a:spcAft>
              <a:buNone/>
            </a:pPr>
            <a:r>
              <a:t/>
            </a:r>
            <a:endParaRPr>
              <a:latin typeface="Fira Sans Condensed"/>
              <a:ea typeface="Fira Sans Condensed"/>
              <a:cs typeface="Fira Sans Condensed"/>
              <a:sym typeface="Fira Sans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