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13716000" cx="24384000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h5s++dJ1mOLLjghibCZ/RtRLN0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ita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/>
          <p:nvPr>
            <p:ph idx="1" type="body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i="1" sz="3200"/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2" type="body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/>
          <p:nvPr>
            <p:ph idx="2" type="pic"/>
          </p:nvPr>
        </p:nvSpPr>
        <p:spPr>
          <a:xfrm>
            <a:off x="-50800" y="-1270000"/>
            <a:ext cx="24485601" cy="16323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34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En blanc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(centro)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horizontal)">
  <p:cSld name="Foto (horizontal)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/>
          <p:nvPr>
            <p:ph idx="2" type="pic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" name="Google Shape;18;p26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" type="body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vertical)">
  <p:cSld name="Foto (vertical)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/>
          <p:nvPr>
            <p:ph idx="2" type="pic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27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" type="body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(arriba)">
  <p:cSld name="Título (arriba)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viñetas">
  <p:cSld name="Título y viñeta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body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0960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indent="-60960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indent="-60960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indent="-60960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indent="-609600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viñetas y foto">
  <p:cSld name="Título, viñetas y f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/>
          <p:nvPr>
            <p:ph idx="2" type="pic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30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" type="body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30225" lvl="0" marL="4572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indent="-530225" lvl="1" marL="9144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indent="-530225" lvl="2" marL="13716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indent="-530225" lvl="3" marL="18288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indent="-530225" lvl="4" marL="22860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ñetas">
  <p:cSld name="Viñeta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/>
          <p:nvPr>
            <p:ph idx="1" type="body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0960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indent="-60960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indent="-60960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indent="-60960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indent="-609600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fotos">
  <p:cSld name="3 f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/>
          <p:nvPr>
            <p:ph idx="2" type="pic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32"/>
          <p:cNvSpPr/>
          <p:nvPr>
            <p:ph idx="3" type="pic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Google Shape;44;p32"/>
          <p:cNvSpPr/>
          <p:nvPr>
            <p:ph idx="4" type="pic"/>
          </p:nvPr>
        </p:nvSpPr>
        <p:spPr>
          <a:xfrm>
            <a:off x="-990600" y="1130300"/>
            <a:ext cx="17202149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32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413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413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413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413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413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r-project.org/about.html" TargetMode="External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hyperlink" Target="https://www.w3resource.com/r-programming-exercises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s://rstudio.com/about/" TargetMode="External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hyperlink" Target="https://cran.r-project.org/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rstudio.com/products/rstudio/download/#download" TargetMode="External"/><Relationship Id="rId7" Type="http://schemas.openxmlformats.org/officeDocument/2006/relationships/hyperlink" Target="https://rstudio.com/products/rstudio/download/#downloa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jpg"/><Relationship Id="rId6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QimQWX5V7VjQiDz-8uIspSVxcVI2TXY4eJNS8_uAeM9V4I7XTdZ_GXQj62WSp9ALFTzXXQ5a39lVch0kVQu3LaoXhsCwMflFc6YhC79dNfCcxAoKpL4TuTE-C5xgx_bEQgx6Fc.jpg"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59533" y="-7813"/>
            <a:ext cx="26155479" cy="1373162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1835110" y="8509658"/>
            <a:ext cx="6100573" cy="191159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Helvetica Neue"/>
              <a:buNone/>
            </a:pPr>
            <a:r>
              <a:rPr b="0" i="0" lang="en-US" sz="1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 a 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/>
          <p:nvPr/>
        </p:nvSpPr>
        <p:spPr>
          <a:xfrm>
            <a:off x="-18953" y="11534390"/>
            <a:ext cx="24421906" cy="2205040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-119241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10"/>
          <p:cNvSpPr txBox="1"/>
          <p:nvPr/>
        </p:nvSpPr>
        <p:spPr>
          <a:xfrm>
            <a:off x="2394970" y="1638501"/>
            <a:ext cx="7180073" cy="11553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Objetos de datos</a:t>
            </a:r>
            <a:endParaRPr/>
          </a:p>
        </p:txBody>
      </p:sp>
      <p:pic>
        <p:nvPicPr>
          <p:cNvPr descr="R_logo.svg.png" id="156" name="Google Shape;1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ZDtJQkeYRU6c3U3iaASziUkQ_1Awbr1rtmem_DuTcdvWbmuAuw5xoHS0pwrdQ3hwRmG9rtWBL6YBJzN7Qo-gKP_SYEu3Yqg_1Om2v51ypa8Hlk6vvK8pG53mP7apg4T.png" id="157" name="Google Shape;15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53706" y="482015"/>
            <a:ext cx="1522788" cy="152278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0"/>
          <p:cNvSpPr txBox="1"/>
          <p:nvPr/>
        </p:nvSpPr>
        <p:spPr>
          <a:xfrm>
            <a:off x="2373689" y="4071666"/>
            <a:ext cx="14391672" cy="6736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661458" lvl="0" marL="66145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0"/>
              <a:buFont typeface="Consolas"/>
              <a:buChar char="-"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Vectores: conjunto mismo tipo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61458" lvl="0" marL="66145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0"/>
              <a:buFont typeface="Consolas"/>
              <a:buChar char="-"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Matrices: vectores con filas y columnas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61458" lvl="0" marL="66145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0"/>
              <a:buFont typeface="Consolas"/>
              <a:buChar char="-"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Listas: diferente tipo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61458" lvl="0" marL="66145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0"/>
              <a:buFont typeface="Consolas"/>
              <a:buChar char="-"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 frames: Tablas de datos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61458" lvl="0" marL="66145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0"/>
              <a:buFont typeface="Consolas"/>
              <a:buChar char="-"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Factores: vector con etiquetas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/>
          <p:nvPr/>
        </p:nvSpPr>
        <p:spPr>
          <a:xfrm>
            <a:off x="-18953" y="11534390"/>
            <a:ext cx="24421906" cy="2205040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11"/>
          <p:cNvSpPr/>
          <p:nvPr/>
        </p:nvSpPr>
        <p:spPr>
          <a:xfrm>
            <a:off x="-549041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11"/>
          <p:cNvSpPr txBox="1"/>
          <p:nvPr/>
        </p:nvSpPr>
        <p:spPr>
          <a:xfrm>
            <a:off x="2394970" y="1638501"/>
            <a:ext cx="3672968" cy="11553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Vectores</a:t>
            </a:r>
            <a:endParaRPr/>
          </a:p>
        </p:txBody>
      </p:sp>
      <p:pic>
        <p:nvPicPr>
          <p:cNvPr descr="R_logo.svg.png" id="166" name="Google Shape;1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ZDtJQkeYRU6c3U3iaASziUkQ_1Awbr1rtmem_DuTcdvWbmuAuw5xoHS0pwrdQ3hwRmG9rtWBL6YBJzN7Qo-gKP_SYEu3Yqg_1Om2v51ypa8Hlk6vvK8pG53mP7apg4T.png" id="167" name="Google Shape;16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53706" y="482015"/>
            <a:ext cx="1522788" cy="1522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1"/>
          <p:cNvSpPr txBox="1"/>
          <p:nvPr/>
        </p:nvSpPr>
        <p:spPr>
          <a:xfrm>
            <a:off x="2438732" y="4181189"/>
            <a:ext cx="19506536" cy="299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96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5000"/>
              <a:buFont typeface="Consolas"/>
              <a:buNone/>
            </a:pPr>
            <a:r>
              <a:t/>
            </a:r>
            <a:endParaRPr sz="50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96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5000"/>
              <a:buFont typeface="Consolas"/>
              <a:buNone/>
            </a:pPr>
            <a:r>
              <a:rPr b="0" i="0" lang="en-US" sz="5000" u="none" cap="none" strike="noStrike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Un vector es una estructura de datos unidimensional.</a:t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96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5000"/>
              <a:buFont typeface="Consolas"/>
              <a:buNone/>
            </a:pPr>
            <a:r>
              <a:rPr b="0" i="0" lang="en-US" sz="5000" u="none" cap="none" strike="noStrike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Los vectores sólo pueden almacenar datos del mismo tipo, ya sea todos CHAR o numéricas, pero no ambas.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/>
          <p:nvPr/>
        </p:nvSpPr>
        <p:spPr>
          <a:xfrm>
            <a:off x="-18953" y="11534390"/>
            <a:ext cx="24421906" cy="2205040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12"/>
          <p:cNvSpPr/>
          <p:nvPr/>
        </p:nvSpPr>
        <p:spPr>
          <a:xfrm>
            <a:off x="-319814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12"/>
          <p:cNvSpPr txBox="1"/>
          <p:nvPr/>
        </p:nvSpPr>
        <p:spPr>
          <a:xfrm>
            <a:off x="2337663" y="1638501"/>
            <a:ext cx="3672079" cy="11553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Matrices</a:t>
            </a:r>
            <a:endParaRPr/>
          </a:p>
        </p:txBody>
      </p:sp>
      <p:pic>
        <p:nvPicPr>
          <p:cNvPr descr="R_logo.svg.png" id="176" name="Google Shape;1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ZDtJQkeYRU6c3U3iaASziUkQ_1Awbr1rtmem_DuTcdvWbmuAuw5xoHS0pwrdQ3hwRmG9rtWBL6YBJzN7Qo-gKP_SYEu3Yqg_1Om2v51ypa8Hlk6vvK8pG53mP7apg4T.png" id="177" name="Google Shape;17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53706" y="482015"/>
            <a:ext cx="1522788" cy="152278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2"/>
          <p:cNvSpPr txBox="1"/>
          <p:nvPr/>
        </p:nvSpPr>
        <p:spPr>
          <a:xfrm>
            <a:off x="2290275" y="3793641"/>
            <a:ext cx="19402303" cy="5238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t/>
            </a:r>
            <a:endParaRPr sz="5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Las matrices son vectores bi-dimensionales: Filas y columnas.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96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5000"/>
              <a:buFont typeface="Consola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 igual que los vectores, </a:t>
            </a:r>
            <a:r>
              <a:rPr b="0" i="0" lang="en-US" sz="5000" u="none" cap="none" strike="noStrike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sólo pueden almacenar datos del mismo tipo, ya sea todos strings o todas numéricas pero no ambas</a:t>
            </a: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/>
          <p:nvPr/>
        </p:nvSpPr>
        <p:spPr>
          <a:xfrm>
            <a:off x="-18953" y="11534390"/>
            <a:ext cx="24421906" cy="2205040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13"/>
          <p:cNvSpPr/>
          <p:nvPr/>
        </p:nvSpPr>
        <p:spPr>
          <a:xfrm>
            <a:off x="-319814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Google Shape;185;p13"/>
          <p:cNvSpPr txBox="1"/>
          <p:nvPr/>
        </p:nvSpPr>
        <p:spPr>
          <a:xfrm>
            <a:off x="2337663" y="1638501"/>
            <a:ext cx="2551939" cy="11553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Listas</a:t>
            </a:r>
            <a:endParaRPr/>
          </a:p>
        </p:txBody>
      </p:sp>
      <p:pic>
        <p:nvPicPr>
          <p:cNvPr descr="R_logo.svg.png" id="186" name="Google Shape;1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ZDtJQkeYRU6c3U3iaASziUkQ_1Awbr1rtmem_DuTcdvWbmuAuw5xoHS0pwrdQ3hwRmG9rtWBL6YBJzN7Qo-gKP_SYEu3Yqg_1Om2v51ypa8Hlk6vvK8pG53mP7apg4T.png" id="187" name="Google Shape;1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53706" y="482015"/>
            <a:ext cx="1522788" cy="152278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3"/>
          <p:cNvSpPr txBox="1"/>
          <p:nvPr/>
        </p:nvSpPr>
        <p:spPr>
          <a:xfrm>
            <a:off x="2290275" y="4891094"/>
            <a:ext cx="19402303" cy="2240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96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5000"/>
              <a:buFont typeface="Consolas"/>
              <a:buNone/>
            </a:pPr>
            <a:r>
              <a:rPr b="0" i="0" lang="en-US" sz="5000" u="none" cap="none" strike="noStrike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Son vectores cuyos elementos pueden ser de diferentes tipos.</a:t>
            </a:r>
            <a:endParaRPr b="0" i="0" sz="5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/>
          <p:nvPr/>
        </p:nvSpPr>
        <p:spPr>
          <a:xfrm>
            <a:off x="-18953" y="11534390"/>
            <a:ext cx="24421906" cy="2205040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-319814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2337663" y="1638501"/>
            <a:ext cx="5104258" cy="11553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frames</a:t>
            </a:r>
            <a:endParaRPr/>
          </a:p>
        </p:txBody>
      </p:sp>
      <p:pic>
        <p:nvPicPr>
          <p:cNvPr descr="R_logo.svg.png" id="196" name="Google Shape;1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ZDtJQkeYRU6c3U3iaASziUkQ_1Awbr1rtmem_DuTcdvWbmuAuw5xoHS0pwrdQ3hwRmG9rtWBL6YBJzN7Qo-gKP_SYEu3Yqg_1Om2v51ypa8Hlk6vvK8pG53mP7apg4T.png" id="197" name="Google Shape;19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53706" y="482015"/>
            <a:ext cx="1522788" cy="152278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4"/>
          <p:cNvSpPr txBox="1"/>
          <p:nvPr/>
        </p:nvSpPr>
        <p:spPr>
          <a:xfrm>
            <a:off x="2290275" y="3421062"/>
            <a:ext cx="19402303" cy="748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t/>
            </a:r>
            <a:endParaRPr sz="5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Tablas de datos. Datasets.</a:t>
            </a:r>
            <a:endParaRPr/>
          </a:p>
          <a:p>
            <a:pPr indent="0" lvl="0" marL="0" marR="0" rtl="0" algn="l">
              <a:lnSpc>
                <a:spcPct val="1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Filas = observaciones (personas)</a:t>
            </a:r>
            <a:endParaRPr/>
          </a:p>
          <a:p>
            <a:pPr indent="0" lvl="0" marL="0" marR="0" rtl="0" algn="l">
              <a:lnSpc>
                <a:spcPct val="1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Columnas = variables (edad, nombre…)</a:t>
            </a:r>
            <a:b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puede hacer análisis sobre distintos tipos de datos, numéricos, strings.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/>
          <p:nvPr/>
        </p:nvSpPr>
        <p:spPr>
          <a:xfrm>
            <a:off x="-18953" y="11534390"/>
            <a:ext cx="24421906" cy="2205040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15"/>
          <p:cNvSpPr/>
          <p:nvPr/>
        </p:nvSpPr>
        <p:spPr>
          <a:xfrm>
            <a:off x="-319814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15"/>
          <p:cNvSpPr txBox="1"/>
          <p:nvPr/>
        </p:nvSpPr>
        <p:spPr>
          <a:xfrm>
            <a:off x="2337663" y="1638501"/>
            <a:ext cx="3705861" cy="11553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Factores</a:t>
            </a:r>
            <a:endParaRPr/>
          </a:p>
        </p:txBody>
      </p:sp>
      <p:pic>
        <p:nvPicPr>
          <p:cNvPr descr="R_logo.svg.png" id="206" name="Google Shape;2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ZDtJQkeYRU6c3U3iaASziUkQ_1Awbr1rtmem_DuTcdvWbmuAuw5xoHS0pwrdQ3hwRmG9rtWBL6YBJzN7Qo-gKP_SYEu3Yqg_1Om2v51ypa8Hlk6vvK8pG53mP7apg4T.png" id="207" name="Google Shape;20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53706" y="482015"/>
            <a:ext cx="1522788" cy="152278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5"/>
          <p:cNvSpPr txBox="1"/>
          <p:nvPr/>
        </p:nvSpPr>
        <p:spPr>
          <a:xfrm>
            <a:off x="2290275" y="3752781"/>
            <a:ext cx="19402303" cy="5046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t/>
            </a:r>
            <a:endParaRPr sz="5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t/>
            </a:r>
            <a:endParaRPr sz="5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Número limitado de distintos valores.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Nos sirven para manejar vectores de datos ordinales y categóricos.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96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Herencia de S.</a:t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/>
          <p:nvPr/>
        </p:nvSpPr>
        <p:spPr>
          <a:xfrm>
            <a:off x="-18953" y="11534390"/>
            <a:ext cx="24421906" cy="2205040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-319814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R_logo.svg.png" id="215" name="Google Shape;2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ZDtJQkeYRU6c3U3iaASziUkQ_1Awbr1rtmem_DuTcdvWbmuAuw5xoHS0pwrdQ3hwRmG9rtWBL6YBJzN7Qo-gKP_SYEu3Yqg_1Om2v51ypa8Hlk6vvK8pG53mP7apg4T.png" id="216" name="Google Shape;21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53706" y="482015"/>
            <a:ext cx="152278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4ArPxX3qUzMx9Xms_fOI8uQi7PXh1B_8qbiUuVF5xBuWhGNwNeXK0qFb2GUjd5J6K_pI7eLSAOfrp04zDrBHL0IznJOeKBtOT8VSCdewkA81_TEm1tutDR45jCtAAhQ.jpg" id="217" name="Google Shape;21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14285" y="-1841004"/>
            <a:ext cx="9722072" cy="1297575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6"/>
          <p:cNvSpPr/>
          <p:nvPr/>
        </p:nvSpPr>
        <p:spPr>
          <a:xfrm>
            <a:off x="1843514" y="-709646"/>
            <a:ext cx="11928152" cy="2477247"/>
          </a:xfrm>
          <a:prstGeom prst="rect">
            <a:avLst/>
          </a:prstGeom>
          <a:solidFill>
            <a:srgbClr val="D9ECF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12841792" y="6744575"/>
            <a:ext cx="7411034" cy="795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Consolas"/>
              <a:buNone/>
            </a:pPr>
            <a:r>
              <a:rPr b="0" i="0" lang="en-US" sz="5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¡¡Manos al código!!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/>
          <p:nvPr/>
        </p:nvSpPr>
        <p:spPr>
          <a:xfrm>
            <a:off x="-18953" y="11534390"/>
            <a:ext cx="24421906" cy="2205040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Google Shape;225;p17"/>
          <p:cNvSpPr/>
          <p:nvPr/>
        </p:nvSpPr>
        <p:spPr>
          <a:xfrm>
            <a:off x="-319814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6" name="Google Shape;226;p17"/>
          <p:cNvSpPr txBox="1"/>
          <p:nvPr/>
        </p:nvSpPr>
        <p:spPr>
          <a:xfrm>
            <a:off x="2337663" y="1638501"/>
            <a:ext cx="7262750" cy="11553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Buenas prácticas</a:t>
            </a:r>
            <a:endParaRPr/>
          </a:p>
        </p:txBody>
      </p:sp>
      <p:pic>
        <p:nvPicPr>
          <p:cNvPr descr="R_logo.svg.png" id="227" name="Google Shape;2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ZDtJQkeYRU6c3U3iaASziUkQ_1Awbr1rtmem_DuTcdvWbmuAuw5xoHS0pwrdQ3hwRmG9rtWBL6YBJzN7Qo-gKP_SYEu3Yqg_1Om2v51ypa8Hlk6vvK8pG53mP7apg4T.png" id="228" name="Google Shape;22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53706" y="482015"/>
            <a:ext cx="1522788" cy="152278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7"/>
          <p:cNvSpPr txBox="1"/>
          <p:nvPr/>
        </p:nvSpPr>
        <p:spPr>
          <a:xfrm>
            <a:off x="2290275" y="3258046"/>
            <a:ext cx="19402303" cy="7023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t/>
            </a:r>
            <a:endParaRPr sz="5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Código ordenado:</a:t>
            </a:r>
            <a:endParaRPr/>
          </a:p>
          <a:p>
            <a:pPr indent="0" lvl="0" marL="0" marR="0" rtl="0" algn="l">
              <a:lnSpc>
                <a:spcPct val="1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Nombres de variables representativos</a:t>
            </a:r>
            <a:b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Indentación</a:t>
            </a:r>
            <a:b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Comentarios</a:t>
            </a:r>
            <a:b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Mantener limpio el entorno: </a:t>
            </a:r>
            <a:r>
              <a:rPr b="0" i="0" lang="en-US" sz="5000" u="none" cap="none" strike="noStrike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Tools &gt; Global Options &gt; General</a:t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/>
          <p:nvPr/>
        </p:nvSpPr>
        <p:spPr>
          <a:xfrm>
            <a:off x="-18953" y="11534390"/>
            <a:ext cx="24421906" cy="2205040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-319814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2337663" y="1638501"/>
            <a:ext cx="7082283" cy="11553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Errores comunes</a:t>
            </a:r>
            <a:endParaRPr/>
          </a:p>
        </p:txBody>
      </p:sp>
      <p:pic>
        <p:nvPicPr>
          <p:cNvPr descr="R_logo.svg.png" id="237" name="Google Shape;2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ZDtJQkeYRU6c3U3iaASziUkQ_1Awbr1rtmem_DuTcdvWbmuAuw5xoHS0pwrdQ3hwRmG9rtWBL6YBJzN7Qo-gKP_SYEu3Yqg_1Om2v51ypa8Hlk6vvK8pG53mP7apg4T.png" id="238" name="Google Shape;23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53706" y="482015"/>
            <a:ext cx="1522788" cy="152278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8"/>
          <p:cNvSpPr txBox="1"/>
          <p:nvPr/>
        </p:nvSpPr>
        <p:spPr>
          <a:xfrm>
            <a:off x="2290275" y="4007346"/>
            <a:ext cx="19402303" cy="552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t/>
            </a:r>
            <a:endParaRPr sz="5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Decimales: ¿punto o coma? 3.1416</a:t>
            </a:r>
            <a:endParaRPr/>
          </a:p>
          <a:p>
            <a:pPr indent="0" lvl="0" marL="0" marR="0" rtl="0" algn="l">
              <a:lnSpc>
                <a:spcPct val="1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Path working directory:</a:t>
            </a:r>
            <a:endParaRPr/>
          </a:p>
          <a:p>
            <a:pPr indent="914400" lvl="2" marL="0" marR="0" rtl="0" algn="l">
              <a:lnSpc>
                <a:spcPct val="1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swd(c:\\my_documents\\R_scripts)</a:t>
            </a:r>
            <a:endParaRPr/>
          </a:p>
          <a:p>
            <a:pPr indent="914400" lvl="2" marL="0" marR="0" rtl="0" algn="l">
              <a:lnSpc>
                <a:spcPct val="1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swd(c:/my_documents/R_scripts)</a:t>
            </a:r>
            <a:b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Save workspace: confusiones variables entorno.</a:t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/>
          <p:nvPr/>
        </p:nvSpPr>
        <p:spPr>
          <a:xfrm>
            <a:off x="-18953" y="11534390"/>
            <a:ext cx="24421906" cy="2205040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-319814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R_logo.svg.png" id="246" name="Google Shape;2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ZDtJQkeYRU6c3U3iaASziUkQ_1Awbr1rtmem_DuTcdvWbmuAuw5xoHS0pwrdQ3hwRmG9rtWBL6YBJzN7Qo-gKP_SYEu3Yqg_1Om2v51ypa8Hlk6vvK8pG53mP7apg4T.png" id="247" name="Google Shape;24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53706" y="482015"/>
            <a:ext cx="1522788" cy="1522787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9"/>
          <p:cNvSpPr txBox="1"/>
          <p:nvPr/>
        </p:nvSpPr>
        <p:spPr>
          <a:xfrm>
            <a:off x="3689984" y="5278815"/>
            <a:ext cx="9715265" cy="795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Consolas"/>
              <a:buNone/>
            </a:pPr>
            <a:r>
              <a:rPr b="0" i="0" lang="en-US" sz="5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Unos tips para finalizar…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-119241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-18953" y="11505737"/>
            <a:ext cx="24421906" cy="2205040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2394970" y="1638501"/>
            <a:ext cx="740157" cy="11553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endParaRPr/>
          </a:p>
        </p:txBody>
      </p:sp>
      <p:sp>
        <p:nvSpPr>
          <p:cNvPr id="68" name="Google Shape;68;p2"/>
          <p:cNvSpPr txBox="1"/>
          <p:nvPr/>
        </p:nvSpPr>
        <p:spPr>
          <a:xfrm>
            <a:off x="2392554" y="3443662"/>
            <a:ext cx="6307964" cy="11553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Nace en 1992</a:t>
            </a:r>
            <a:endParaRPr/>
          </a:p>
        </p:txBody>
      </p:sp>
      <p:sp>
        <p:nvSpPr>
          <p:cNvPr id="69" name="Google Shape;69;p2"/>
          <p:cNvSpPr txBox="1"/>
          <p:nvPr/>
        </p:nvSpPr>
        <p:spPr>
          <a:xfrm>
            <a:off x="2392554" y="5793236"/>
            <a:ext cx="10704958" cy="115531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libre: paquetes</a:t>
            </a:r>
            <a:endParaRPr/>
          </a:p>
        </p:txBody>
      </p:sp>
      <p:sp>
        <p:nvSpPr>
          <p:cNvPr id="70" name="Google Shape;70;p2"/>
          <p:cNvSpPr txBox="1"/>
          <p:nvPr/>
        </p:nvSpPr>
        <p:spPr>
          <a:xfrm>
            <a:off x="2392554" y="8142811"/>
            <a:ext cx="17588485" cy="115531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sintaxis de R es muy simple e intuitiva</a:t>
            </a:r>
            <a:endParaRPr/>
          </a:p>
        </p:txBody>
      </p:sp>
      <p:sp>
        <p:nvSpPr>
          <p:cNvPr id="71" name="Google Shape;71;p2"/>
          <p:cNvSpPr txBox="1"/>
          <p:nvPr/>
        </p:nvSpPr>
        <p:spPr>
          <a:xfrm>
            <a:off x="7023646" y="12303138"/>
            <a:ext cx="10336708" cy="610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66"/>
              <a:buFont typeface="Consolas"/>
              <a:buNone/>
            </a:pPr>
            <a:r>
              <a:rPr b="0" i="0" lang="en-US" sz="4066" u="sng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https://www.r-project.org/about.html</a:t>
            </a:r>
            <a:endParaRPr/>
          </a:p>
        </p:txBody>
      </p:sp>
      <p:pic>
        <p:nvPicPr>
          <p:cNvPr descr="R_logo.svg.png" id="72" name="Google Shape;7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/>
          <p:nvPr/>
        </p:nvSpPr>
        <p:spPr>
          <a:xfrm>
            <a:off x="-18953" y="11534390"/>
            <a:ext cx="24421906" cy="2205040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p20"/>
          <p:cNvSpPr/>
          <p:nvPr/>
        </p:nvSpPr>
        <p:spPr>
          <a:xfrm>
            <a:off x="-319814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WMec729KhwvsLTODAiFBYepAheKT24K9MBInloENq6RBEwcSpWUQOjbzZNkhm6Z31lw873HWV0SIrGTTmH_1J_YmoSs7ZPm0fHBUAZOwLnip5tLOsEQZnZE6G_QxqZUV.jpg" id="255" name="Google Shape;25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688" y="1251212"/>
            <a:ext cx="18384879" cy="965206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0"/>
          <p:cNvSpPr/>
          <p:nvPr/>
        </p:nvSpPr>
        <p:spPr>
          <a:xfrm>
            <a:off x="11052297" y="1207523"/>
            <a:ext cx="9273398" cy="10217003"/>
          </a:xfrm>
          <a:prstGeom prst="rect">
            <a:avLst/>
          </a:prstGeom>
          <a:solidFill>
            <a:srgbClr val="D9ECF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ECFE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D9EC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R_logo.svg.png" id="257" name="Google Shape;25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ZDtJQkeYRU6c3U3iaASziUkQ_1Awbr1rtmem_DuTcdvWbmuAuw5xoHS0pwrdQ3hwRmG9rtWBL6YBJzN7Qo-gKP_SYEu3Yqg_1Om2v51ypa8Hlk6vvK8pG53mP7apg4T.png" id="258" name="Google Shape;25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53706" y="482015"/>
            <a:ext cx="1522788" cy="152278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0"/>
          <p:cNvSpPr txBox="1"/>
          <p:nvPr/>
        </p:nvSpPr>
        <p:spPr>
          <a:xfrm>
            <a:off x="12078439" y="5512110"/>
            <a:ext cx="10852210" cy="160782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Consolas"/>
              <a:buNone/>
            </a:pPr>
            <a:r>
              <a:rPr b="0" i="0" lang="en-US" sz="55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https://www.w3resource.com/r-programming-exercises/</a:t>
            </a:r>
            <a:endParaRPr/>
          </a:p>
        </p:txBody>
      </p:sp>
      <p:sp>
        <p:nvSpPr>
          <p:cNvPr id="260" name="Google Shape;260;p20"/>
          <p:cNvSpPr txBox="1"/>
          <p:nvPr/>
        </p:nvSpPr>
        <p:spPr>
          <a:xfrm>
            <a:off x="12026077" y="3310326"/>
            <a:ext cx="10194672" cy="115531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seguir aprendiendo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/>
          <p:nvPr/>
        </p:nvSpPr>
        <p:spPr>
          <a:xfrm>
            <a:off x="-319814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OOLYZPDN_-R_wFtMHYmmsDOVbwdRN9wPsjfgWdnuNWKI2VpxBiNviBSLkRmyfOs4WZB3ieA5b0KUGsHnWC9nlZSYcLS7Cxp_I9qlridWdOviXdc6f0r_TZpBXPoRZexi.jpg" id="266" name="Google Shape;2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2118" y="1877538"/>
            <a:ext cx="8585784" cy="1432108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1"/>
          <p:cNvSpPr/>
          <p:nvPr/>
        </p:nvSpPr>
        <p:spPr>
          <a:xfrm>
            <a:off x="-18953" y="11534390"/>
            <a:ext cx="24421906" cy="2205040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2346187" y="9484129"/>
            <a:ext cx="9273398" cy="2039376"/>
          </a:xfrm>
          <a:prstGeom prst="rect">
            <a:avLst/>
          </a:prstGeom>
          <a:solidFill>
            <a:srgbClr val="D9ECF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ECFE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D9EC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OOLYZPDN_-R_wFtMHYmmsDOVbwdRN9wPsjfgWdnuNWKI2VpxBiNviBSLkRmyfOs4WZB3ieA5b0KUGsHnWC9nlZSYcLS7Cxp_I9qlridWdOviXdc6f0r_TZpBXPoRZexi.jpg" id="269" name="Google Shape;26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8511" y="-4872852"/>
            <a:ext cx="8585784" cy="1432108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1"/>
          <p:cNvSpPr/>
          <p:nvPr/>
        </p:nvSpPr>
        <p:spPr>
          <a:xfrm>
            <a:off x="13323456" y="-137370"/>
            <a:ext cx="9273398" cy="2923221"/>
          </a:xfrm>
          <a:prstGeom prst="rect">
            <a:avLst/>
          </a:prstGeom>
          <a:solidFill>
            <a:srgbClr val="D9ECF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ECFE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D9EC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R_logo.svg.png" id="271" name="Google Shape;27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ZDtJQkeYRU6c3U3iaASziUkQ_1Awbr1rtmem_DuTcdvWbmuAuw5xoHS0pwrdQ3hwRmG9rtWBL6YBJzN7Qo-gKP_SYEu3Yqg_1Om2v51ypa8Hlk6vvK8pG53mP7apg4T.png" id="272" name="Google Shape;27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53706" y="482015"/>
            <a:ext cx="1522788" cy="1522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"/>
          <p:cNvSpPr/>
          <p:nvPr/>
        </p:nvSpPr>
        <p:spPr>
          <a:xfrm>
            <a:off x="-18953" y="11534390"/>
            <a:ext cx="24421906" cy="2205040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Google Shape;278;p22"/>
          <p:cNvSpPr/>
          <p:nvPr/>
        </p:nvSpPr>
        <p:spPr>
          <a:xfrm>
            <a:off x="-319814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R_logo.svg.png" id="279" name="Google Shape;2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ZDtJQkeYRU6c3U3iaASziUkQ_1Awbr1rtmem_DuTcdvWbmuAuw5xoHS0pwrdQ3hwRmG9rtWBL6YBJzN7Qo-gKP_SYEu3Yqg_1Om2v51ypa8Hlk6vvK8pG53mP7apg4T.png" id="280" name="Google Shape;28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53706" y="482015"/>
            <a:ext cx="1522788" cy="152278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2"/>
          <p:cNvSpPr txBox="1"/>
          <p:nvPr/>
        </p:nvSpPr>
        <p:spPr>
          <a:xfrm>
            <a:off x="945541" y="450210"/>
            <a:ext cx="10529317" cy="2563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</a:pPr>
            <a:r>
              <a:t/>
            </a:r>
            <a:endParaRPr b="1" sz="4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2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Cynthia Maldonado Ruiz</a:t>
            </a:r>
            <a:endParaRPr/>
          </a:p>
          <a:p>
            <a:pPr indent="0" lvl="0" marL="0" marR="0" rtl="0" algn="l">
              <a:lnSpc>
                <a:spcPct val="2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Scientist | Data Analyst | Data Curious</a:t>
            </a:r>
            <a:endParaRPr/>
          </a:p>
          <a:p>
            <a:pPr indent="0" lvl="0" marL="0" marR="0" rtl="0" algn="l">
              <a:lnSpc>
                <a:spcPct val="2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Contacto: cynthiamrdz@gmail.com</a:t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2x3jKqDUf9TEFf6UCpYRVPUmXSjS5O9hD2LCmDknrFTmiJDnixJKt4drVAXYXf7BguXU2H0qAzQtKTJeaZREruWPWzyT9JnQqG47H_ttI7eIRBEdi6o5CROIxMEejlIY.jpg" id="282" name="Google Shape;28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30315" y="4064205"/>
            <a:ext cx="9927937" cy="6420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/>
          <p:nvPr/>
        </p:nvSpPr>
        <p:spPr>
          <a:xfrm>
            <a:off x="-119241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-18953" y="11534390"/>
            <a:ext cx="24421906" cy="2205041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2394970" y="1638501"/>
            <a:ext cx="3654299" cy="11553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Studio</a:t>
            </a:r>
            <a:endParaRPr/>
          </a:p>
        </p:txBody>
      </p:sp>
      <p:sp>
        <p:nvSpPr>
          <p:cNvPr id="80" name="Google Shape;80;p3"/>
          <p:cNvSpPr txBox="1"/>
          <p:nvPr/>
        </p:nvSpPr>
        <p:spPr>
          <a:xfrm>
            <a:off x="2394982" y="4988672"/>
            <a:ext cx="17172000" cy="223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Entorno de desarrollo integrado (IDE) para el lenguaje de programación R</a:t>
            </a:r>
            <a:endParaRPr/>
          </a:p>
        </p:txBody>
      </p:sp>
      <p:pic>
        <p:nvPicPr>
          <p:cNvPr descr="R_logo.svg.png" id="81" name="Google Shape;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 txBox="1"/>
          <p:nvPr/>
        </p:nvSpPr>
        <p:spPr>
          <a:xfrm>
            <a:off x="8443424" y="12331791"/>
            <a:ext cx="7497152" cy="610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66"/>
              <a:buFont typeface="Consolas"/>
              <a:buNone/>
            </a:pPr>
            <a:r>
              <a:rPr b="0" i="0" lang="en-US" sz="4066" u="sng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https://rstudio.com/about/</a:t>
            </a:r>
            <a:endParaRPr/>
          </a:p>
        </p:txBody>
      </p:sp>
      <p:pic>
        <p:nvPicPr>
          <p:cNvPr descr="3ZDtJQkeYRU6c3U3iaASziUkQ_1Awbr1rtmem_DuTcdvWbmuAuw5xoHS0pwrdQ3hwRmG9rtWBL6YBJzN7Qo-gKP_SYEu3Yqg_1Om2v51ypa8Hlk6vvK8pG53mP7apg4T.png" id="83" name="Google Shape;8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53706" y="482015"/>
            <a:ext cx="1522788" cy="1522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/>
          <p:nvPr/>
        </p:nvSpPr>
        <p:spPr>
          <a:xfrm>
            <a:off x="-18953" y="11534390"/>
            <a:ext cx="24421906" cy="2205040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-119241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2394970" y="1638501"/>
            <a:ext cx="4034791" cy="11553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Descarga</a:t>
            </a:r>
            <a:endParaRPr/>
          </a:p>
        </p:txBody>
      </p:sp>
      <p:sp>
        <p:nvSpPr>
          <p:cNvPr id="91" name="Google Shape;91;p4"/>
          <p:cNvSpPr txBox="1"/>
          <p:nvPr/>
        </p:nvSpPr>
        <p:spPr>
          <a:xfrm>
            <a:off x="2363901" y="3780618"/>
            <a:ext cx="1045858" cy="115531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R:</a:t>
            </a:r>
            <a:endParaRPr/>
          </a:p>
        </p:txBody>
      </p:sp>
      <p:pic>
        <p:nvPicPr>
          <p:cNvPr descr="R_logo.svg.png" id="92" name="Google Shape;9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 txBox="1"/>
          <p:nvPr/>
        </p:nvSpPr>
        <p:spPr>
          <a:xfrm>
            <a:off x="2373160" y="5305139"/>
            <a:ext cx="9540702" cy="742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rPr b="0" i="0" lang="en-US" sz="50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https://cran.r-project.org/</a:t>
            </a:r>
            <a:endParaRPr/>
          </a:p>
        </p:txBody>
      </p:sp>
      <p:pic>
        <p:nvPicPr>
          <p:cNvPr descr="3ZDtJQkeYRU6c3U3iaASziUkQ_1Awbr1rtmem_DuTcdvWbmuAuw5xoHS0pwrdQ3hwRmG9rtWBL6YBJzN7Qo-gKP_SYEu3Yqg_1Om2v51ypa8Hlk6vvK8pG53mP7apg4T.png" id="94" name="Google Shape;9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53706" y="482015"/>
            <a:ext cx="1522787" cy="152278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"/>
          <p:cNvSpPr txBox="1"/>
          <p:nvPr/>
        </p:nvSpPr>
        <p:spPr>
          <a:xfrm>
            <a:off x="2363901" y="6846526"/>
            <a:ext cx="4319614" cy="115531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Studio:</a:t>
            </a:r>
            <a:endParaRPr/>
          </a:p>
        </p:txBody>
      </p:sp>
      <p:sp>
        <p:nvSpPr>
          <p:cNvPr id="96" name="Google Shape;96;p4"/>
          <p:cNvSpPr txBox="1"/>
          <p:nvPr/>
        </p:nvSpPr>
        <p:spPr>
          <a:xfrm>
            <a:off x="2358080" y="8393744"/>
            <a:ext cx="19316229" cy="1028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8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rPr b="0" i="0" lang="en-US" sz="50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https://rstudio.com/products/rstudio/download/#download</a:t>
            </a:r>
            <a:endParaRPr b="0" i="0" sz="1200" u="sng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  <a:hlinkClick r:id="rId7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/>
          <p:nvPr/>
        </p:nvSpPr>
        <p:spPr>
          <a:xfrm>
            <a:off x="-18953" y="11534390"/>
            <a:ext cx="24421800" cy="2205000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-119241" y="-165130"/>
            <a:ext cx="24622500" cy="116829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2394970" y="1638501"/>
            <a:ext cx="11823300" cy="115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Pensamiento computacional</a:t>
            </a:r>
            <a:endParaRPr/>
          </a:p>
        </p:txBody>
      </p:sp>
      <p:pic>
        <p:nvPicPr>
          <p:cNvPr descr="R_logo.svg.png"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ZDtJQkeYRU6c3U3iaASziUkQ_1Awbr1rtmem_DuTcdvWbmuAuw5xoHS0pwrdQ3hwRmG9rtWBL6YBJzN7Qo-gKP_SYEu3Yqg_1Om2v51ypa8Hlk6vvK8pG53mP7apg4T.png" id="105" name="Google Shape;10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53706" y="482015"/>
            <a:ext cx="1522788" cy="152278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/>
          <p:nvPr/>
        </p:nvSpPr>
        <p:spPr>
          <a:xfrm>
            <a:off x="2331315" y="4189263"/>
            <a:ext cx="18571500" cy="44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“El pensamiento computacional es la capacidad de formular y representar problemas para resolverlos mediante el uso de herramientas, conceptos y prácticas de la disciplina informática, como la abstracción, la descomposición o el uso de simulaciones.”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/>
          <p:nvPr/>
        </p:nvSpPr>
        <p:spPr>
          <a:xfrm>
            <a:off x="-18953" y="11534390"/>
            <a:ext cx="24421906" cy="2205040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-119241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2394970" y="1638501"/>
            <a:ext cx="11823320" cy="11553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Pensamiento computacional</a:t>
            </a:r>
            <a:endParaRPr/>
          </a:p>
        </p:txBody>
      </p:sp>
      <p:pic>
        <p:nvPicPr>
          <p:cNvPr descr="R_logo.svg.png" id="114" name="Google Shape;1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ZDtJQkeYRU6c3U3iaASziUkQ_1Awbr1rtmem_DuTcdvWbmuAuw5xoHS0pwrdQ3hwRmG9rtWBL6YBJzN7Qo-gKP_SYEu3Yqg_1Om2v51ypa8Hlk6vvK8pG53mP7apg4T.png" id="115" name="Google Shape;11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53706" y="482015"/>
            <a:ext cx="152278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wk9kaDqY4kDWxAW7aUgsTkXEAtVKB3iEQHJ0H5jlkuxkt-roro7GGYvDqaJS8i6HNMcZm5txJhlpu_OPPe-fRkoRHE8SzjyIv-J9qT-NVgghNOVJDme2FV5hRICOKq.jpg" id="116" name="Google Shape;11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47077" y="3093752"/>
            <a:ext cx="6350001" cy="8140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dROnnFKon2IP_7VCgytl-EoCJfLcnBcpnjtHYFGAM58w5cSkF2EPwX0CuK6kcTp57MgDof8Q8e7sHSMvvy1BnmSQWQw6r-GPY2BZC3oAGSefRp79GROprcL-WXk9IOE.jpg" id="117" name="Google Shape;11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265455" y="3093752"/>
            <a:ext cx="8140701" cy="814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/>
          <p:nvPr/>
        </p:nvSpPr>
        <p:spPr>
          <a:xfrm>
            <a:off x="-18953" y="11534390"/>
            <a:ext cx="24421906" cy="2205040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-119241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2394970" y="1638501"/>
            <a:ext cx="11823320" cy="11553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Pensamiento computacional</a:t>
            </a:r>
            <a:endParaRPr/>
          </a:p>
        </p:txBody>
      </p:sp>
      <p:pic>
        <p:nvPicPr>
          <p:cNvPr descr="R_logo.svg.png" id="125" name="Google Shape;1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ZDtJQkeYRU6c3U3iaASziUkQ_1Awbr1rtmem_DuTcdvWbmuAuw5xoHS0pwrdQ3hwRmG9rtWBL6YBJzN7Qo-gKP_SYEu3Yqg_1Om2v51ypa8Hlk6vvK8pG53mP7apg4T.png" id="126" name="Google Shape;12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53706" y="482015"/>
            <a:ext cx="152278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TPdvS-5w0SVlOzZEzXvS-A7MPARRbtScbghO2qxTQcOxWpYGvfBOkX8vcM-aRFBlVknhmmB5M9n9RAVmF11XJlrYjuQlB03FN5XYjr0XhqY5J9jR-Tjq1BGj3GUOGKJ.jpg" id="127" name="Google Shape;12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51204" y="3740593"/>
            <a:ext cx="9881592" cy="6234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/>
          <p:nvPr/>
        </p:nvSpPr>
        <p:spPr>
          <a:xfrm>
            <a:off x="-18953" y="11534390"/>
            <a:ext cx="24421906" cy="2205040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-119241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2394970" y="1638501"/>
            <a:ext cx="11823320" cy="11553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Pensamiento computacional</a:t>
            </a:r>
            <a:endParaRPr/>
          </a:p>
        </p:txBody>
      </p:sp>
      <p:pic>
        <p:nvPicPr>
          <p:cNvPr descr="R_logo.svg.png"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ZDtJQkeYRU6c3U3iaASziUkQ_1Awbr1rtmem_DuTcdvWbmuAuw5xoHS0pwrdQ3hwRmG9rtWBL6YBJzN7Qo-gKP_SYEu3Yqg_1Om2v51ypa8Hlk6vvK8pG53mP7apg4T.png" id="136" name="Google Shape;13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53706" y="482015"/>
            <a:ext cx="152278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0LQSuUkepx5SRt8GKkf7pmZ1AWcdlnPCskRf9wm6Q7mbbC0PWpPwOjNMUPNZwaAchkN88B-POAOgPI9gIeA0i495UYiQjbprMs0K-yNXEQoi_4pMESz0K8y7fdzu1i4.jpg" id="137" name="Google Shape;13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51078" y="2923416"/>
            <a:ext cx="5578182" cy="848137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8"/>
          <p:cNvSpPr txBox="1"/>
          <p:nvPr/>
        </p:nvSpPr>
        <p:spPr>
          <a:xfrm>
            <a:off x="13443752" y="3795712"/>
            <a:ext cx="6434365" cy="6736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626"/>
              </a:buClr>
              <a:buSzPts val="5000"/>
              <a:buFont typeface="Consolas"/>
              <a:buNone/>
            </a:pPr>
            <a:r>
              <a:rPr b="0" i="0" lang="en-US" sz="5000" u="none" cap="none" strike="noStrike">
                <a:solidFill>
                  <a:srgbClr val="051626"/>
                </a:solidFill>
                <a:latin typeface="Consolas"/>
                <a:ea typeface="Consolas"/>
                <a:cs typeface="Consolas"/>
                <a:sym typeface="Consolas"/>
              </a:rPr>
              <a:t>Las computadoras son extremadamente tontas, sin embargo, también resulta ser que son buenísimas para seguir órdenes.</a:t>
            </a:r>
            <a:endParaRPr b="0" i="0" sz="5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/>
          <p:nvPr/>
        </p:nvSpPr>
        <p:spPr>
          <a:xfrm>
            <a:off x="-18953" y="11534390"/>
            <a:ext cx="24421906" cy="2205040"/>
          </a:xfrm>
          <a:prstGeom prst="rect">
            <a:avLst/>
          </a:prstGeom>
          <a:solidFill>
            <a:srgbClr val="004C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9"/>
          <p:cNvSpPr/>
          <p:nvPr/>
        </p:nvSpPr>
        <p:spPr>
          <a:xfrm>
            <a:off x="-119241" y="-165130"/>
            <a:ext cx="24622481" cy="116829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F2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57F2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2394970" y="1638501"/>
            <a:ext cx="6241289" cy="11553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Tipos de datos</a:t>
            </a:r>
            <a:endParaRPr/>
          </a:p>
        </p:txBody>
      </p:sp>
      <p:pic>
        <p:nvPicPr>
          <p:cNvPr descr="R_logo.svg.png" id="146" name="Google Shape;1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8644" y="482015"/>
            <a:ext cx="1965238" cy="1522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ZDtJQkeYRU6c3U3iaASziUkQ_1Awbr1rtmem_DuTcdvWbmuAuw5xoHS0pwrdQ3hwRmG9rtWBL6YBJzN7Qo-gKP_SYEu3Yqg_1Om2v51ypa8Hlk6vvK8pG53mP7apg4T.png" id="147" name="Google Shape;14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53706" y="482015"/>
            <a:ext cx="1522788" cy="1522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9"/>
          <p:cNvSpPr txBox="1"/>
          <p:nvPr/>
        </p:nvSpPr>
        <p:spPr>
          <a:xfrm>
            <a:off x="2430995" y="4238910"/>
            <a:ext cx="10551287" cy="5238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661458" lvl="0" marL="66145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0"/>
              <a:buFont typeface="Consolas"/>
              <a:buChar char="-"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Integer: 1, 2, 3,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61458" lvl="0" marL="66145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0"/>
              <a:buFont typeface="Consolas"/>
              <a:buChar char="-"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Numeric: 1, 2.5, 3.6,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61458" lvl="0" marL="66145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0"/>
              <a:buFont typeface="Consolas"/>
              <a:buChar char="-"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Character: “El 1º de muchos”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onsolas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61458" lvl="0" marL="66145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50"/>
              <a:buFont typeface="Consolas"/>
              <a:buChar char="-"/>
            </a:pPr>
            <a:r>
              <a:rPr b="0" i="0" lang="en-US" sz="5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Logical: TRUE/FALSE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