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comments+xml" PartName="/ppt/comments/comment10.xml"/>
  <Override ContentType="application/vnd.openxmlformats-officedocument.presentationml.comments+xml" PartName="/ppt/comments/comment17.xml"/>
  <Override ContentType="application/vnd.openxmlformats-officedocument.presentationml.comments+xml" PartName="/ppt/comments/comment8.xml"/>
  <Override ContentType="application/vnd.openxmlformats-officedocument.presentationml.comments+xml" PartName="/ppt/comments/comment21.xml"/>
  <Override ContentType="application/vnd.openxmlformats-officedocument.presentationml.comments+xml" PartName="/ppt/comments/comment6.xml"/>
  <Override ContentType="application/vnd.openxmlformats-officedocument.presentationml.comments+xml" PartName="/ppt/comments/comment19.xml"/>
  <Override ContentType="application/vnd.openxmlformats-officedocument.presentationml.comments+xml" PartName="/ppt/comments/comment20.xml"/>
  <Override ContentType="application/vnd.openxmlformats-officedocument.presentationml.comments+xml" PartName="/ppt/comments/comment3.xml"/>
  <Override ContentType="application/vnd.openxmlformats-officedocument.presentationml.comments+xml" PartName="/ppt/comments/comment15.xml"/>
  <Override ContentType="application/vnd.openxmlformats-officedocument.presentationml.comments+xml" PartName="/ppt/comments/comment13.xml"/>
  <Override ContentType="application/vnd.openxmlformats-officedocument.presentationml.comments+xml" PartName="/ppt/comments/comment16.xml"/>
  <Override ContentType="application/vnd.openxmlformats-officedocument.presentationml.comments+xml" PartName="/ppt/comments/comment11.xml"/>
  <Override ContentType="application/vnd.openxmlformats-officedocument.presentationml.comments+xml" PartName="/ppt/comments/comment2.xml"/>
  <Override ContentType="application/vnd.openxmlformats-officedocument.presentationml.comments+xml" PartName="/ppt/comments/comment22.xml"/>
  <Override ContentType="application/vnd.openxmlformats-officedocument.presentationml.comments+xml" PartName="/ppt/comments/comment5.xml"/>
  <Override ContentType="application/vnd.openxmlformats-officedocument.presentationml.comments+xml" PartName="/ppt/comments/comment7.xml"/>
  <Override ContentType="application/vnd.openxmlformats-officedocument.presentationml.comments+xml" PartName="/ppt/comments/comment4.xml"/>
  <Override ContentType="application/vnd.openxmlformats-officedocument.presentationml.comments+xml" PartName="/ppt/comments/comment9.xml"/>
  <Override ContentType="application/vnd.openxmlformats-officedocument.presentationml.comments+xml" PartName="/ppt/comments/comment18.xml"/>
  <Override ContentType="application/vnd.openxmlformats-officedocument.presentationml.comments+xml" PartName="/ppt/comments/comment12.xml"/>
  <Override ContentType="application/vnd.openxmlformats-officedocument.presentationml.comments+xml" PartName="/ppt/comments/comment14.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Lst>
  <p:sldSz cy="6858000" cx="12192000"/>
  <p:notesSz cx="6858000" cy="9144000"/>
  <p:embeddedFontLst>
    <p:embeddedFont>
      <p:font typeface="Roboto"/>
      <p:regular r:id="rId32"/>
      <p:bold r:id="rId33"/>
      <p:italic r:id="rId34"/>
      <p:boldItalic r:id="rId35"/>
    </p:embeddedFont>
    <p:embeddedFont>
      <p:font typeface="Century Gothic"/>
      <p:regular r:id="rId36"/>
      <p:bold r:id="rId37"/>
      <p:italic r:id="rId38"/>
      <p:boldItalic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25" name="Zhou Shiyue"/>
  <p:cmAuthor clrIdx="1" id="1" initials="" lastIdx="1" name="Arko Bhattacharya"/>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Roboto-bold.fntdata"/><Relationship Id="rId10" Type="http://schemas.openxmlformats.org/officeDocument/2006/relationships/slide" Target="slides/slide5.xml"/><Relationship Id="rId32" Type="http://schemas.openxmlformats.org/officeDocument/2006/relationships/font" Target="fonts/Roboto-regular.fntdata"/><Relationship Id="rId13" Type="http://schemas.openxmlformats.org/officeDocument/2006/relationships/slide" Target="slides/slide8.xml"/><Relationship Id="rId35" Type="http://schemas.openxmlformats.org/officeDocument/2006/relationships/font" Target="fonts/Roboto-boldItalic.fntdata"/><Relationship Id="rId12" Type="http://schemas.openxmlformats.org/officeDocument/2006/relationships/slide" Target="slides/slide7.xml"/><Relationship Id="rId34" Type="http://schemas.openxmlformats.org/officeDocument/2006/relationships/font" Target="fonts/Roboto-italic.fntdata"/><Relationship Id="rId15" Type="http://schemas.openxmlformats.org/officeDocument/2006/relationships/slide" Target="slides/slide10.xml"/><Relationship Id="rId37" Type="http://schemas.openxmlformats.org/officeDocument/2006/relationships/font" Target="fonts/CenturyGothic-bold.fntdata"/><Relationship Id="rId14" Type="http://schemas.openxmlformats.org/officeDocument/2006/relationships/slide" Target="slides/slide9.xml"/><Relationship Id="rId36" Type="http://schemas.openxmlformats.org/officeDocument/2006/relationships/font" Target="fonts/CenturyGothic-regular.fntdata"/><Relationship Id="rId17" Type="http://schemas.openxmlformats.org/officeDocument/2006/relationships/slide" Target="slides/slide12.xml"/><Relationship Id="rId39" Type="http://schemas.openxmlformats.org/officeDocument/2006/relationships/font" Target="fonts/CenturyGothic-boldItalic.fntdata"/><Relationship Id="rId16" Type="http://schemas.openxmlformats.org/officeDocument/2006/relationships/slide" Target="slides/slide11.xml"/><Relationship Id="rId38" Type="http://schemas.openxmlformats.org/officeDocument/2006/relationships/font" Target="fonts/CenturyGothic-italic.fntdata"/><Relationship Id="rId19" Type="http://schemas.openxmlformats.org/officeDocument/2006/relationships/slide" Target="slides/slide14.xml"/><Relationship Id="rId18" Type="http://schemas.openxmlformats.org/officeDocument/2006/relationships/slide" Target="slides/slide13.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4-12-11T15:21:15.388">
    <p:pos x="6000" y="0"/>
    <p:text>@Arko</p:text>
  </p:cm>
</p:cmLst>
</file>

<file path=ppt/comments/comment10.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2" dt="2024-12-11T15:22:10.308">
    <p:pos x="6000" y="0"/>
    <p:text>@Kaisen</p:text>
  </p:cm>
</p:cmLst>
</file>

<file path=ppt/comments/comment1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3" dt="2024-12-10T18:06:18.615">
    <p:pos x="6000" y="0"/>
    <p:text>@Kaisen</p:text>
  </p:cm>
</p:cmLst>
</file>

<file path=ppt/comments/comment12.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4" dt="2024-12-11T01:40:26.994">
    <p:pos x="6000" y="0"/>
    <p:text>2:45 -&gt;2:00 @kaisenyao0817@gmail.com</p:text>
  </p:cm>
</p:cmLst>
</file>

<file path=ppt/comments/comment13.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5" dt="2024-12-10T18:22:14.964">
    <p:pos x="6000" y="0"/>
    <p:text>@Arko 30s</p:text>
  </p:cm>
</p:cmLst>
</file>

<file path=ppt/comments/comment14.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6" dt="2024-12-11T15:22:26.812">
    <p:pos x="6000" y="0"/>
    <p:text>@Mona</p:text>
  </p:cm>
</p:cmLst>
</file>

<file path=ppt/comments/comment15.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7" dt="2024-12-11T15:22:34.201">
    <p:pos x="6000" y="0"/>
    <p:text>@Skye</p:text>
  </p:cm>
</p:cmLst>
</file>

<file path=ppt/comments/comment16.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8" dt="2024-12-11T05:54:41.850">
    <p:pos x="6000" y="0"/>
    <p:text>As a statistical approach, Bayesian methods help quantify uncertainty and model unknown phenomena. The process begins with prior probabilities, updates them using observed data, and generates posterior probabilities for future predictions.
In this study, I applied a hierarchical Bayesian model to improve prediction accuracy by accounting for group-level variability. In addition to incorporating risk variables, the model also includes weekday effects as hierarchical priors, which share information across weekdays to enhance parameter stability.
As shown in the plot, the constructed Bayesian model effectively captures risk factors and performs well in predictions, achieving a low MSFE. This demonstrates the model's high forecasting accuracy.
Even there are limitation for our Bayesian model, it serves as a strong foundation that can be enhanced by integrating it with other machine learning models.</p:text>
  </p:cm>
  <p:cm authorId="0" idx="19" dt="2024-12-11T15:22:55.927">
    <p:pos x="6000" y="100"/>
    <p:text>@Cynthia</p:text>
  </p:cm>
</p:cmLst>
</file>

<file path=ppt/comments/comment17.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20" dt="2024-12-11T15:23:11.235">
    <p:pos x="6000" y="0"/>
    <p:text>@Mona</p:text>
  </p:cm>
</p:cmLst>
</file>

<file path=ppt/comments/comment18.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21" dt="2024-12-10T18:23:54.875">
    <p:pos x="6000" y="0"/>
    <p:text>@Mona</p:text>
  </p:cm>
</p:cmLst>
</file>

<file path=ppt/comments/comment19.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22" dt="2024-12-11T15:23:23.568">
    <p:pos x="6000" y="0"/>
    <p:text>@Kaisen</p:text>
  </p:cm>
</p:cmLst>
</file>

<file path=ppt/comments/comment2.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2" dt="2024-12-10T18:11:37.081">
    <p:pos x="6000" y="0"/>
    <p:text>@Arko</p:text>
  </p:cm>
</p:cmLst>
</file>

<file path=ppt/comments/comment20.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1" idx="1" dt="2024-12-11T01:42:24.299">
    <p:pos x="6000" y="0"/>
    <p:text>dont talk about layers and stuff just msfe</p:text>
  </p:cm>
  <p:cm authorId="0" idx="23" dt="2024-12-11T15:23:41.245">
    <p:pos x="6000" y="100"/>
    <p:text>@Arko</p:text>
  </p:cm>
</p:cmLst>
</file>

<file path=ppt/comments/comment2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24" dt="2024-12-11T15:23:53.777">
    <p:pos x="6000" y="0"/>
    <p:text>@Skye</p:text>
  </p:cm>
</p:cmLst>
</file>

<file path=ppt/comments/comment22.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25" dt="2024-12-10T18:10:42.324">
    <p:pos x="6000" y="0"/>
    <p:text>@Skye</p:text>
  </p:cm>
</p:cmLst>
</file>

<file path=ppt/comments/comment3.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3" dt="2024-12-11T15:21:22.729">
    <p:pos x="6000" y="0"/>
    <p:text>@Skye</p:text>
  </p:cm>
</p:cmLst>
</file>

<file path=ppt/comments/comment4.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4" dt="2024-12-10T18:16:12.000">
    <p:pos x="6000" y="0"/>
    <p:text>@Skye</p:text>
  </p:cm>
</p:cmLst>
</file>

<file path=ppt/comments/comment5.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5" dt="2024-12-11T15:21:01.384">
    <p:pos x="6000" y="0"/>
    <p:text>@Cynthia</p:text>
  </p:cm>
</p:cmLst>
</file>

<file path=ppt/comments/comment6.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6" dt="2024-12-11T15:21:40.413">
    <p:pos x="6000" y="0"/>
    <p:text>@Mona</p:text>
  </p:cm>
</p:cmLst>
</file>

<file path=ppt/comments/comment7.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7" dt="2024-12-10T21:26:03.385">
    <p:pos x="6000" y="0"/>
    <p:text>In our earlier exploration of the Credit Suisse crisis, we uncovered significant risk management failures that highlighted the critical importance of effective risk assessment and governance. The downfall of such a major financial institution serves as a powerful reminder of how interconnected and impactful various risk factors can be on financial stability.</p:text>
  </p:cm>
</p:cmLst>
</file>

<file path=ppt/comments/comment8.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8" dt="2024-12-11T15:21:56.717">
    <p:pos x="6000" y="0"/>
    <p:text>@Cynthia</p:text>
  </p:cm>
  <p:cm authorId="0" idx="9" dt="2024-12-11T05:50:38.935">
    <p:pos x="6000" y="100"/>
    <p:text>Building on lesson from Credit Suisse Risk management failure, we turn our attention to an equally pressing question for investors: How do risk factors influence stock prices, and how can we integrate these factors into predictive models to enhance investment strategies? This brings us to our study's central purpose: to investigate the relationship between UBS stock returns and various risk factors, applying advanced machine learning models to assess their predictive capabilities.</p:text>
  </p:cm>
</p:cmLst>
</file>

<file path=ppt/comments/comment9.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0" dt="2024-12-10T18:11:45.810">
    <p:pos x="6000" y="0"/>
    <p:text>@Cynthia</p:text>
  </p:cm>
  <p:cm authorId="0" idx="11" dt="2024-12-10T21:26:38.003">
    <p:pos x="6000" y="100"/>
    <p:text>Let us now explore our research method. Using Python as our primary tool, we collected data from Yahoo Finance and, after preprocessing. We then applied five different machine learning models to develop our prediction framework. To evaluate forecasting performance, we calculated the MSFE for each model and compared the predicted results with the testing data for validation.</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indent="-228600" lvl="1" marL="9144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2pPr>
            <a:lvl3pPr indent="-228600" lvl="2" marL="13716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3pPr>
            <a:lvl4pPr indent="-228600" lvl="3" marL="18288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4pPr>
            <a:lvl5pPr indent="-228600" lvl="4" marL="22860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6pPr>
            <a:lvl7pPr indent="-228600" lvl="6" marL="32004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7pPr>
            <a:lvl8pPr indent="-228600" lvl="7" marL="36576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8pPr>
            <a:lvl9pPr indent="-228600" lvl="8" marL="41148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zh-CN"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32101b8b088_0_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4" name="Google Shape;84;g32101b8b088_0_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zh-CN"/>
              <a:t>Hello </a:t>
            </a:r>
            <a:r>
              <a:rPr lang="zh-CN"/>
              <a:t>everyone</a:t>
            </a:r>
            <a:r>
              <a:rPr lang="zh-CN"/>
              <a:t>.. so we are Group 5 and this is our </a:t>
            </a:r>
            <a:r>
              <a:rPr lang="zh-CN"/>
              <a:t>non-technical project, 'Credit Suisse Crisis &amp; Liquidity Risk: Unveiling the Risks and Collapse Behind a Global Financial Giant.'</a:t>
            </a:r>
            <a:r>
              <a:rPr lang="zh-CN"/>
              <a:t> which </a:t>
            </a:r>
            <a:r>
              <a:rPr lang="zh-CN"/>
              <a:t> explores the factors leading to Credit Suisse's crisis and the liquidity risks that contributed to its downfall.</a:t>
            </a:r>
            <a:endParaRPr/>
          </a:p>
        </p:txBody>
      </p:sp>
      <p:sp>
        <p:nvSpPr>
          <p:cNvPr id="85" name="Google Shape;85;g32101b8b088_0_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321041ebae8_0_30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48" name="Google Shape;348;g321041ebae8_0_30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200"/>
              </a:spcBef>
              <a:spcAft>
                <a:spcPts val="0"/>
              </a:spcAft>
              <a:buClr>
                <a:schemeClr val="dk1"/>
              </a:buClr>
              <a:buSzPts val="1100"/>
              <a:buFont typeface="Arial"/>
              <a:buNone/>
            </a:pPr>
            <a:r>
              <a:rPr lang="zh-CN"/>
              <a:t>Let us now explore our research method. Using Python as our primary tool, we collected data from Yahoo Finance and, after preprocessing. We then applied five different machine learning models to develop our prediction framework. To evaluate forecasting performance, we calculated the MSFE for each model and compared the predicted results with the testing data for validation.</a:t>
            </a:r>
            <a:endParaRPr/>
          </a:p>
          <a:p>
            <a:pPr indent="0" lvl="0" marL="0" rtl="0" algn="l">
              <a:spcBef>
                <a:spcPts val="1200"/>
              </a:spcBef>
              <a:spcAft>
                <a:spcPts val="0"/>
              </a:spcAft>
              <a:buNone/>
            </a:pPr>
            <a:r>
              <a:t/>
            </a:r>
            <a:endParaRPr/>
          </a:p>
        </p:txBody>
      </p:sp>
      <p:sp>
        <p:nvSpPr>
          <p:cNvPr id="349" name="Google Shape;349;g321041ebae8_0_30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g31d7ca1be4b_4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09" name="Google Shape;409;g31d7ca1be4b_4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SzPts val="1100"/>
              <a:buNone/>
            </a:pPr>
            <a:r>
              <a:rPr lang="zh-CN" sz="1500">
                <a:solidFill>
                  <a:srgbClr val="0E0E0E"/>
                </a:solidFill>
              </a:rPr>
              <a:t>To build our forecasting models, we collected data from Yahoo Finance</a:t>
            </a:r>
            <a:r>
              <a:rPr lang="zh-CN" sz="1500">
                <a:solidFill>
                  <a:srgbClr val="0E0E0E"/>
                </a:solidFill>
              </a:rPr>
              <a:t>, covering a period of just over three years from January 4, 2021, to Jaunary 5, 2024.</a:t>
            </a:r>
            <a:endParaRPr sz="1500">
              <a:solidFill>
                <a:srgbClr val="0E0E0E"/>
              </a:solidFill>
            </a:endParaRPr>
          </a:p>
          <a:p>
            <a:pPr indent="0" lvl="0" marL="0" rtl="0" algn="l">
              <a:lnSpc>
                <a:spcPct val="115000"/>
              </a:lnSpc>
              <a:spcBef>
                <a:spcPts val="0"/>
              </a:spcBef>
              <a:spcAft>
                <a:spcPts val="0"/>
              </a:spcAft>
              <a:buSzPts val="1100"/>
              <a:buNone/>
            </a:pPr>
            <a:r>
              <a:t/>
            </a:r>
            <a:endParaRPr sz="1500">
              <a:solidFill>
                <a:srgbClr val="0E0E0E"/>
              </a:solidFill>
            </a:endParaRPr>
          </a:p>
          <a:p>
            <a:pPr indent="0" lvl="0" marL="0" rtl="0" algn="l">
              <a:lnSpc>
                <a:spcPct val="115000"/>
              </a:lnSpc>
              <a:spcBef>
                <a:spcPts val="0"/>
              </a:spcBef>
              <a:spcAft>
                <a:spcPts val="0"/>
              </a:spcAft>
              <a:buSzPts val="1100"/>
              <a:buNone/>
            </a:pPr>
            <a:r>
              <a:rPr lang="zh-CN" sz="1500">
                <a:solidFill>
                  <a:srgbClr val="0E0E0E"/>
                </a:solidFill>
              </a:rPr>
              <a:t>As we can see, our core target variable is the UBS stock return, and we also included a set of explanatory variables, including the liquidity measures like bid-ask spreads and trading volume, the macroeconomic indicators such as the S&amp;P 500 and FTSE 100 indices, and key market risk measures like the VIX, currency fluctuations in the EUR/CHF pair, and commodity prices of gold and oil.</a:t>
            </a:r>
            <a:endParaRPr sz="1500">
              <a:solidFill>
                <a:srgbClr val="0E0E0E"/>
              </a:solidFill>
            </a:endParaRPr>
          </a:p>
          <a:p>
            <a:pPr indent="0" lvl="0" marL="0" rtl="0" algn="l">
              <a:lnSpc>
                <a:spcPct val="115000"/>
              </a:lnSpc>
              <a:spcBef>
                <a:spcPts val="0"/>
              </a:spcBef>
              <a:spcAft>
                <a:spcPts val="0"/>
              </a:spcAft>
              <a:buClr>
                <a:schemeClr val="dk1"/>
              </a:buClr>
              <a:buSzPts val="1100"/>
              <a:buFont typeface="Arial"/>
              <a:buNone/>
            </a:pPr>
            <a:r>
              <a:t/>
            </a:r>
            <a:endParaRPr sz="1500">
              <a:solidFill>
                <a:srgbClr val="0E0E0E"/>
              </a:solidFill>
            </a:endParaRPr>
          </a:p>
          <a:p>
            <a:pPr indent="0" lvl="0" marL="0" rtl="0" algn="l">
              <a:lnSpc>
                <a:spcPct val="115000"/>
              </a:lnSpc>
              <a:spcBef>
                <a:spcPts val="0"/>
              </a:spcBef>
              <a:spcAft>
                <a:spcPts val="0"/>
              </a:spcAft>
              <a:buClr>
                <a:schemeClr val="dk1"/>
              </a:buClr>
              <a:buSzPts val="1100"/>
              <a:buFont typeface="Arial"/>
              <a:buNone/>
            </a:pPr>
            <a:r>
              <a:rPr lang="zh-CN" sz="1500">
                <a:solidFill>
                  <a:srgbClr val="0E0E0E"/>
                </a:solidFill>
              </a:rPr>
              <a:t>And before modeling, we cleaned the dataset by removing missing values, outliers, and standardizing the explanatory variables to ensure the usability. And finally, we split the dataset into training and testing sets that prepares for the modeling processes.</a:t>
            </a:r>
            <a:endParaRPr sz="1500">
              <a:solidFill>
                <a:srgbClr val="0E0E0E"/>
              </a:solidFill>
            </a:endParaRPr>
          </a:p>
          <a:p>
            <a:pPr indent="0" lvl="0" marL="0" rtl="0" algn="l">
              <a:lnSpc>
                <a:spcPct val="115000"/>
              </a:lnSpc>
              <a:spcBef>
                <a:spcPts val="0"/>
              </a:spcBef>
              <a:spcAft>
                <a:spcPts val="0"/>
              </a:spcAft>
              <a:buClr>
                <a:schemeClr val="dk1"/>
              </a:buClr>
              <a:buSzPts val="1100"/>
              <a:buFont typeface="Arial"/>
              <a:buNone/>
            </a:pPr>
            <a:r>
              <a:t/>
            </a:r>
            <a:endParaRPr sz="1500">
              <a:solidFill>
                <a:srgbClr val="0E0E0E"/>
              </a:solidFill>
            </a:endParaRPr>
          </a:p>
          <a:p>
            <a:pPr indent="0" lvl="0" marL="0" rtl="0" algn="l">
              <a:lnSpc>
                <a:spcPct val="115000"/>
              </a:lnSpc>
              <a:spcBef>
                <a:spcPts val="0"/>
              </a:spcBef>
              <a:spcAft>
                <a:spcPts val="0"/>
              </a:spcAft>
              <a:buClr>
                <a:schemeClr val="dk1"/>
              </a:buClr>
              <a:buSzPts val="1100"/>
              <a:buFont typeface="Arial"/>
              <a:buNone/>
            </a:pPr>
            <a:r>
              <a:rPr lang="zh-CN" sz="1500">
                <a:solidFill>
                  <a:srgbClr val="0E0E0E"/>
                </a:solidFill>
              </a:rPr>
              <a:t>Next page please.</a:t>
            </a:r>
            <a:endParaRPr sz="1500">
              <a:solidFill>
                <a:srgbClr val="0E0E0E"/>
              </a:solidFill>
            </a:endParaRPr>
          </a:p>
        </p:txBody>
      </p:sp>
      <p:sp>
        <p:nvSpPr>
          <p:cNvPr id="410" name="Google Shape;410;g31d7ca1be4b_4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9" name="Shape 429"/>
        <p:cNvGrpSpPr/>
        <p:nvPr/>
      </p:nvGrpSpPr>
      <p:grpSpPr>
        <a:xfrm>
          <a:off x="0" y="0"/>
          <a:ext cx="0" cy="0"/>
          <a:chOff x="0" y="0"/>
          <a:chExt cx="0" cy="0"/>
        </a:xfrm>
      </p:grpSpPr>
      <p:sp>
        <p:nvSpPr>
          <p:cNvPr id="430" name="Google Shape;430;g321041ebae8_0_3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31" name="Google Shape;431;g321041ebae8_0_33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SzPts val="1100"/>
              <a:buNone/>
            </a:pPr>
            <a:r>
              <a:rPr lang="zh-CN" sz="1500">
                <a:solidFill>
                  <a:srgbClr val="0E0E0E"/>
                </a:solidFill>
              </a:rPr>
              <a:t>W</a:t>
            </a:r>
            <a:r>
              <a:rPr lang="zh-CN" sz="1500">
                <a:solidFill>
                  <a:srgbClr val="0E0E0E"/>
                </a:solidFill>
              </a:rPr>
              <a:t>e also do the variable calculation for both target and explantory variables.</a:t>
            </a:r>
            <a:endParaRPr sz="1500">
              <a:solidFill>
                <a:srgbClr val="0E0E0E"/>
              </a:solidFill>
            </a:endParaRPr>
          </a:p>
          <a:p>
            <a:pPr indent="0" lvl="0" marL="0" rtl="0" algn="l">
              <a:lnSpc>
                <a:spcPct val="115000"/>
              </a:lnSpc>
              <a:spcBef>
                <a:spcPts val="0"/>
              </a:spcBef>
              <a:spcAft>
                <a:spcPts val="0"/>
              </a:spcAft>
              <a:buSzPts val="1100"/>
              <a:buNone/>
            </a:pPr>
            <a:r>
              <a:t/>
            </a:r>
            <a:endParaRPr sz="1500">
              <a:solidFill>
                <a:srgbClr val="0E0E0E"/>
              </a:solidFill>
            </a:endParaRPr>
          </a:p>
          <a:p>
            <a:pPr indent="0" lvl="0" marL="0" rtl="0" algn="l">
              <a:lnSpc>
                <a:spcPct val="115000"/>
              </a:lnSpc>
              <a:spcBef>
                <a:spcPts val="0"/>
              </a:spcBef>
              <a:spcAft>
                <a:spcPts val="0"/>
              </a:spcAft>
              <a:buSzPts val="1100"/>
              <a:buNone/>
            </a:pPr>
            <a:r>
              <a:rPr lang="zh-CN" sz="1500">
                <a:solidFill>
                  <a:srgbClr val="0E0E0E"/>
                </a:solidFill>
              </a:rPr>
              <a:t>So basically, we applied log returns for the every variables excepted for the trading volume, becaues it directly reflects market participation and can be easily interpreted without normalization.</a:t>
            </a:r>
            <a:endParaRPr sz="1500">
              <a:solidFill>
                <a:srgbClr val="0E0E0E"/>
              </a:solidFill>
            </a:endParaRPr>
          </a:p>
          <a:p>
            <a:pPr indent="0" lvl="0" marL="0" rtl="0" algn="l">
              <a:lnSpc>
                <a:spcPct val="115000"/>
              </a:lnSpc>
              <a:spcBef>
                <a:spcPts val="0"/>
              </a:spcBef>
              <a:spcAft>
                <a:spcPts val="0"/>
              </a:spcAft>
              <a:buSzPts val="1100"/>
              <a:buNone/>
            </a:pPr>
            <a:r>
              <a:t/>
            </a:r>
            <a:endParaRPr sz="1500">
              <a:solidFill>
                <a:srgbClr val="0E0E0E"/>
              </a:solidFill>
            </a:endParaRPr>
          </a:p>
          <a:p>
            <a:pPr indent="0" lvl="0" marL="0" rtl="0" algn="l">
              <a:lnSpc>
                <a:spcPct val="115000"/>
              </a:lnSpc>
              <a:spcBef>
                <a:spcPts val="0"/>
              </a:spcBef>
              <a:spcAft>
                <a:spcPts val="0"/>
              </a:spcAft>
              <a:buSzPts val="1100"/>
              <a:buNone/>
            </a:pPr>
            <a:r>
              <a:rPr lang="zh-CN" sz="1500">
                <a:solidFill>
                  <a:srgbClr val="0E0E0E"/>
                </a:solidFill>
              </a:rPr>
              <a:t>And after completing the transformation, our model can ensure stationarity. </a:t>
            </a:r>
            <a:endParaRPr sz="1500">
              <a:solidFill>
                <a:srgbClr val="0E0E0E"/>
              </a:solidFill>
            </a:endParaRPr>
          </a:p>
          <a:p>
            <a:pPr indent="0" lvl="0" marL="0" rtl="0" algn="l">
              <a:lnSpc>
                <a:spcPct val="115000"/>
              </a:lnSpc>
              <a:spcBef>
                <a:spcPts val="0"/>
              </a:spcBef>
              <a:spcAft>
                <a:spcPts val="0"/>
              </a:spcAft>
              <a:buSzPts val="1100"/>
              <a:buNone/>
            </a:pPr>
            <a:r>
              <a:t/>
            </a:r>
            <a:endParaRPr sz="1500">
              <a:solidFill>
                <a:srgbClr val="0E0E0E"/>
              </a:solidFill>
            </a:endParaRPr>
          </a:p>
          <a:p>
            <a:pPr indent="0" lvl="0" marL="0" rtl="0" algn="l">
              <a:lnSpc>
                <a:spcPct val="115000"/>
              </a:lnSpc>
              <a:spcBef>
                <a:spcPts val="0"/>
              </a:spcBef>
              <a:spcAft>
                <a:spcPts val="0"/>
              </a:spcAft>
              <a:buSzPts val="1100"/>
              <a:buNone/>
            </a:pPr>
            <a:r>
              <a:rPr lang="zh-CN" sz="1500">
                <a:solidFill>
                  <a:srgbClr val="0E0E0E"/>
                </a:solidFill>
              </a:rPr>
              <a:t>Then Arko will move to the next step.</a:t>
            </a:r>
            <a:endParaRPr sz="1500">
              <a:solidFill>
                <a:srgbClr val="0E0E0E"/>
              </a:solidFill>
            </a:endParaRPr>
          </a:p>
        </p:txBody>
      </p:sp>
      <p:sp>
        <p:nvSpPr>
          <p:cNvPr id="432" name="Google Shape;432;g321041ebae8_0_33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4" name="Shape 444"/>
        <p:cNvGrpSpPr/>
        <p:nvPr/>
      </p:nvGrpSpPr>
      <p:grpSpPr>
        <a:xfrm>
          <a:off x="0" y="0"/>
          <a:ext cx="0" cy="0"/>
          <a:chOff x="0" y="0"/>
          <a:chExt cx="0" cy="0"/>
        </a:xfrm>
      </p:grpSpPr>
      <p:sp>
        <p:nvSpPr>
          <p:cNvPr id="445" name="Google Shape;445;g31d7ca1be4b_7_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46" name="Google Shape;446;g31d7ca1be4b_7_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7" name="Google Shape;447;g31d7ca1be4b_7_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0" name="Shape 450"/>
        <p:cNvGrpSpPr/>
        <p:nvPr/>
      </p:nvGrpSpPr>
      <p:grpSpPr>
        <a:xfrm>
          <a:off x="0" y="0"/>
          <a:ext cx="0" cy="0"/>
          <a:chOff x="0" y="0"/>
          <a:chExt cx="0" cy="0"/>
        </a:xfrm>
      </p:grpSpPr>
      <p:sp>
        <p:nvSpPr>
          <p:cNvPr id="451" name="Google Shape;451;g3210a0225aa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52" name="Google Shape;452;g3210a0225aa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200"/>
              </a:spcBef>
              <a:spcAft>
                <a:spcPts val="0"/>
              </a:spcAft>
              <a:buClr>
                <a:schemeClr val="dk1"/>
              </a:buClr>
              <a:buSzPts val="1100"/>
              <a:buFont typeface="Arial"/>
              <a:buNone/>
            </a:pPr>
            <a:r>
              <a:rPr lang="zh-CN" sz="1100"/>
              <a:t>"This analysis focuses on stock correlations from January 2020 to January 2023, using adjusted closing prices for major banks like UBS, Deutsche Bank, Goldman Sachs, Morgan Stanley, JPMorgan, Citigroup, and Bank of America. Adjusted close is ideal as</a:t>
            </a:r>
            <a:r>
              <a:rPr lang="zh-CN" sz="1100"/>
              <a:t> it accounts for factors that affect the stock's value but aren't directly tied to market performance</a:t>
            </a:r>
            <a:r>
              <a:rPr lang="zh-CN" sz="1100"/>
              <a:t>. By normalizing stock movements, we mapped correlations to identify top competitors, providing accurate insights into performance trends and investor returns while eliminating distortions from raw data."</a:t>
            </a:r>
            <a:endParaRPr sz="1100"/>
          </a:p>
          <a:p>
            <a:pPr indent="0" lvl="0" marL="0" rtl="0" algn="l">
              <a:lnSpc>
                <a:spcPct val="115000"/>
              </a:lnSpc>
              <a:spcBef>
                <a:spcPts val="1200"/>
              </a:spcBef>
              <a:spcAft>
                <a:spcPts val="0"/>
              </a:spcAft>
              <a:buClr>
                <a:schemeClr val="dk1"/>
              </a:buClr>
              <a:buSzPts val="1100"/>
              <a:buFont typeface="Arial"/>
              <a:buNone/>
            </a:pPr>
            <a:r>
              <a:t/>
            </a:r>
            <a:endParaRPr sz="1100"/>
          </a:p>
          <a:p>
            <a:pPr indent="0" lvl="0" marL="0" rtl="0" algn="l">
              <a:lnSpc>
                <a:spcPct val="115000"/>
              </a:lnSpc>
              <a:spcBef>
                <a:spcPts val="1200"/>
              </a:spcBef>
              <a:spcAft>
                <a:spcPts val="0"/>
              </a:spcAft>
              <a:buClr>
                <a:schemeClr val="dk1"/>
              </a:buClr>
              <a:buSzPts val="1100"/>
              <a:buFont typeface="Arial"/>
              <a:buNone/>
            </a:pPr>
            <a:r>
              <a:t/>
            </a:r>
            <a:endParaRPr sz="1100"/>
          </a:p>
          <a:p>
            <a:pPr indent="0" lvl="0" marL="0" rtl="0" algn="l">
              <a:lnSpc>
                <a:spcPct val="115000"/>
              </a:lnSpc>
              <a:spcBef>
                <a:spcPts val="1200"/>
              </a:spcBef>
              <a:spcAft>
                <a:spcPts val="0"/>
              </a:spcAft>
              <a:buClr>
                <a:schemeClr val="dk1"/>
              </a:buClr>
              <a:buSzPts val="1100"/>
              <a:buFont typeface="Arial"/>
              <a:buNone/>
            </a:pPr>
            <a:r>
              <a:rPr lang="zh-CN" sz="1100"/>
              <a:t>The </a:t>
            </a:r>
            <a:r>
              <a:rPr b="1" lang="zh-CN" sz="1100"/>
              <a:t>adjusted closing price</a:t>
            </a:r>
            <a:r>
              <a:rPr lang="zh-CN" sz="1100"/>
              <a:t> is preferred for stock return analysis across multiple stocks because it accounts for factors that affect the stock's value but aren't directly tied to market performance, such as:</a:t>
            </a:r>
            <a:endParaRPr sz="1100"/>
          </a:p>
          <a:p>
            <a:pPr indent="-298450" lvl="0" marL="457200" rtl="0" algn="l">
              <a:lnSpc>
                <a:spcPct val="115000"/>
              </a:lnSpc>
              <a:spcBef>
                <a:spcPts val="1200"/>
              </a:spcBef>
              <a:spcAft>
                <a:spcPts val="0"/>
              </a:spcAft>
              <a:buClr>
                <a:schemeClr val="dk1"/>
              </a:buClr>
              <a:buSzPts val="1100"/>
              <a:buAutoNum type="arabicPeriod"/>
            </a:pPr>
            <a:r>
              <a:rPr b="1" lang="zh-CN" sz="1100"/>
              <a:t>Corporate Actions:</a:t>
            </a:r>
            <a:r>
              <a:rPr lang="zh-CN" sz="1100"/>
              <a:t> Adjusted close reflects the impact of events like stock splits, dividends, and mergers, ensuring consistent valuation over time.</a:t>
            </a:r>
            <a:endParaRPr sz="1100"/>
          </a:p>
          <a:p>
            <a:pPr indent="-298450" lvl="0" marL="457200" rtl="0" algn="l">
              <a:lnSpc>
                <a:spcPct val="115000"/>
              </a:lnSpc>
              <a:spcBef>
                <a:spcPts val="0"/>
              </a:spcBef>
              <a:spcAft>
                <a:spcPts val="0"/>
              </a:spcAft>
              <a:buClr>
                <a:schemeClr val="dk1"/>
              </a:buClr>
              <a:buSzPts val="1100"/>
              <a:buAutoNum type="arabicPeriod"/>
            </a:pPr>
            <a:r>
              <a:rPr b="1" lang="zh-CN" sz="1100"/>
              <a:t>Comparability:</a:t>
            </a:r>
            <a:r>
              <a:rPr lang="zh-CN" sz="1100"/>
              <a:t> By normalizing for these corporate actions, the adjusted close allows for fair comparisons across different stocks.</a:t>
            </a:r>
            <a:endParaRPr sz="1100"/>
          </a:p>
          <a:p>
            <a:pPr indent="-298450" lvl="0" marL="457200" rtl="0" algn="l">
              <a:lnSpc>
                <a:spcPct val="115000"/>
              </a:lnSpc>
              <a:spcBef>
                <a:spcPts val="0"/>
              </a:spcBef>
              <a:spcAft>
                <a:spcPts val="0"/>
              </a:spcAft>
              <a:buClr>
                <a:schemeClr val="dk1"/>
              </a:buClr>
              <a:buSzPts val="1100"/>
              <a:buAutoNum type="arabicPeriod"/>
            </a:pPr>
            <a:r>
              <a:rPr b="1" lang="zh-CN" sz="1100"/>
              <a:t>Accurate Returns Calculation:</a:t>
            </a:r>
            <a:r>
              <a:rPr lang="zh-CN" sz="1100"/>
              <a:t> Returns calculated using the adjusted close provide a true measure of the investor’s gain or loss, incorporating reinvested dividends and other adjustments.</a:t>
            </a:r>
            <a:endParaRPr sz="1100"/>
          </a:p>
          <a:p>
            <a:pPr indent="-298450" lvl="0" marL="457200" rtl="0" algn="l">
              <a:lnSpc>
                <a:spcPct val="115000"/>
              </a:lnSpc>
              <a:spcBef>
                <a:spcPts val="0"/>
              </a:spcBef>
              <a:spcAft>
                <a:spcPts val="0"/>
              </a:spcAft>
              <a:buClr>
                <a:schemeClr val="dk1"/>
              </a:buClr>
              <a:buSzPts val="1100"/>
              <a:buAutoNum type="arabicPeriod"/>
            </a:pPr>
            <a:r>
              <a:rPr b="1" lang="zh-CN" sz="1100"/>
              <a:t>Eliminates Distortions:</a:t>
            </a:r>
            <a:r>
              <a:rPr lang="zh-CN" sz="1100"/>
              <a:t> Using the adjusted close avoids misleading conclusions that could arise from raw closing prices, especially for stocks with frequent splits or dividends.</a:t>
            </a:r>
            <a:endParaRPr sz="1100"/>
          </a:p>
          <a:p>
            <a:pPr indent="0" lvl="0" marL="0" rtl="0" algn="l">
              <a:lnSpc>
                <a:spcPct val="115000"/>
              </a:lnSpc>
              <a:spcBef>
                <a:spcPts val="1200"/>
              </a:spcBef>
              <a:spcAft>
                <a:spcPts val="0"/>
              </a:spcAft>
              <a:buClr>
                <a:schemeClr val="dk1"/>
              </a:buClr>
              <a:buSzPts val="1100"/>
              <a:buFont typeface="Arial"/>
              <a:buNone/>
            </a:pPr>
            <a:r>
              <a:rPr lang="zh-CN" sz="1100"/>
              <a:t>This makes the adjusted close the most reliable metric for analyzing performance trends and correlations across multiple stocks.</a:t>
            </a:r>
            <a:endParaRPr sz="1100"/>
          </a:p>
          <a:p>
            <a:pPr indent="0" lvl="0" marL="0" rtl="0" algn="l">
              <a:spcBef>
                <a:spcPts val="1200"/>
              </a:spcBef>
              <a:spcAft>
                <a:spcPts val="0"/>
              </a:spcAft>
              <a:buNone/>
            </a:pPr>
            <a:r>
              <a:t/>
            </a:r>
            <a:endParaRPr/>
          </a:p>
        </p:txBody>
      </p:sp>
      <p:sp>
        <p:nvSpPr>
          <p:cNvPr id="453" name="Google Shape;453;g3210a0225aa_0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1" name="Shape 481"/>
        <p:cNvGrpSpPr/>
        <p:nvPr/>
      </p:nvGrpSpPr>
      <p:grpSpPr>
        <a:xfrm>
          <a:off x="0" y="0"/>
          <a:ext cx="0" cy="0"/>
          <a:chOff x="0" y="0"/>
          <a:chExt cx="0" cy="0"/>
        </a:xfrm>
      </p:grpSpPr>
      <p:sp>
        <p:nvSpPr>
          <p:cNvPr id="482" name="Google Shape;482;g32101b8b088_9_5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83" name="Google Shape;483;g32101b8b088_9_5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zh-CN"/>
              <a:t>As part of our exploratory data analysis, we examined the correlation between UBS log_returns and our explanatory variables to identify potential predictors and gain initial insights into their relationships. </a:t>
            </a:r>
            <a:r>
              <a:rPr lang="zh-CN" sz="1100"/>
              <a:t>Among the significant predictors, variables with correlations exceeding </a:t>
            </a:r>
            <a:r>
              <a:rPr b="1" lang="zh-CN" sz="1100"/>
              <a:t>0.5</a:t>
            </a:r>
            <a:r>
              <a:rPr lang="zh-CN" sz="1100"/>
              <a:t>, such as SPY, FTSE 100 log_returns, and VIX, are expected to have a stronger influence on our model. These will likely play a central role in driving predictive performance.</a:t>
            </a:r>
            <a:endParaRPr sz="1100"/>
          </a:p>
          <a:p>
            <a:pPr indent="0" lvl="0" marL="0" rtl="0" algn="l">
              <a:lnSpc>
                <a:spcPct val="115000"/>
              </a:lnSpc>
              <a:spcBef>
                <a:spcPts val="1200"/>
              </a:spcBef>
              <a:spcAft>
                <a:spcPts val="0"/>
              </a:spcAft>
              <a:buClr>
                <a:schemeClr val="dk1"/>
              </a:buClr>
              <a:buSzPts val="1100"/>
              <a:buFont typeface="Arial"/>
              <a:buNone/>
            </a:pPr>
            <a:r>
              <a:rPr b="1" lang="zh-CN" sz="1100"/>
              <a:t>W</a:t>
            </a:r>
            <a:r>
              <a:rPr lang="zh-CN" sz="1100"/>
              <a:t>e identified some </a:t>
            </a:r>
            <a:r>
              <a:rPr i="1" lang="zh-CN" sz="1100"/>
              <a:t>low-correlation variables</a:t>
            </a:r>
            <a:r>
              <a:rPr lang="zh-CN" sz="1100"/>
              <a:t>—such as the Bid-Ask Spread (0.04), gold_log_return (0.09), and volume. While these may have limited predictive power in a linear context, their inclusion allows us to explore potential nonlinear relationships, which might emerge as significant contributors in more sophisticated models.</a:t>
            </a:r>
            <a:endParaRPr sz="1100"/>
          </a:p>
          <a:p>
            <a:pPr indent="0" lvl="0" marL="0" rtl="0" algn="l">
              <a:lnSpc>
                <a:spcPct val="115000"/>
              </a:lnSpc>
              <a:spcBef>
                <a:spcPts val="1200"/>
              </a:spcBef>
              <a:spcAft>
                <a:spcPts val="1200"/>
              </a:spcAft>
              <a:buNone/>
            </a:pPr>
            <a:r>
              <a:rPr lang="zh-CN" sz="1100"/>
              <a:t>The heatmap displayed here visually represents these correlations, with warmer colors signifying stronger relationships. This analysis forms the foundation for feature selection and model development, guiding us to focus on the most relevant variables while keeping an open mind about less obvious predictors.</a:t>
            </a:r>
            <a:endParaRPr/>
          </a:p>
        </p:txBody>
      </p:sp>
      <p:sp>
        <p:nvSpPr>
          <p:cNvPr id="484" name="Google Shape;484;g32101b8b088_9_5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zh-CN"/>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4" name="Shape 494"/>
        <p:cNvGrpSpPr/>
        <p:nvPr/>
      </p:nvGrpSpPr>
      <p:grpSpPr>
        <a:xfrm>
          <a:off x="0" y="0"/>
          <a:ext cx="0" cy="0"/>
          <a:chOff x="0" y="0"/>
          <a:chExt cx="0" cy="0"/>
        </a:xfrm>
      </p:grpSpPr>
      <p:sp>
        <p:nvSpPr>
          <p:cNvPr id="495" name="Google Shape;495;g321041ebae8_37_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96" name="Google Shape;496;g321041ebae8_37_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lnSpc>
                <a:spcPct val="115000"/>
              </a:lnSpc>
              <a:spcBef>
                <a:spcPts val="700"/>
              </a:spcBef>
              <a:spcAft>
                <a:spcPts val="0"/>
              </a:spcAft>
              <a:buClr>
                <a:schemeClr val="dk1"/>
              </a:buClr>
              <a:buSzPts val="1100"/>
              <a:buFont typeface="Arial"/>
              <a:buNone/>
            </a:pPr>
            <a:r>
              <a:rPr lang="zh-CN"/>
              <a:t>ARIMA is a foundational time series model that captures linear relationships in stationary data but cannot handle external factors. ARIMAX extends ARIMA by including exogenous variables </a:t>
            </a:r>
            <a:r>
              <a:rPr lang="zh-CN" sz="1400"/>
              <a:t>(external predictors)</a:t>
            </a:r>
            <a:r>
              <a:rPr lang="zh-CN"/>
              <a:t> like VIX and trading volume to address this limitation.</a:t>
            </a:r>
            <a:endParaRPr/>
          </a:p>
          <a:p>
            <a:pPr indent="0" lvl="0" marL="0" rtl="0" algn="l">
              <a:lnSpc>
                <a:spcPct val="115000"/>
              </a:lnSpc>
              <a:spcBef>
                <a:spcPts val="700"/>
              </a:spcBef>
              <a:spcAft>
                <a:spcPts val="0"/>
              </a:spcAft>
              <a:buClr>
                <a:schemeClr val="dk1"/>
              </a:buClr>
              <a:buSzPts val="1100"/>
              <a:buFont typeface="Arial"/>
              <a:buNone/>
            </a:pPr>
            <a:r>
              <a:rPr lang="zh-CN"/>
              <a:t>To build ARIMAX, we ensured stationarity and carefully selected predictors. The final model, ARIMA(0,0,1) with exogenous variables, achieved an MSFE of 0.000181. It captured overall trends well, as shown in the graph, but struggled during extreme market fluctuations due to its linear nature.</a:t>
            </a:r>
            <a:endParaRPr/>
          </a:p>
          <a:p>
            <a:pPr indent="0" lvl="0" marL="0" rtl="0" algn="l">
              <a:lnSpc>
                <a:spcPct val="115000"/>
              </a:lnSpc>
              <a:spcBef>
                <a:spcPts val="700"/>
              </a:spcBef>
              <a:spcAft>
                <a:spcPts val="700"/>
              </a:spcAft>
              <a:buNone/>
            </a:pPr>
            <a:r>
              <a:rPr lang="zh-CN"/>
              <a:t>ARIMAX demonstrates the value of incorporating external factors in financial forecasting, providing a solid foundation for more complex modeling approaches.</a:t>
            </a:r>
            <a:endParaRPr/>
          </a:p>
        </p:txBody>
      </p:sp>
      <p:sp>
        <p:nvSpPr>
          <p:cNvPr id="497" name="Google Shape;497;g321041ebae8_37_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zh-CN"/>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2" name="Shape 522"/>
        <p:cNvGrpSpPr/>
        <p:nvPr/>
      </p:nvGrpSpPr>
      <p:grpSpPr>
        <a:xfrm>
          <a:off x="0" y="0"/>
          <a:ext cx="0" cy="0"/>
          <a:chOff x="0" y="0"/>
          <a:chExt cx="0" cy="0"/>
        </a:xfrm>
      </p:grpSpPr>
      <p:sp>
        <p:nvSpPr>
          <p:cNvPr id="523" name="Google Shape;523;g32101b8b088_9_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24" name="Google Shape;524;g32101b8b088_9_3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lnSpc>
                <a:spcPct val="115000"/>
              </a:lnSpc>
              <a:spcBef>
                <a:spcPts val="1200"/>
              </a:spcBef>
              <a:spcAft>
                <a:spcPts val="0"/>
              </a:spcAft>
              <a:buClr>
                <a:schemeClr val="dk1"/>
              </a:buClr>
              <a:buSzPts val="1100"/>
              <a:buFont typeface="Arial"/>
              <a:buNone/>
            </a:pPr>
            <a:r>
              <a:rPr lang="zh-CN"/>
              <a:t>As a statistical approach, Bayesian methods help quantify uncertainty and model unknown phenomena. The process begins with prior probabilities, updates them using observed data, and generates posterior probabilities for future predictions.</a:t>
            </a:r>
            <a:endParaRPr/>
          </a:p>
          <a:p>
            <a:pPr indent="0" lvl="0" marL="0" rtl="0" algn="l">
              <a:lnSpc>
                <a:spcPct val="115000"/>
              </a:lnSpc>
              <a:spcBef>
                <a:spcPts val="1200"/>
              </a:spcBef>
              <a:spcAft>
                <a:spcPts val="0"/>
              </a:spcAft>
              <a:buClr>
                <a:schemeClr val="dk1"/>
              </a:buClr>
              <a:buSzPts val="1100"/>
              <a:buFont typeface="Arial"/>
              <a:buNone/>
            </a:pPr>
            <a:r>
              <a:rPr lang="zh-CN"/>
              <a:t>In this study, I applied a hierarchical Bayesian model to improve prediction accuracy by accounting for group-level variability. In addition to incorporating risk variables, the model also includes weekday effects as hierarchical priors, which share information across weekdays to enhance parameter stability.</a:t>
            </a:r>
            <a:endParaRPr/>
          </a:p>
          <a:p>
            <a:pPr indent="0" lvl="0" marL="0" rtl="0" algn="l">
              <a:lnSpc>
                <a:spcPct val="115000"/>
              </a:lnSpc>
              <a:spcBef>
                <a:spcPts val="1200"/>
              </a:spcBef>
              <a:spcAft>
                <a:spcPts val="0"/>
              </a:spcAft>
              <a:buNone/>
            </a:pPr>
            <a:r>
              <a:rPr lang="zh-CN"/>
              <a:t>As shown in the plot, the constructed Bayesian model effectively captures risk factors and performs well in predictions, achieving a low MSFE of 0.00018. This demonstrates the model's high forecasting accuracy.</a:t>
            </a:r>
            <a:endParaRPr/>
          </a:p>
          <a:p>
            <a:pPr indent="0" lvl="0" marL="0" rtl="0" algn="l">
              <a:lnSpc>
                <a:spcPct val="115000"/>
              </a:lnSpc>
              <a:spcBef>
                <a:spcPts val="1200"/>
              </a:spcBef>
              <a:spcAft>
                <a:spcPts val="0"/>
              </a:spcAft>
              <a:buClr>
                <a:schemeClr val="dk1"/>
              </a:buClr>
              <a:buSzPts val="1100"/>
              <a:buFont typeface="Arial"/>
              <a:buNone/>
            </a:pPr>
            <a:r>
              <a:rPr lang="zh-CN"/>
              <a:t>The Bayesian model's accuracy could be limited by its potential to overlook nonlinear interactions among risk factors and sensitivity to missing or noisy data, but it serves as a strong foundation that can be enhanced by integrating it with other machine learning models.</a:t>
            </a:r>
            <a:endParaRPr/>
          </a:p>
          <a:p>
            <a:pPr indent="0" lvl="0" marL="0" rtl="0" algn="l">
              <a:spcBef>
                <a:spcPts val="1200"/>
              </a:spcBef>
              <a:spcAft>
                <a:spcPts val="0"/>
              </a:spcAft>
              <a:buNone/>
            </a:pPr>
            <a:r>
              <a:t/>
            </a:r>
            <a:endParaRPr/>
          </a:p>
        </p:txBody>
      </p:sp>
      <p:sp>
        <p:nvSpPr>
          <p:cNvPr id="525" name="Google Shape;525;g32101b8b088_9_3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zh-CN"/>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9" name="Shape 549"/>
        <p:cNvGrpSpPr/>
        <p:nvPr/>
      </p:nvGrpSpPr>
      <p:grpSpPr>
        <a:xfrm>
          <a:off x="0" y="0"/>
          <a:ext cx="0" cy="0"/>
          <a:chOff x="0" y="0"/>
          <a:chExt cx="0" cy="0"/>
        </a:xfrm>
      </p:grpSpPr>
      <p:sp>
        <p:nvSpPr>
          <p:cNvPr id="550" name="Google Shape;550;g31d7ca1be4b_0_7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51" name="Google Shape;551;g31d7ca1be4b_0_7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lnSpc>
                <a:spcPct val="115000"/>
              </a:lnSpc>
              <a:spcBef>
                <a:spcPts val="1200"/>
              </a:spcBef>
              <a:spcAft>
                <a:spcPts val="0"/>
              </a:spcAft>
              <a:buClr>
                <a:schemeClr val="dk1"/>
              </a:buClr>
              <a:buSzPts val="1100"/>
              <a:buFont typeface="Arial"/>
              <a:buNone/>
            </a:pPr>
            <a:r>
              <a:rPr lang="zh-CN"/>
              <a:t>Here, we examine the performance of our Decision Tree model, selected for its ability to handle non-linear relationships and its interpretability, which is crucial for financial applications.</a:t>
            </a:r>
            <a:endParaRPr/>
          </a:p>
          <a:p>
            <a:pPr indent="0" lvl="0" marL="0" rtl="0" algn="l">
              <a:lnSpc>
                <a:spcPct val="115000"/>
              </a:lnSpc>
              <a:spcBef>
                <a:spcPts val="1200"/>
              </a:spcBef>
              <a:spcAft>
                <a:spcPts val="0"/>
              </a:spcAft>
              <a:buClr>
                <a:schemeClr val="dk1"/>
              </a:buClr>
              <a:buSzPts val="1100"/>
              <a:buFont typeface="Arial"/>
              <a:buNone/>
            </a:pPr>
            <a:r>
              <a:rPr lang="zh-CN"/>
              <a:t>The model achieved an MSFE of 0.0002, demonstrating low forecast error, and an R² of 0.3861, indicating it explained onyl 38% of the variance in stock returns. While the Decision Tree performed well, we remain cautious of its tendency to overfit, which was mitigated through careful tuning of hyperparameters.</a:t>
            </a:r>
            <a:endParaRPr/>
          </a:p>
          <a:p>
            <a:pPr indent="0" lvl="0" marL="0" rtl="0" algn="l">
              <a:lnSpc>
                <a:spcPct val="115000"/>
              </a:lnSpc>
              <a:spcBef>
                <a:spcPts val="1200"/>
              </a:spcBef>
              <a:spcAft>
                <a:spcPts val="1200"/>
              </a:spcAft>
              <a:buNone/>
            </a:pPr>
            <a:r>
              <a:rPr lang="zh-CN"/>
              <a:t>These results validate the model's strength in capturing complex patterns, making it a valuable tool for predictive analysis in financial markets. However, further evaluation with additional models will provide a more comprehensive perspective.</a:t>
            </a:r>
            <a:endParaRPr/>
          </a:p>
        </p:txBody>
      </p:sp>
      <p:sp>
        <p:nvSpPr>
          <p:cNvPr id="552" name="Google Shape;552;g31d7ca1be4b_0_7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zh-CN"/>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4" name="Shape 574"/>
        <p:cNvGrpSpPr/>
        <p:nvPr/>
      </p:nvGrpSpPr>
      <p:grpSpPr>
        <a:xfrm>
          <a:off x="0" y="0"/>
          <a:ext cx="0" cy="0"/>
          <a:chOff x="0" y="0"/>
          <a:chExt cx="0" cy="0"/>
        </a:xfrm>
      </p:grpSpPr>
      <p:sp>
        <p:nvSpPr>
          <p:cNvPr id="575" name="Google Shape;575;g31d7ca1be4b_0_1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76" name="Google Shape;576;g31d7ca1be4b_0_12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lnSpc>
                <a:spcPct val="115000"/>
              </a:lnSpc>
              <a:spcBef>
                <a:spcPts val="1200"/>
              </a:spcBef>
              <a:spcAft>
                <a:spcPts val="0"/>
              </a:spcAft>
              <a:buNone/>
            </a:pPr>
            <a:r>
              <a:rPr lang="zh-CN"/>
              <a:t>Building on the limitations of the Decision Tree, we implemented a Random Forest model to enhance predictive accuracy and reduce overfitting. Random Forest leverages multiple decision trees, combining their predictions to improve overall performance.</a:t>
            </a:r>
            <a:endParaRPr/>
          </a:p>
          <a:p>
            <a:pPr indent="0" lvl="0" marL="0" rtl="0" algn="l">
              <a:lnSpc>
                <a:spcPct val="115000"/>
              </a:lnSpc>
              <a:spcBef>
                <a:spcPts val="1200"/>
              </a:spcBef>
              <a:spcAft>
                <a:spcPts val="0"/>
              </a:spcAft>
              <a:buNone/>
            </a:pPr>
            <a:r>
              <a:rPr lang="zh-CN"/>
              <a:t>The model significantly improved our results, while the MSFE remained at 0.0002 the R² rised up to 0.54. This indicates a stronger ability to explain stock return variances and predict market behaviors more accurately.</a:t>
            </a:r>
            <a:endParaRPr/>
          </a:p>
          <a:p>
            <a:pPr indent="0" lvl="0" marL="0" rtl="0" algn="l">
              <a:lnSpc>
                <a:spcPct val="115000"/>
              </a:lnSpc>
              <a:spcBef>
                <a:spcPts val="1200"/>
              </a:spcBef>
              <a:spcAft>
                <a:spcPts val="1200"/>
              </a:spcAft>
              <a:buNone/>
            </a:pPr>
            <a:r>
              <a:rPr lang="zh-CN"/>
              <a:t>While the Random Forest is computationally more intensive, its robustness and improved accuracy make it a powerful tool for capturing complex relationships in financial data. With this, we take a significant step forward in optimizing our predictive modeling approach.</a:t>
            </a:r>
            <a:endParaRPr/>
          </a:p>
        </p:txBody>
      </p:sp>
      <p:sp>
        <p:nvSpPr>
          <p:cNvPr id="577" name="Google Shape;577;g31d7ca1be4b_0_12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zh-CN"/>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321041ebae8_0_15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7" name="Google Shape;107;g321041ebae8_0_15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200"/>
              </a:spcBef>
              <a:spcAft>
                <a:spcPts val="0"/>
              </a:spcAft>
              <a:buSzPts val="1100"/>
              <a:buNone/>
            </a:pPr>
            <a:r>
              <a:rPr lang="zh-CN"/>
              <a:t>Credit Suisse's risk management structure encompassed various divisions like Liquidity, Market, Operational, and Credit Risk Management, supported by compliance, audit, and governance teams, but systemic weaknesses were exposed in high-profile cases like the Greensill and Archegos collapses</a:t>
            </a:r>
            <a:endParaRPr/>
          </a:p>
          <a:p>
            <a:pPr indent="0" lvl="0" marL="0" rtl="0" algn="l">
              <a:lnSpc>
                <a:spcPct val="115000"/>
              </a:lnSpc>
              <a:spcBef>
                <a:spcPts val="1200"/>
              </a:spcBef>
              <a:spcAft>
                <a:spcPts val="1200"/>
              </a:spcAft>
              <a:buSzPts val="1100"/>
              <a:buNone/>
            </a:pPr>
            <a:r>
              <a:t/>
            </a:r>
            <a:endParaRPr/>
          </a:p>
        </p:txBody>
      </p:sp>
      <p:sp>
        <p:nvSpPr>
          <p:cNvPr id="108" name="Google Shape;108;g321041ebae8_0_15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9" name="Shape 599"/>
        <p:cNvGrpSpPr/>
        <p:nvPr/>
      </p:nvGrpSpPr>
      <p:grpSpPr>
        <a:xfrm>
          <a:off x="0" y="0"/>
          <a:ext cx="0" cy="0"/>
          <a:chOff x="0" y="0"/>
          <a:chExt cx="0" cy="0"/>
        </a:xfrm>
      </p:grpSpPr>
      <p:sp>
        <p:nvSpPr>
          <p:cNvPr id="600" name="Google Shape;600;g321041ebae8_36_17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601" name="Google Shape;601;g321041ebae8_36_17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lnSpc>
                <a:spcPct val="115000"/>
              </a:lnSpc>
              <a:spcBef>
                <a:spcPts val="1200"/>
              </a:spcBef>
              <a:spcAft>
                <a:spcPts val="0"/>
              </a:spcAft>
              <a:buClr>
                <a:schemeClr val="dk1"/>
              </a:buClr>
              <a:buSzPts val="1100"/>
              <a:buFont typeface="Arial"/>
              <a:buNone/>
            </a:pPr>
            <a:r>
              <a:rPr lang="zh-CN" sz="1500"/>
              <a:t>To push predictive performance further, we applied the Gradient Boosting Machines, which is a sequential ensemble method that refines predictions by correcting residual errors from prior trees. This iterative approach allowed the model to identify subtle patterns in the data that Random Forest could not fully capture.</a:t>
            </a:r>
            <a:endParaRPr sz="1500"/>
          </a:p>
          <a:p>
            <a:pPr indent="0" lvl="0" marL="0" rtl="0" algn="l">
              <a:lnSpc>
                <a:spcPct val="115000"/>
              </a:lnSpc>
              <a:spcBef>
                <a:spcPts val="1200"/>
              </a:spcBef>
              <a:spcAft>
                <a:spcPts val="0"/>
              </a:spcAft>
              <a:buClr>
                <a:schemeClr val="dk1"/>
              </a:buClr>
              <a:buSzPts val="1100"/>
              <a:buFont typeface="Arial"/>
              <a:buNone/>
            </a:pPr>
            <a:r>
              <a:rPr lang="zh-CN" sz="1500"/>
              <a:t>As we can see on the right, t</a:t>
            </a:r>
            <a:r>
              <a:rPr lang="zh-CN" sz="1500"/>
              <a:t>he results were significant, with the GBM achieving an MSFE of 0.00192, which is one of the lowest among all our models so far. This highlights its exceptional ability to handle complex relationships and interactions.</a:t>
            </a:r>
            <a:endParaRPr sz="1500"/>
          </a:p>
          <a:p>
            <a:pPr indent="0" lvl="0" marL="0" rtl="0" algn="l">
              <a:lnSpc>
                <a:spcPct val="115000"/>
              </a:lnSpc>
              <a:spcBef>
                <a:spcPts val="1200"/>
              </a:spcBef>
              <a:spcAft>
                <a:spcPts val="0"/>
              </a:spcAft>
              <a:buNone/>
            </a:pPr>
            <a:r>
              <a:rPr lang="zh-CN" sz="1500"/>
              <a:t>However, this comes at the cost of increased computational complexity and a higher risk of overfitting, which we mitigated through hyperparameter tuning and cross-validation. </a:t>
            </a:r>
            <a:endParaRPr sz="1500"/>
          </a:p>
          <a:p>
            <a:pPr indent="0" lvl="0" marL="0" rtl="0" algn="l">
              <a:lnSpc>
                <a:spcPct val="115000"/>
              </a:lnSpc>
              <a:spcBef>
                <a:spcPts val="1200"/>
              </a:spcBef>
              <a:spcAft>
                <a:spcPts val="0"/>
              </a:spcAft>
              <a:buNone/>
            </a:pPr>
            <a:r>
              <a:rPr lang="zh-CN" sz="1500"/>
              <a:t>But overall, GBM shows the power of boosting techniques in financial modeling.</a:t>
            </a:r>
            <a:endParaRPr sz="1500"/>
          </a:p>
          <a:p>
            <a:pPr indent="0" lvl="0" marL="0" rtl="0" algn="l">
              <a:lnSpc>
                <a:spcPct val="115000"/>
              </a:lnSpc>
              <a:spcBef>
                <a:spcPts val="1200"/>
              </a:spcBef>
              <a:spcAft>
                <a:spcPts val="1200"/>
              </a:spcAft>
              <a:buNone/>
            </a:pPr>
            <a:r>
              <a:rPr lang="zh-CN" sz="1500"/>
              <a:t>Next, we will move to the </a:t>
            </a:r>
            <a:r>
              <a:rPr lang="zh-CN" sz="1400"/>
              <a:t>Long Short-Term Memory.</a:t>
            </a:r>
            <a:endParaRPr sz="1500"/>
          </a:p>
        </p:txBody>
      </p:sp>
      <p:sp>
        <p:nvSpPr>
          <p:cNvPr id="602" name="Google Shape;602;g321041ebae8_36_17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zh-CN"/>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4" name="Shape 624"/>
        <p:cNvGrpSpPr/>
        <p:nvPr/>
      </p:nvGrpSpPr>
      <p:grpSpPr>
        <a:xfrm>
          <a:off x="0" y="0"/>
          <a:ext cx="0" cy="0"/>
          <a:chOff x="0" y="0"/>
          <a:chExt cx="0" cy="0"/>
        </a:xfrm>
      </p:grpSpPr>
      <p:sp>
        <p:nvSpPr>
          <p:cNvPr id="625" name="Google Shape;625;g31d7ca1be4b_7_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626" name="Google Shape;626;g31d7ca1be4b_7_2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lnSpc>
                <a:spcPct val="115000"/>
              </a:lnSpc>
              <a:spcBef>
                <a:spcPts val="1200"/>
              </a:spcBef>
              <a:spcAft>
                <a:spcPts val="1200"/>
              </a:spcAft>
              <a:buNone/>
            </a:pPr>
            <a:r>
              <a:t/>
            </a:r>
            <a:endParaRPr sz="1500"/>
          </a:p>
        </p:txBody>
      </p:sp>
      <p:sp>
        <p:nvSpPr>
          <p:cNvPr id="627" name="Google Shape;627;g31d7ca1be4b_7_2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zh-CN"/>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0" name="Shape 630"/>
        <p:cNvGrpSpPr/>
        <p:nvPr/>
      </p:nvGrpSpPr>
      <p:grpSpPr>
        <a:xfrm>
          <a:off x="0" y="0"/>
          <a:ext cx="0" cy="0"/>
          <a:chOff x="0" y="0"/>
          <a:chExt cx="0" cy="0"/>
        </a:xfrm>
      </p:grpSpPr>
      <p:sp>
        <p:nvSpPr>
          <p:cNvPr id="631" name="Google Shape;631;g31d7ca1be4b_2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632" name="Google Shape;632;g31d7ca1be4b_2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lnSpc>
                <a:spcPct val="115000"/>
              </a:lnSpc>
              <a:spcBef>
                <a:spcPts val="1200"/>
              </a:spcBef>
              <a:spcAft>
                <a:spcPts val="0"/>
              </a:spcAft>
              <a:buClr>
                <a:schemeClr val="dk1"/>
              </a:buClr>
              <a:buSzPts val="1100"/>
              <a:buFont typeface="Arial"/>
              <a:buNone/>
            </a:pPr>
            <a:r>
              <a:rPr lang="zh-CN"/>
              <a:t>LSTMs, a type of Recurrent Neural Network, are ideal for time-series data due to their ability to capture long-term dependencies and temporal patterns.</a:t>
            </a:r>
            <a:endParaRPr/>
          </a:p>
          <a:p>
            <a:pPr indent="0" lvl="0" marL="0" rtl="0" algn="l">
              <a:lnSpc>
                <a:spcPct val="115000"/>
              </a:lnSpc>
              <a:spcBef>
                <a:spcPts val="1200"/>
              </a:spcBef>
              <a:spcAft>
                <a:spcPts val="0"/>
              </a:spcAft>
              <a:buClr>
                <a:schemeClr val="dk1"/>
              </a:buClr>
              <a:buSzPts val="1100"/>
              <a:buFont typeface="Arial"/>
              <a:buNone/>
            </a:pPr>
            <a:r>
              <a:rPr lang="zh-CN"/>
              <a:t>Our architecture was tailored for sequential data. The first LSTM layer, with 128 units, returned sequences for further processing by a second LSTM layer with 64 units. Dropout regularization was applied after each LSTM layer, randomly setting 20% of the weights to zero to reduce overfitting. A dense layer with 32 units captured additional representations, while the output layer—a single dense unit—predicted the next UBS log return.</a:t>
            </a:r>
            <a:endParaRPr/>
          </a:p>
          <a:p>
            <a:pPr indent="0" lvl="0" marL="0" rtl="0" algn="l">
              <a:lnSpc>
                <a:spcPct val="115000"/>
              </a:lnSpc>
              <a:spcBef>
                <a:spcPts val="1200"/>
              </a:spcBef>
              <a:spcAft>
                <a:spcPts val="0"/>
              </a:spcAft>
              <a:buClr>
                <a:schemeClr val="dk1"/>
              </a:buClr>
              <a:buSzPts val="1100"/>
              <a:buFont typeface="Arial"/>
              <a:buNone/>
            </a:pPr>
            <a:r>
              <a:rPr lang="zh-CN"/>
              <a:t>We used the Adam optimizer for its efficiency with sparse gradients, and Mean Squared Error as the loss function. Training spanned 50 epochs with mini-batches of size 32, and consistent preprocessing, including standardization and reshaping, ensured reliable results.</a:t>
            </a:r>
            <a:endParaRPr/>
          </a:p>
          <a:p>
            <a:pPr indent="0" lvl="0" marL="0" rtl="0" algn="l">
              <a:lnSpc>
                <a:spcPct val="115000"/>
              </a:lnSpc>
              <a:spcBef>
                <a:spcPts val="1200"/>
              </a:spcBef>
              <a:spcAft>
                <a:spcPts val="0"/>
              </a:spcAft>
              <a:buClr>
                <a:schemeClr val="dk1"/>
              </a:buClr>
              <a:buSzPts val="1100"/>
              <a:buFont typeface="Arial"/>
              <a:buNone/>
            </a:pPr>
            <a:r>
              <a:rPr lang="zh-CN"/>
              <a:t>The LSTM demonstrated strong forecasting capabilities by capturing sequential patterns. However, its performance heavily depends on the quality of input data, making it sensitive to noise. Additionally, as a black-box model, it poses challenges in transparency and regulatory compliance, requiring careful validation for financial applications."</a:t>
            </a:r>
            <a:endParaRPr/>
          </a:p>
          <a:p>
            <a:pPr indent="0" lvl="0" marL="0" rtl="0" algn="l">
              <a:lnSpc>
                <a:spcPct val="115000"/>
              </a:lnSpc>
              <a:spcBef>
                <a:spcPts val="1200"/>
              </a:spcBef>
              <a:spcAft>
                <a:spcPts val="1200"/>
              </a:spcAft>
              <a:buNone/>
            </a:pPr>
            <a:r>
              <a:t/>
            </a:r>
            <a:endParaRPr/>
          </a:p>
        </p:txBody>
      </p:sp>
      <p:sp>
        <p:nvSpPr>
          <p:cNvPr id="633" name="Google Shape;633;g31d7ca1be4b_2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zh-CN"/>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5" name="Shape 655"/>
        <p:cNvGrpSpPr/>
        <p:nvPr/>
      </p:nvGrpSpPr>
      <p:grpSpPr>
        <a:xfrm>
          <a:off x="0" y="0"/>
          <a:ext cx="0" cy="0"/>
          <a:chOff x="0" y="0"/>
          <a:chExt cx="0" cy="0"/>
        </a:xfrm>
      </p:grpSpPr>
      <p:sp>
        <p:nvSpPr>
          <p:cNvPr id="656" name="Google Shape;656;g31d7ca1be4b_1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57" name="Google Shape;657;g31d7ca1be4b_1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58" name="Google Shape;658;g31d7ca1be4b_1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2" name="Shape 682"/>
        <p:cNvGrpSpPr/>
        <p:nvPr/>
      </p:nvGrpSpPr>
      <p:grpSpPr>
        <a:xfrm>
          <a:off x="0" y="0"/>
          <a:ext cx="0" cy="0"/>
          <a:chOff x="0" y="0"/>
          <a:chExt cx="0" cy="0"/>
        </a:xfrm>
      </p:grpSpPr>
      <p:sp>
        <p:nvSpPr>
          <p:cNvPr id="683" name="Google Shape;683;g31d7ca1be4b_1_7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84" name="Google Shape;684;g31d7ca1be4b_1_7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85" name="Google Shape;685;g31d7ca1be4b_1_7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4" name="Shape 704"/>
        <p:cNvGrpSpPr/>
        <p:nvPr/>
      </p:nvGrpSpPr>
      <p:grpSpPr>
        <a:xfrm>
          <a:off x="0" y="0"/>
          <a:ext cx="0" cy="0"/>
          <a:chOff x="0" y="0"/>
          <a:chExt cx="0" cy="0"/>
        </a:xfrm>
      </p:grpSpPr>
      <p:sp>
        <p:nvSpPr>
          <p:cNvPr id="705" name="Google Shape;705;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06" name="Google Shape;706;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07" name="Google Shape;707;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6" name="Shape 716"/>
        <p:cNvGrpSpPr/>
        <p:nvPr/>
      </p:nvGrpSpPr>
      <p:grpSpPr>
        <a:xfrm>
          <a:off x="0" y="0"/>
          <a:ext cx="0" cy="0"/>
          <a:chOff x="0" y="0"/>
          <a:chExt cx="0" cy="0"/>
        </a:xfrm>
      </p:grpSpPr>
      <p:sp>
        <p:nvSpPr>
          <p:cNvPr id="717" name="Google Shape;717;g321041ebae8_36_10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18" name="Google Shape;718;g321041ebae8_36_10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19" name="Google Shape;719;g321041ebae8_36_10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31d7ca1be4b_3_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1" name="Google Shape;151;g31d7ca1be4b_3_2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200"/>
              </a:spcBef>
              <a:spcAft>
                <a:spcPts val="0"/>
              </a:spcAft>
              <a:buClr>
                <a:schemeClr val="dk1"/>
              </a:buClr>
              <a:buSzPts val="1100"/>
              <a:buFont typeface="Arial"/>
              <a:buNone/>
            </a:pPr>
            <a:r>
              <a:rPr lang="zh-CN"/>
              <a:t>"these risk management </a:t>
            </a:r>
            <a:r>
              <a:rPr lang="zh-CN"/>
              <a:t>pitfalls</a:t>
            </a:r>
            <a:r>
              <a:rPr lang="zh-CN"/>
              <a:t> in </a:t>
            </a:r>
            <a:r>
              <a:rPr lang="zh-CN"/>
              <a:t>conjunction</a:t>
            </a:r>
            <a:r>
              <a:rPr lang="zh-CN"/>
              <a:t> with few other contributing factors, led to a major crisis for Credit Suisse in March 2023, leading to its acquisition by UBS Group AG for 3.3 billion USD. This move aimed to stabilize the global banking system and prevent Credit Suisse’s potential collapse. With roots tracing back to 1856, Credit Suisse was one of 30 globally systemically important banks. Its failure could have had catastrophic financial consequences worldwide, making this acquisition a critical step in maintaining global economic stability.</a:t>
            </a:r>
            <a:endParaRPr/>
          </a:p>
          <a:p>
            <a:pPr indent="0" lvl="0" marL="0" rtl="0" algn="l">
              <a:lnSpc>
                <a:spcPct val="115000"/>
              </a:lnSpc>
              <a:spcBef>
                <a:spcPts val="1200"/>
              </a:spcBef>
              <a:spcAft>
                <a:spcPts val="0"/>
              </a:spcAft>
              <a:buClr>
                <a:schemeClr val="dk1"/>
              </a:buClr>
              <a:buSzPts val="1100"/>
              <a:buFont typeface="Arial"/>
              <a:buNone/>
            </a:pPr>
            <a:r>
              <a:rPr lang="zh-CN"/>
              <a:t>Given the </a:t>
            </a:r>
            <a:r>
              <a:rPr lang="zh-CN"/>
              <a:t>scale</a:t>
            </a:r>
            <a:r>
              <a:rPr lang="zh-CN"/>
              <a:t> of the crisis, lets dive deeper into a couple of its major triggers, them being the Archegos and Greensill collapses.</a:t>
            </a:r>
            <a:endParaRPr/>
          </a:p>
          <a:p>
            <a:pPr indent="0" lvl="0" marL="0" rtl="0" algn="l">
              <a:spcBef>
                <a:spcPts val="1200"/>
              </a:spcBef>
              <a:spcAft>
                <a:spcPts val="0"/>
              </a:spcAft>
              <a:buNone/>
            </a:pPr>
            <a:r>
              <a:t/>
            </a:r>
            <a:endParaRPr/>
          </a:p>
        </p:txBody>
      </p:sp>
      <p:sp>
        <p:nvSpPr>
          <p:cNvPr id="152" name="Google Shape;152;g31d7ca1be4b_3_2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321041ebae8_32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0" name="Google Shape;170;g321041ebae8_32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zh-CN"/>
              <a:t>Building on these lessons, we turn our attention to an equally pressing question for investors: How do risk factors influence stock prices, and how can we integrate these factors into predictive models to enhance investment strategies? This brings us to our study's central purpose: to investigate the relationship between UBS stock returns and various risk factors, applying advanced machine learning models to assess their predictive capabilities.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zh-CN"/>
              <a:t>By incorporating risk factors such as market volatility, liquidity indicators, and macroeconomic variables into our models, we aim to address a critical challenge faced by investors and financial institutions—optimizing predictive accuracy while maintaining a robust understanding of risk influences. Our findings will contribute to better-informed investment decisions and showcase the value of machine learning in financial markets.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zh-CN"/>
              <a:t>Let us now explore our research approach and findings in detail, beginning with the key variables, model design, and evaluation methods that form the foundation of this study.</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
        <p:nvSpPr>
          <p:cNvPr id="171" name="Google Shape;171;g321041ebae8_32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321041ebae8_0_7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1" name="Google Shape;191;g321041ebae8_0_7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zh-CN"/>
              <a:t>Credit Suisse faced challenges across multiple units, </a:t>
            </a:r>
            <a:r>
              <a:rPr lang="zh-CN"/>
              <a:t>Liquidity risk played a central role in Credit Suisse’s crisis, highlighting the bank's inability to manage cash flow and meet obligations without incurring significant losses.</a:t>
            </a:r>
            <a:endParaRPr/>
          </a:p>
        </p:txBody>
      </p:sp>
      <p:sp>
        <p:nvSpPr>
          <p:cNvPr id="192" name="Google Shape;192;g321041ebae8_0_7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32101b8b088_9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32101b8b088_9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zh-CN"/>
              <a:t>Credit Suisse’s crisis was largely driven by liquidity risk, which escalated due to poor risk management. </a:t>
            </a:r>
            <a:endParaRPr/>
          </a:p>
          <a:p>
            <a:pPr indent="-317500" lvl="0" marL="457200" rtl="0" algn="l">
              <a:spcBef>
                <a:spcPts val="0"/>
              </a:spcBef>
              <a:spcAft>
                <a:spcPts val="0"/>
              </a:spcAft>
              <a:buSzPts val="1400"/>
              <a:buAutoNum type="arabicPeriod"/>
            </a:pPr>
            <a:r>
              <a:rPr lang="zh-CN"/>
              <a:t>First, The bank's overexposure to high-risk investments led to major financial losses when these clients defaulted, straining their cash reserves.</a:t>
            </a:r>
            <a:endParaRPr/>
          </a:p>
          <a:p>
            <a:pPr indent="-317500" lvl="0" marL="457200" rtl="0" algn="l">
              <a:spcBef>
                <a:spcPts val="0"/>
              </a:spcBef>
              <a:spcAft>
                <a:spcPts val="0"/>
              </a:spcAft>
              <a:buSzPts val="1400"/>
              <a:buAutoNum type="arabicPeriod"/>
            </a:pPr>
            <a:r>
              <a:rPr lang="zh-CN"/>
              <a:t>These financial losses revealed weaknesses in managing short-term liabilities.</a:t>
            </a:r>
            <a:endParaRPr/>
          </a:p>
          <a:p>
            <a:pPr indent="-317500" lvl="0" marL="457200" rtl="0" algn="l">
              <a:spcBef>
                <a:spcPts val="0"/>
              </a:spcBef>
              <a:spcAft>
                <a:spcPts val="0"/>
              </a:spcAft>
              <a:buSzPts val="1400"/>
              <a:buAutoNum type="arabicPeriod"/>
            </a:pPr>
            <a:r>
              <a:rPr lang="zh-CN"/>
              <a:t>Market volatility caused asset values to drop sharply, making it increasingly difficult to sell them. This worsened cash flow mismatches and deepened the liquidity crisis.</a:t>
            </a:r>
            <a:endParaRPr/>
          </a:p>
          <a:p>
            <a:pPr indent="-317500" lvl="0" marL="457200" rtl="0" algn="l">
              <a:spcBef>
                <a:spcPts val="0"/>
              </a:spcBef>
              <a:spcAft>
                <a:spcPts val="0"/>
              </a:spcAft>
              <a:buSzPts val="1400"/>
              <a:buAutoNum type="arabicPeriod"/>
            </a:pPr>
            <a:r>
              <a:rPr lang="zh-CN"/>
              <a:t>As concerns over solvency grew, market confidence in the bank eroded, limiting their access to outside funding. </a:t>
            </a:r>
            <a:endParaRPr/>
          </a:p>
          <a:p>
            <a:pPr indent="-317500" lvl="0" marL="457200" rtl="0" algn="l">
              <a:spcBef>
                <a:spcPts val="0"/>
              </a:spcBef>
              <a:spcAft>
                <a:spcPts val="0"/>
              </a:spcAft>
              <a:buSzPts val="1400"/>
              <a:buAutoNum type="arabicPeriod"/>
            </a:pPr>
            <a:r>
              <a:rPr lang="zh-CN"/>
              <a:t>Finally, this led to a downward spiral where the bank was forced to sell assets at heavy losses, depleting capital and creating a self-reinforcing cycle that ultimately pushed the bank into crisis.</a:t>
            </a:r>
            <a:endParaRPr/>
          </a:p>
        </p:txBody>
      </p:sp>
      <p:sp>
        <p:nvSpPr>
          <p:cNvPr id="235" name="Google Shape;235;g32101b8b088_9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zh-CN"/>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31d7ca1be4b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31d7ca1be4b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lnSpc>
                <a:spcPct val="115000"/>
              </a:lnSpc>
              <a:spcBef>
                <a:spcPts val="1200"/>
              </a:spcBef>
              <a:spcAft>
                <a:spcPts val="0"/>
              </a:spcAft>
              <a:buClr>
                <a:schemeClr val="dk1"/>
              </a:buClr>
              <a:buSzPts val="1100"/>
              <a:buFont typeface="Arial"/>
              <a:buNone/>
            </a:pPr>
            <a:r>
              <a:rPr lang="zh-CN"/>
              <a:t>As we conclude, it’s clear that the Credit Suisse crisis underscores the vital importance of robust risk management practices in the financial industry. By understanding how liquidity risk spiraled into a full-blown crisis, we gain invaluable insights into the systemic flaws that need addressing—not just at Credit Suisse, but across global financial institutions.</a:t>
            </a:r>
            <a:endParaRPr/>
          </a:p>
          <a:p>
            <a:pPr indent="0" lvl="0" marL="0" rtl="0" algn="l">
              <a:lnSpc>
                <a:spcPct val="115000"/>
              </a:lnSpc>
              <a:spcBef>
                <a:spcPts val="1200"/>
              </a:spcBef>
              <a:spcAft>
                <a:spcPts val="1200"/>
              </a:spcAft>
              <a:buClr>
                <a:schemeClr val="dk1"/>
              </a:buClr>
              <a:buSzPts val="1100"/>
              <a:buFont typeface="Arial"/>
              <a:buNone/>
            </a:pPr>
            <a:r>
              <a:rPr lang="zh-CN"/>
              <a:t>Our research illustrates the potential of advanced machine learning models to bridge the gap between risk identification and actionable strategies. By incorporating nuanced risk factors, we can better predict market behaviors and make more informed investment decisions.</a:t>
            </a:r>
            <a:endParaRPr/>
          </a:p>
        </p:txBody>
      </p:sp>
      <p:sp>
        <p:nvSpPr>
          <p:cNvPr id="273" name="Google Shape;273;g31d7ca1be4b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zh-CN"/>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1" name="Google Shape;301;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2" name="Google Shape;302;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321041ebae8_0_26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4" name="Google Shape;324;g321041ebae8_0_26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zh-CN"/>
              <a:t>Building on these lessons, we turn our attention to an equally pressing question for investors: How do risk factors influence stock prices, and how can we integrate these factors into predictive models to enhance investment strategies? This brings us to our study's central purpose: to investigate the relationship between UBS stock returns and various risk factors, applying advanced machine learning models to assess their predictive capabilities.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zh-CN"/>
              <a:t>By incorporating risk factors such as market volatility, liquidity indicators, and macroeconomic variables into our models, we aim to address a critical challenge faced by investors and financial institutions—optimizing predictive accuracy while maintaining a robust understanding of risk influences. Our findings will contribute to better-informed investment decisions and showcase the value of machine learning in financial markets.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zh-CN"/>
              <a:t>Let us now explore our research approach and findings in detail, beginning with the key variables, model design, and evaluation methods that form the foundation of this study.</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
        <p:nvSpPr>
          <p:cNvPr id="325" name="Google Shape;325;g321041ebae8_0_26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仅标题" showMasterSp="0">
  <p:cSld name="1_仅标题">
    <p:spTree>
      <p:nvGrpSpPr>
        <p:cNvPr id="15" name="Shape 15"/>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图片与标题" type="picTx">
  <p:cSld name="PICTURE_WITH_CAPTION_TEXT">
    <p:spTree>
      <p:nvGrpSpPr>
        <p:cNvPr id="63" name="Shape 63"/>
        <p:cNvGrpSpPr/>
        <p:nvPr/>
      </p:nvGrpSpPr>
      <p:grpSpPr>
        <a:xfrm>
          <a:off x="0" y="0"/>
          <a:ext cx="0" cy="0"/>
          <a:chOff x="0" y="0"/>
          <a:chExt cx="0" cy="0"/>
        </a:xfrm>
      </p:grpSpPr>
      <p:sp>
        <p:nvSpPr>
          <p:cNvPr id="64" name="Google Shape;64;p11"/>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5" name="Google Shape;65;p11"/>
          <p:cNvSpPr/>
          <p:nvPr>
            <p:ph idx="2" type="pic"/>
          </p:nvPr>
        </p:nvSpPr>
        <p:spPr>
          <a:xfrm>
            <a:off x="5183188" y="987425"/>
            <a:ext cx="6172200" cy="4873625"/>
          </a:xfrm>
          <a:prstGeom prst="rect">
            <a:avLst/>
          </a:prstGeom>
          <a:noFill/>
          <a:ln>
            <a:noFill/>
          </a:ln>
        </p:spPr>
      </p:sp>
      <p:sp>
        <p:nvSpPr>
          <p:cNvPr id="66" name="Google Shape;66;p11"/>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7" name="Google Shape;67;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标题和竖排文字" type="vertTx">
  <p:cSld name="VERTICAL_TEXT">
    <p:spTree>
      <p:nvGrpSpPr>
        <p:cNvPr id="70" name="Shape 70"/>
        <p:cNvGrpSpPr/>
        <p:nvPr/>
      </p:nvGrpSpPr>
      <p:grpSpPr>
        <a:xfrm>
          <a:off x="0" y="0"/>
          <a:ext cx="0" cy="0"/>
          <a:chOff x="0" y="0"/>
          <a:chExt cx="0" cy="0"/>
        </a:xfrm>
      </p:grpSpPr>
      <p:sp>
        <p:nvSpPr>
          <p:cNvPr id="71" name="Google Shape;71;p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2" name="Google Shape;72;p12"/>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3" name="Google Shape;73;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竖排标题与文本" type="vertTitleAndTx">
  <p:cSld name="VERTICAL_TITLE_AND_VERTICAL_TEXT">
    <p:spTree>
      <p:nvGrpSpPr>
        <p:cNvPr id="76" name="Shape 76"/>
        <p:cNvGrpSpPr/>
        <p:nvPr/>
      </p:nvGrpSpPr>
      <p:grpSpPr>
        <a:xfrm>
          <a:off x="0" y="0"/>
          <a:ext cx="0" cy="0"/>
          <a:chOff x="0" y="0"/>
          <a:chExt cx="0" cy="0"/>
        </a:xfrm>
      </p:grpSpPr>
      <p:sp>
        <p:nvSpPr>
          <p:cNvPr id="77" name="Google Shape;77;p13"/>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8" name="Google Shape;78;p13"/>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9" name="Google Shape;79;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空白" type="blank">
  <p:cSld name="BLANK">
    <p:spTree>
      <p:nvGrpSpPr>
        <p:cNvPr id="16" name="Shape 16"/>
        <p:cNvGrpSpPr/>
        <p:nvPr/>
      </p:nvGrpSpPr>
      <p:grpSpPr>
        <a:xfrm>
          <a:off x="0" y="0"/>
          <a:ext cx="0" cy="0"/>
          <a:chOff x="0" y="0"/>
          <a:chExt cx="0" cy="0"/>
        </a:xfrm>
      </p:grpSpPr>
      <p:sp>
        <p:nvSpPr>
          <p:cNvPr id="17" name="Google Shape;17;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5_自定义版式">
  <p:cSld name="15_自定义版式">
    <p:spTree>
      <p:nvGrpSpPr>
        <p:cNvPr id="20" name="Shape 20"/>
        <p:cNvGrpSpPr/>
        <p:nvPr/>
      </p:nvGrpSpPr>
      <p:grpSpPr>
        <a:xfrm>
          <a:off x="0" y="0"/>
          <a:ext cx="0" cy="0"/>
          <a:chOff x="0" y="0"/>
          <a:chExt cx="0" cy="0"/>
        </a:xfrm>
      </p:grpSpPr>
      <p:sp>
        <p:nvSpPr>
          <p:cNvPr id="21" name="Google Shape;21;p4"/>
          <p:cNvSpPr/>
          <p:nvPr>
            <p:ph idx="2" type="pic"/>
          </p:nvPr>
        </p:nvSpPr>
        <p:spPr>
          <a:xfrm>
            <a:off x="985519" y="1518470"/>
            <a:ext cx="3461834" cy="2221681"/>
          </a:xfrm>
          <a:prstGeom prst="rect">
            <a:avLst/>
          </a:prstGeom>
          <a:noFill/>
          <a:ln>
            <a:noFill/>
          </a:ln>
        </p:spPr>
      </p:sp>
      <p:sp>
        <p:nvSpPr>
          <p:cNvPr id="22" name="Google Shape;22;p4"/>
          <p:cNvSpPr/>
          <p:nvPr>
            <p:ph idx="3" type="pic"/>
          </p:nvPr>
        </p:nvSpPr>
        <p:spPr>
          <a:xfrm>
            <a:off x="985519" y="3822700"/>
            <a:ext cx="3461832" cy="2211614"/>
          </a:xfrm>
          <a:prstGeom prst="rect">
            <a:avLst/>
          </a:prstGeom>
          <a:noFill/>
          <a:ln>
            <a:noFill/>
          </a:ln>
        </p:spPr>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标题和内容" type="obj">
  <p:cSld name="OBJECT">
    <p:spTree>
      <p:nvGrpSpPr>
        <p:cNvPr id="23" name="Shape 23"/>
        <p:cNvGrpSpPr/>
        <p:nvPr/>
      </p:nvGrpSpPr>
      <p:grpSpPr>
        <a:xfrm>
          <a:off x="0" y="0"/>
          <a:ext cx="0" cy="0"/>
          <a:chOff x="0" y="0"/>
          <a:chExt cx="0" cy="0"/>
        </a:xfrm>
      </p:grpSpPr>
      <p:sp>
        <p:nvSpPr>
          <p:cNvPr id="24" name="Google Shape;24;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6" name="Google Shape;26;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节标题" type="secHead">
  <p:cSld name="SECTION_HEADER">
    <p:spTree>
      <p:nvGrpSpPr>
        <p:cNvPr id="29" name="Shape 29"/>
        <p:cNvGrpSpPr/>
        <p:nvPr/>
      </p:nvGrpSpPr>
      <p:grpSpPr>
        <a:xfrm>
          <a:off x="0" y="0"/>
          <a:ext cx="0" cy="0"/>
          <a:chOff x="0" y="0"/>
          <a:chExt cx="0" cy="0"/>
        </a:xfrm>
      </p:grpSpPr>
      <p:sp>
        <p:nvSpPr>
          <p:cNvPr id="30" name="Google Shape;30;p6"/>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6"/>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2" name="Google Shape;32;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两栏内容" type="twoObj">
  <p:cSld name="TWO_OBJECTS">
    <p:spTree>
      <p:nvGrpSpPr>
        <p:cNvPr id="35" name="Shape 35"/>
        <p:cNvGrpSpPr/>
        <p:nvPr/>
      </p:nvGrpSpPr>
      <p:grpSpPr>
        <a:xfrm>
          <a:off x="0" y="0"/>
          <a:ext cx="0" cy="0"/>
          <a:chOff x="0" y="0"/>
          <a:chExt cx="0" cy="0"/>
        </a:xfrm>
      </p:grpSpPr>
      <p:sp>
        <p:nvSpPr>
          <p:cNvPr id="36" name="Google Shape;36;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7" name="Google Shape;37;p7"/>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8" name="Google Shape;38;p7"/>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9" name="Google Shape;39;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比较" type="twoTxTwoObj">
  <p:cSld name="TWO_OBJECTS_WITH_TEXT">
    <p:spTree>
      <p:nvGrpSpPr>
        <p:cNvPr id="42" name="Shape 42"/>
        <p:cNvGrpSpPr/>
        <p:nvPr/>
      </p:nvGrpSpPr>
      <p:grpSpPr>
        <a:xfrm>
          <a:off x="0" y="0"/>
          <a:ext cx="0" cy="0"/>
          <a:chOff x="0" y="0"/>
          <a:chExt cx="0" cy="0"/>
        </a:xfrm>
      </p:grpSpPr>
      <p:sp>
        <p:nvSpPr>
          <p:cNvPr id="43" name="Google Shape;43;p8"/>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4" name="Google Shape;44;p8"/>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8"/>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8"/>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7" name="Google Shape;47;p8"/>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8" name="Google Shape;48;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仅标题" type="titleOnly">
  <p:cSld name="TITLE_ONLY">
    <p:spTree>
      <p:nvGrpSpPr>
        <p:cNvPr id="51" name="Shape 51"/>
        <p:cNvGrpSpPr/>
        <p:nvPr/>
      </p:nvGrpSpPr>
      <p:grpSpPr>
        <a:xfrm>
          <a:off x="0" y="0"/>
          <a:ext cx="0" cy="0"/>
          <a:chOff x="0" y="0"/>
          <a:chExt cx="0" cy="0"/>
        </a:xfrm>
      </p:grpSpPr>
      <p:sp>
        <p:nvSpPr>
          <p:cNvPr id="52" name="Google Shape;52;p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3" name="Google Shape;53;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内容与标题" type="objTx">
  <p:cSld name="OBJECT_WITH_CAPTION_TEXT">
    <p:spTree>
      <p:nvGrpSpPr>
        <p:cNvPr id="56" name="Shape 56"/>
        <p:cNvGrpSpPr/>
        <p:nvPr/>
      </p:nvGrpSpPr>
      <p:grpSpPr>
        <a:xfrm>
          <a:off x="0" y="0"/>
          <a:ext cx="0" cy="0"/>
          <a:chOff x="0" y="0"/>
          <a:chExt cx="0" cy="0"/>
        </a:xfrm>
      </p:grpSpPr>
      <p:sp>
        <p:nvSpPr>
          <p:cNvPr id="57" name="Google Shape;57;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8" name="Google Shape;58;p10"/>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9" name="Google Shape;59;p10"/>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0" name="Google Shape;60;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2" name="Google Shape;12;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3" name="Google Shape;13;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4" name="Google Shape;14;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Arial"/>
                <a:ea typeface="Arial"/>
                <a:cs typeface="Arial"/>
                <a:sym typeface="Arial"/>
              </a:defRPr>
            </a:lvl1pPr>
            <a:lvl2pPr indent="0" lvl="1" marL="0" marR="0" rtl="0" algn="r">
              <a:spcBef>
                <a:spcPts val="0"/>
              </a:spcBef>
              <a:buNone/>
              <a:defRPr b="0" i="0" sz="1200" u="none" cap="none" strike="noStrike">
                <a:solidFill>
                  <a:srgbClr val="888888"/>
                </a:solidFill>
                <a:latin typeface="Arial"/>
                <a:ea typeface="Arial"/>
                <a:cs typeface="Arial"/>
                <a:sym typeface="Arial"/>
              </a:defRPr>
            </a:lvl2pPr>
            <a:lvl3pPr indent="0" lvl="2" marL="0" marR="0" rtl="0" algn="r">
              <a:spcBef>
                <a:spcPts val="0"/>
              </a:spcBef>
              <a:buNone/>
              <a:defRPr b="0" i="0" sz="1200" u="none" cap="none" strike="noStrike">
                <a:solidFill>
                  <a:srgbClr val="888888"/>
                </a:solidFill>
                <a:latin typeface="Arial"/>
                <a:ea typeface="Arial"/>
                <a:cs typeface="Arial"/>
                <a:sym typeface="Arial"/>
              </a:defRPr>
            </a:lvl3pPr>
            <a:lvl4pPr indent="0" lvl="3" marL="0" marR="0" rtl="0" algn="r">
              <a:spcBef>
                <a:spcPts val="0"/>
              </a:spcBef>
              <a:buNone/>
              <a:defRPr b="0" i="0" sz="1200" u="none" cap="none" strike="noStrike">
                <a:solidFill>
                  <a:srgbClr val="888888"/>
                </a:solidFill>
                <a:latin typeface="Arial"/>
                <a:ea typeface="Arial"/>
                <a:cs typeface="Arial"/>
                <a:sym typeface="Arial"/>
              </a:defRPr>
            </a:lvl4pPr>
            <a:lvl5pPr indent="0" lvl="4" marL="0" marR="0" rtl="0" algn="r">
              <a:spcBef>
                <a:spcPts val="0"/>
              </a:spcBef>
              <a:buNone/>
              <a:defRPr b="0" i="0" sz="1200" u="none" cap="none" strike="noStrike">
                <a:solidFill>
                  <a:srgbClr val="888888"/>
                </a:solidFill>
                <a:latin typeface="Arial"/>
                <a:ea typeface="Arial"/>
                <a:cs typeface="Arial"/>
                <a:sym typeface="Arial"/>
              </a:defRPr>
            </a:lvl5pPr>
            <a:lvl6pPr indent="0" lvl="5" marL="0" marR="0" rtl="0" algn="r">
              <a:spcBef>
                <a:spcPts val="0"/>
              </a:spcBef>
              <a:buNone/>
              <a:defRPr b="0" i="0" sz="1200" u="none" cap="none" strike="noStrike">
                <a:solidFill>
                  <a:srgbClr val="888888"/>
                </a:solidFill>
                <a:latin typeface="Arial"/>
                <a:ea typeface="Arial"/>
                <a:cs typeface="Arial"/>
                <a:sym typeface="Arial"/>
              </a:defRPr>
            </a:lvl6pPr>
            <a:lvl7pPr indent="0" lvl="6" marL="0" marR="0" rtl="0" algn="r">
              <a:spcBef>
                <a:spcPts val="0"/>
              </a:spcBef>
              <a:buNone/>
              <a:defRPr b="0" i="0" sz="1200" u="none" cap="none" strike="noStrike">
                <a:solidFill>
                  <a:srgbClr val="888888"/>
                </a:solidFill>
                <a:latin typeface="Arial"/>
                <a:ea typeface="Arial"/>
                <a:cs typeface="Arial"/>
                <a:sym typeface="Arial"/>
              </a:defRPr>
            </a:lvl7pPr>
            <a:lvl8pPr indent="0" lvl="7" marL="0" marR="0" rtl="0" algn="r">
              <a:spcBef>
                <a:spcPts val="0"/>
              </a:spcBef>
              <a:buNone/>
              <a:defRPr b="0" i="0" sz="1200" u="none" cap="none" strike="noStrike">
                <a:solidFill>
                  <a:srgbClr val="888888"/>
                </a:solidFill>
                <a:latin typeface="Arial"/>
                <a:ea typeface="Arial"/>
                <a:cs typeface="Arial"/>
                <a:sym typeface="Arial"/>
              </a:defRPr>
            </a:lvl8pPr>
            <a:lvl9pPr indent="0" lvl="8" marL="0" marR="0" rtl="0" algn="r">
              <a:spcBef>
                <a:spcPts val="0"/>
              </a:spcBef>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zh-C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mc:AlternateContent>
    <mc:Choice Requires="p14">
      <p:transition spd="slow" p14:dur="1600">
        <p:fade thruBlk="1"/>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comments" Target="../comments/comment9.xml"/><Relationship Id="rId4" Type="http://schemas.openxmlformats.org/officeDocument/2006/relationships/image" Target="../media/image3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comments" Target="../comments/commen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comments" Target="../comments/comment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comments" Target="../comments/comment12.xml"/><Relationship Id="rId4" Type="http://schemas.openxmlformats.org/officeDocument/2006/relationships/hyperlink" Target="http://drive.google.com/file/d/1AjknVNqRpqfYRq2W4o7fj63AmPqqNcKu/view" TargetMode="External"/><Relationship Id="rId5" Type="http://schemas.openxmlformats.org/officeDocument/2006/relationships/image" Target="../media/image16.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comments" Target="../comments/comment13.xml"/><Relationship Id="rId4" Type="http://schemas.openxmlformats.org/officeDocument/2006/relationships/image" Target="../media/image18.png"/><Relationship Id="rId5" Type="http://schemas.openxmlformats.org/officeDocument/2006/relationships/image" Target="../media/image1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comments" Target="../comments/comment14.xml"/><Relationship Id="rId4" Type="http://schemas.openxmlformats.org/officeDocument/2006/relationships/image" Target="../media/image3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comments" Target="../comments/comment15.xml"/><Relationship Id="rId4" Type="http://schemas.openxmlformats.org/officeDocument/2006/relationships/image" Target="../media/image3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comments" Target="../comments/comment16.xml"/><Relationship Id="rId4" Type="http://schemas.openxmlformats.org/officeDocument/2006/relationships/image" Target="../media/image2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comments" Target="../comments/comment17.xml"/><Relationship Id="rId4" Type="http://schemas.openxmlformats.org/officeDocument/2006/relationships/image" Target="../media/image2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comments" Target="../comments/comment18.xml"/><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comments" Target="../comments/comment1.xml"/><Relationship Id="rId4" Type="http://schemas.openxmlformats.org/officeDocument/2006/relationships/image" Target="../media/image4.png"/><Relationship Id="rId5" Type="http://schemas.openxmlformats.org/officeDocument/2006/relationships/image" Target="../media/image8.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comments" Target="../comments/comment19.xml"/><Relationship Id="rId4" Type="http://schemas.openxmlformats.org/officeDocument/2006/relationships/image" Target="../media/image2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hyperlink" Target="http://drive.google.com/file/d/1arZzYWw5aW83qYvZJ2FroH5o2WjR-xvZ/view" TargetMode="External"/><Relationship Id="rId4" Type="http://schemas.openxmlformats.org/officeDocument/2006/relationships/image" Target="../media/image26.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comments" Target="../comments/comment20.xml"/><Relationship Id="rId4" Type="http://schemas.openxmlformats.org/officeDocument/2006/relationships/image" Target="../media/image2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comments" Target="../comments/comment21.xml"/><Relationship Id="rId4" Type="http://schemas.openxmlformats.org/officeDocument/2006/relationships/image" Target="../media/image21.png"/><Relationship Id="rId5" Type="http://schemas.openxmlformats.org/officeDocument/2006/relationships/image" Target="../media/image20.png"/><Relationship Id="rId6" Type="http://schemas.openxmlformats.org/officeDocument/2006/relationships/image" Target="../media/image3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comments" Target="../comments/comment22.xml"/><Relationship Id="rId4" Type="http://schemas.openxmlformats.org/officeDocument/2006/relationships/image" Target="../media/image23.png"/><Relationship Id="rId5" Type="http://schemas.openxmlformats.org/officeDocument/2006/relationships/image" Target="../media/image25.png"/><Relationship Id="rId6" Type="http://schemas.openxmlformats.org/officeDocument/2006/relationships/image" Target="../media/image2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comments" Target="../comments/comment2.xml"/><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comments" Target="../comments/comment3.xml"/><Relationship Id="rId4" Type="http://schemas.openxmlformats.org/officeDocument/2006/relationships/image" Target="../media/image6.png"/><Relationship Id="rId5" Type="http://schemas.openxmlformats.org/officeDocument/2006/relationships/image" Target="../media/image5.png"/><Relationship Id="rId6"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comments" Target="../comments/comment4.xml"/><Relationship Id="rId4" Type="http://schemas.openxmlformats.org/officeDocument/2006/relationships/image" Target="../media/image8.png"/><Relationship Id="rId5" Type="http://schemas.openxmlformats.org/officeDocument/2006/relationships/image" Target="../media/image10.png"/><Relationship Id="rId6" Type="http://schemas.openxmlformats.org/officeDocument/2006/relationships/image" Target="../media/image9.png"/><Relationship Id="rId7" Type="http://schemas.openxmlformats.org/officeDocument/2006/relationships/image" Target="../media/image11.png"/><Relationship Id="rId8"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comments" Target="../comments/comment5.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comments" Target="../comments/comment6.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comments" Target="../comments/commen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comments" Target="../comments/comment8.xml"/><Relationship Id="rId4" Type="http://schemas.openxmlformats.org/officeDocument/2006/relationships/image" Target="../media/image13.jpg"/><Relationship Id="rId5" Type="http://schemas.openxmlformats.org/officeDocument/2006/relationships/image" Target="../media/image12.png"/><Relationship Id="rId6" Type="http://schemas.openxmlformats.org/officeDocument/2006/relationships/image" Target="../media/image14.png"/><Relationship Id="rId7"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4"/>
          <p:cNvSpPr/>
          <p:nvPr/>
        </p:nvSpPr>
        <p:spPr>
          <a:xfrm rot="2700000">
            <a:off x="9333517" y="915354"/>
            <a:ext cx="1414416" cy="1421481"/>
          </a:xfrm>
          <a:custGeom>
            <a:rect b="b" l="l" r="r" t="t"/>
            <a:pathLst>
              <a:path extrusionOk="0" h="4730065" w="4706557">
                <a:moveTo>
                  <a:pt x="1163668" y="125724"/>
                </a:moveTo>
                <a:lnTo>
                  <a:pt x="1163670" y="125724"/>
                </a:lnTo>
                <a:lnTo>
                  <a:pt x="1289393" y="1"/>
                </a:lnTo>
                <a:lnTo>
                  <a:pt x="4274851" y="0"/>
                </a:lnTo>
                <a:cubicBezTo>
                  <a:pt x="4513275" y="1"/>
                  <a:pt x="4706557" y="193282"/>
                  <a:pt x="4706557" y="431706"/>
                </a:cubicBezTo>
                <a:lnTo>
                  <a:pt x="4706557" y="3440672"/>
                </a:lnTo>
                <a:lnTo>
                  <a:pt x="3542888" y="4604342"/>
                </a:lnTo>
                <a:lnTo>
                  <a:pt x="3542888" y="4604340"/>
                </a:lnTo>
                <a:lnTo>
                  <a:pt x="3417163" y="4730065"/>
                </a:lnTo>
                <a:lnTo>
                  <a:pt x="3417163" y="1289392"/>
                </a:lnTo>
                <a:lnTo>
                  <a:pt x="0" y="1289392"/>
                </a:lnTo>
                <a:close/>
              </a:path>
            </a:pathLst>
          </a:custGeom>
          <a:solidFill>
            <a:srgbClr val="F2F2F2">
              <a:alpha val="898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88" name="Google Shape;88;p14"/>
          <p:cNvSpPr/>
          <p:nvPr/>
        </p:nvSpPr>
        <p:spPr>
          <a:xfrm rot="2700000">
            <a:off x="3115506" y="-89071"/>
            <a:ext cx="7007918" cy="7041662"/>
          </a:xfrm>
          <a:custGeom>
            <a:rect b="b" l="l" r="r" t="t"/>
            <a:pathLst>
              <a:path extrusionOk="0" h="7037748" w="7004023">
                <a:moveTo>
                  <a:pt x="0" y="2171546"/>
                </a:moveTo>
                <a:lnTo>
                  <a:pt x="1740201" y="431345"/>
                </a:lnTo>
                <a:lnTo>
                  <a:pt x="1740202" y="431345"/>
                </a:lnTo>
                <a:lnTo>
                  <a:pt x="2171547" y="0"/>
                </a:lnTo>
                <a:lnTo>
                  <a:pt x="6358431" y="0"/>
                </a:lnTo>
                <a:cubicBezTo>
                  <a:pt x="6714981" y="0"/>
                  <a:pt x="7004023" y="289042"/>
                  <a:pt x="7004023" y="645592"/>
                </a:cubicBezTo>
                <a:lnTo>
                  <a:pt x="7004022" y="4866202"/>
                </a:lnTo>
                <a:lnTo>
                  <a:pt x="5263822" y="6606403"/>
                </a:lnTo>
                <a:lnTo>
                  <a:pt x="5263822" y="6606401"/>
                </a:lnTo>
                <a:lnTo>
                  <a:pt x="4832475" y="7037748"/>
                </a:lnTo>
                <a:lnTo>
                  <a:pt x="4832474" y="2171546"/>
                </a:lnTo>
                <a:close/>
              </a:path>
            </a:pathLst>
          </a:cu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89" name="Google Shape;89;p14"/>
          <p:cNvSpPr/>
          <p:nvPr/>
        </p:nvSpPr>
        <p:spPr>
          <a:xfrm rot="2700000">
            <a:off x="6097349" y="2489169"/>
            <a:ext cx="4355981" cy="4234239"/>
          </a:xfrm>
          <a:custGeom>
            <a:rect b="b" l="l" r="r" t="t"/>
            <a:pathLst>
              <a:path extrusionOk="0" h="4231886" w="4353560">
                <a:moveTo>
                  <a:pt x="0" y="1105934"/>
                </a:moveTo>
                <a:lnTo>
                  <a:pt x="1105935" y="0"/>
                </a:lnTo>
                <a:lnTo>
                  <a:pt x="3943273" y="0"/>
                </a:lnTo>
                <a:cubicBezTo>
                  <a:pt x="4169868" y="0"/>
                  <a:pt x="4353560" y="183692"/>
                  <a:pt x="4353560" y="410287"/>
                </a:cubicBezTo>
                <a:lnTo>
                  <a:pt x="4353560" y="3125951"/>
                </a:lnTo>
                <a:lnTo>
                  <a:pt x="3247625" y="4231886"/>
                </a:lnTo>
                <a:lnTo>
                  <a:pt x="3247625" y="1105934"/>
                </a:lnTo>
                <a:close/>
              </a:path>
            </a:pathLst>
          </a:custGeom>
          <a:solidFill>
            <a:schemeClr val="accent2">
              <a:alpha val="8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90" name="Google Shape;90;p14"/>
          <p:cNvSpPr/>
          <p:nvPr/>
        </p:nvSpPr>
        <p:spPr>
          <a:xfrm rot="2700000">
            <a:off x="5270330" y="434231"/>
            <a:ext cx="4709174" cy="4732695"/>
          </a:xfrm>
          <a:custGeom>
            <a:rect b="b" l="l" r="r" t="t"/>
            <a:pathLst>
              <a:path extrusionOk="0" h="4730065" w="4706557">
                <a:moveTo>
                  <a:pt x="1163668" y="125724"/>
                </a:moveTo>
                <a:lnTo>
                  <a:pt x="1163670" y="125724"/>
                </a:lnTo>
                <a:lnTo>
                  <a:pt x="1289393" y="1"/>
                </a:lnTo>
                <a:lnTo>
                  <a:pt x="4274851" y="0"/>
                </a:lnTo>
                <a:cubicBezTo>
                  <a:pt x="4513275" y="1"/>
                  <a:pt x="4706557" y="193282"/>
                  <a:pt x="4706557" y="431706"/>
                </a:cubicBezTo>
                <a:lnTo>
                  <a:pt x="4706557" y="3440672"/>
                </a:lnTo>
                <a:lnTo>
                  <a:pt x="3542888" y="4604342"/>
                </a:lnTo>
                <a:lnTo>
                  <a:pt x="3542888" y="4604340"/>
                </a:lnTo>
                <a:lnTo>
                  <a:pt x="3417163" y="4730065"/>
                </a:lnTo>
                <a:lnTo>
                  <a:pt x="3417163" y="1289392"/>
                </a:lnTo>
                <a:lnTo>
                  <a:pt x="0" y="1289392"/>
                </a:lnTo>
                <a:close/>
              </a:path>
            </a:pathLst>
          </a:custGeom>
          <a:solidFill>
            <a:srgbClr val="5D999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91" name="Google Shape;91;p14"/>
          <p:cNvSpPr txBox="1"/>
          <p:nvPr/>
        </p:nvSpPr>
        <p:spPr>
          <a:xfrm>
            <a:off x="909173" y="1569175"/>
            <a:ext cx="4929000" cy="600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zh-CN" sz="3300">
                <a:solidFill>
                  <a:srgbClr val="5D999F"/>
                </a:solidFill>
                <a:latin typeface="Century Gothic"/>
                <a:ea typeface="Century Gothic"/>
                <a:cs typeface="Century Gothic"/>
                <a:sym typeface="Century Gothic"/>
              </a:rPr>
              <a:t>Non-</a:t>
            </a:r>
            <a:r>
              <a:rPr b="1" lang="zh-CN" sz="3300">
                <a:solidFill>
                  <a:srgbClr val="5D999F"/>
                </a:solidFill>
                <a:latin typeface="Century Gothic"/>
                <a:ea typeface="Century Gothic"/>
                <a:cs typeface="Century Gothic"/>
                <a:sym typeface="Century Gothic"/>
              </a:rPr>
              <a:t>Technical Project</a:t>
            </a:r>
            <a:endParaRPr b="1" sz="3300">
              <a:solidFill>
                <a:srgbClr val="5D999F"/>
              </a:solidFill>
              <a:latin typeface="Century Gothic"/>
              <a:ea typeface="Century Gothic"/>
              <a:cs typeface="Century Gothic"/>
              <a:sym typeface="Century Gothic"/>
            </a:endParaRPr>
          </a:p>
        </p:txBody>
      </p:sp>
      <p:sp>
        <p:nvSpPr>
          <p:cNvPr id="92" name="Google Shape;92;p14"/>
          <p:cNvSpPr txBox="1"/>
          <p:nvPr/>
        </p:nvSpPr>
        <p:spPr>
          <a:xfrm>
            <a:off x="890200" y="2361750"/>
            <a:ext cx="7000200" cy="13854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zh-CN" sz="4200">
                <a:solidFill>
                  <a:srgbClr val="3F3F3F"/>
                </a:solidFill>
                <a:latin typeface="Century Gothic"/>
                <a:ea typeface="Century Gothic"/>
                <a:cs typeface="Century Gothic"/>
                <a:sym typeface="Century Gothic"/>
              </a:rPr>
              <a:t>Credit Suisse Crisis &amp; Liqudity Risk</a:t>
            </a:r>
            <a:endParaRPr b="1" sz="4200">
              <a:solidFill>
                <a:srgbClr val="3F3F3F"/>
              </a:solidFill>
              <a:latin typeface="Century Gothic"/>
              <a:ea typeface="Century Gothic"/>
              <a:cs typeface="Century Gothic"/>
              <a:sym typeface="Century Gothic"/>
            </a:endParaRPr>
          </a:p>
        </p:txBody>
      </p:sp>
      <p:sp>
        <p:nvSpPr>
          <p:cNvPr id="93" name="Google Shape;93;p14"/>
          <p:cNvSpPr txBox="1"/>
          <p:nvPr/>
        </p:nvSpPr>
        <p:spPr>
          <a:xfrm>
            <a:off x="893866" y="3721282"/>
            <a:ext cx="6063300" cy="4770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rgbClr val="000000"/>
              </a:buClr>
              <a:buSzPts val="1100"/>
              <a:buFont typeface="Arial"/>
              <a:buNone/>
            </a:pPr>
            <a:r>
              <a:rPr i="1" lang="zh-CN">
                <a:solidFill>
                  <a:srgbClr val="A5A5A5"/>
                </a:solidFill>
              </a:rPr>
              <a:t>Unveiling the Risks and Collapse Behind a Global Financial Giant</a:t>
            </a:r>
            <a:endParaRPr i="1">
              <a:solidFill>
                <a:srgbClr val="A5A5A5"/>
              </a:solidFill>
            </a:endParaRPr>
          </a:p>
          <a:p>
            <a:pPr indent="0" lvl="0" marL="0" marR="0" rtl="0" algn="l">
              <a:spcBef>
                <a:spcPts val="0"/>
              </a:spcBef>
              <a:spcAft>
                <a:spcPts val="0"/>
              </a:spcAft>
              <a:buNone/>
            </a:pPr>
            <a:r>
              <a:t/>
            </a:r>
            <a:endParaRPr sz="1100">
              <a:solidFill>
                <a:srgbClr val="A5A5A5"/>
              </a:solidFill>
              <a:latin typeface="Arial"/>
              <a:ea typeface="Arial"/>
              <a:cs typeface="Arial"/>
              <a:sym typeface="Arial"/>
            </a:endParaRPr>
          </a:p>
        </p:txBody>
      </p:sp>
      <p:grpSp>
        <p:nvGrpSpPr>
          <p:cNvPr id="94" name="Google Shape;94;p14"/>
          <p:cNvGrpSpPr/>
          <p:nvPr/>
        </p:nvGrpSpPr>
        <p:grpSpPr>
          <a:xfrm>
            <a:off x="909177" y="4241896"/>
            <a:ext cx="5553867" cy="530367"/>
            <a:chOff x="1244534" y="3522134"/>
            <a:chExt cx="2767800" cy="336613"/>
          </a:xfrm>
        </p:grpSpPr>
        <p:sp>
          <p:nvSpPr>
            <p:cNvPr id="95" name="Google Shape;95;p14"/>
            <p:cNvSpPr/>
            <p:nvPr/>
          </p:nvSpPr>
          <p:spPr>
            <a:xfrm>
              <a:off x="1244534" y="3522134"/>
              <a:ext cx="2767800" cy="316800"/>
            </a:xfrm>
            <a:prstGeom prst="rect">
              <a:avLst/>
            </a:prstGeom>
            <a:solidFill>
              <a:srgbClr val="5D999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96" name="Google Shape;96;p14"/>
            <p:cNvSpPr txBox="1"/>
            <p:nvPr/>
          </p:nvSpPr>
          <p:spPr>
            <a:xfrm>
              <a:off x="1309077" y="3526647"/>
              <a:ext cx="2365200" cy="3321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zh-CN">
                  <a:solidFill>
                    <a:schemeClr val="lt1"/>
                  </a:solidFill>
                  <a:latin typeface="Century Gothic"/>
                  <a:ea typeface="Century Gothic"/>
                  <a:cs typeface="Century Gothic"/>
                  <a:sym typeface="Century Gothic"/>
                </a:rPr>
                <a:t>Authors: Shiyue (Cynthia) Zhou, Kaisen Yao, Arko Bhattacharya, Skye Augsorn, Mona Saeed</a:t>
              </a:r>
              <a:endParaRPr>
                <a:solidFill>
                  <a:schemeClr val="lt1"/>
                </a:solidFill>
                <a:latin typeface="Century Gothic"/>
                <a:ea typeface="Century Gothic"/>
                <a:cs typeface="Century Gothic"/>
                <a:sym typeface="Century Gothic"/>
              </a:endParaRPr>
            </a:p>
          </p:txBody>
        </p:sp>
      </p:grpSp>
      <p:sp>
        <p:nvSpPr>
          <p:cNvPr id="97" name="Google Shape;97;p14"/>
          <p:cNvSpPr/>
          <p:nvPr/>
        </p:nvSpPr>
        <p:spPr>
          <a:xfrm rot="2700000">
            <a:off x="10735538" y="5931206"/>
            <a:ext cx="915211" cy="919782"/>
          </a:xfrm>
          <a:custGeom>
            <a:rect b="b" l="l" r="r" t="t"/>
            <a:pathLst>
              <a:path extrusionOk="0" h="4730065" w="4706557">
                <a:moveTo>
                  <a:pt x="1163668" y="125724"/>
                </a:moveTo>
                <a:lnTo>
                  <a:pt x="1163670" y="125724"/>
                </a:lnTo>
                <a:lnTo>
                  <a:pt x="1289393" y="1"/>
                </a:lnTo>
                <a:lnTo>
                  <a:pt x="4274851" y="0"/>
                </a:lnTo>
                <a:cubicBezTo>
                  <a:pt x="4513275" y="1"/>
                  <a:pt x="4706557" y="193282"/>
                  <a:pt x="4706557" y="431706"/>
                </a:cubicBezTo>
                <a:lnTo>
                  <a:pt x="4706557" y="3440672"/>
                </a:lnTo>
                <a:lnTo>
                  <a:pt x="3542888" y="4604342"/>
                </a:lnTo>
                <a:lnTo>
                  <a:pt x="3542888" y="4604340"/>
                </a:lnTo>
                <a:lnTo>
                  <a:pt x="3417163" y="4730065"/>
                </a:lnTo>
                <a:lnTo>
                  <a:pt x="3417163" y="1289392"/>
                </a:lnTo>
                <a:lnTo>
                  <a:pt x="0" y="1289392"/>
                </a:lnTo>
                <a:close/>
              </a:path>
            </a:pathLst>
          </a:custGeom>
          <a:solidFill>
            <a:srgbClr val="CCCCCC">
              <a:alpha val="898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98" name="Google Shape;98;p14"/>
          <p:cNvSpPr/>
          <p:nvPr/>
        </p:nvSpPr>
        <p:spPr>
          <a:xfrm rot="2700000">
            <a:off x="1305525" y="5455884"/>
            <a:ext cx="698888" cy="702379"/>
          </a:xfrm>
          <a:custGeom>
            <a:rect b="b" l="l" r="r" t="t"/>
            <a:pathLst>
              <a:path extrusionOk="0" h="4730065" w="4706557">
                <a:moveTo>
                  <a:pt x="1163668" y="125724"/>
                </a:moveTo>
                <a:lnTo>
                  <a:pt x="1163670" y="125724"/>
                </a:lnTo>
                <a:lnTo>
                  <a:pt x="1289393" y="1"/>
                </a:lnTo>
                <a:lnTo>
                  <a:pt x="4274851" y="0"/>
                </a:lnTo>
                <a:cubicBezTo>
                  <a:pt x="4513275" y="1"/>
                  <a:pt x="4706557" y="193282"/>
                  <a:pt x="4706557" y="431706"/>
                </a:cubicBezTo>
                <a:lnTo>
                  <a:pt x="4706557" y="3440672"/>
                </a:lnTo>
                <a:lnTo>
                  <a:pt x="3542888" y="4604342"/>
                </a:lnTo>
                <a:lnTo>
                  <a:pt x="3542888" y="4604340"/>
                </a:lnTo>
                <a:lnTo>
                  <a:pt x="3417163" y="4730065"/>
                </a:lnTo>
                <a:lnTo>
                  <a:pt x="3417163" y="1289392"/>
                </a:lnTo>
                <a:lnTo>
                  <a:pt x="0" y="1289392"/>
                </a:lnTo>
                <a:close/>
              </a:path>
            </a:pathLst>
          </a:custGeom>
          <a:solidFill>
            <a:srgbClr val="F2F2F2">
              <a:alpha val="898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99" name="Google Shape;99;p14"/>
          <p:cNvSpPr/>
          <p:nvPr/>
        </p:nvSpPr>
        <p:spPr>
          <a:xfrm rot="2700000">
            <a:off x="4937882" y="464361"/>
            <a:ext cx="349444" cy="351189"/>
          </a:xfrm>
          <a:custGeom>
            <a:rect b="b" l="l" r="r" t="t"/>
            <a:pathLst>
              <a:path extrusionOk="0" h="4730065" w="4706557">
                <a:moveTo>
                  <a:pt x="1163668" y="125724"/>
                </a:moveTo>
                <a:lnTo>
                  <a:pt x="1163670" y="125724"/>
                </a:lnTo>
                <a:lnTo>
                  <a:pt x="1289393" y="1"/>
                </a:lnTo>
                <a:lnTo>
                  <a:pt x="4274851" y="0"/>
                </a:lnTo>
                <a:cubicBezTo>
                  <a:pt x="4513275" y="1"/>
                  <a:pt x="4706557" y="193282"/>
                  <a:pt x="4706557" y="431706"/>
                </a:cubicBezTo>
                <a:lnTo>
                  <a:pt x="4706557" y="3440672"/>
                </a:lnTo>
                <a:lnTo>
                  <a:pt x="3542888" y="4604342"/>
                </a:lnTo>
                <a:lnTo>
                  <a:pt x="3542888" y="4604340"/>
                </a:lnTo>
                <a:lnTo>
                  <a:pt x="3417163" y="4730065"/>
                </a:lnTo>
                <a:lnTo>
                  <a:pt x="3417163" y="1289392"/>
                </a:lnTo>
                <a:lnTo>
                  <a:pt x="0" y="1289392"/>
                </a:lnTo>
                <a:close/>
              </a:path>
            </a:pathLst>
          </a:custGeom>
          <a:solidFill>
            <a:srgbClr val="D8E9EB">
              <a:alpha val="898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nvGrpSpPr>
          <p:cNvPr id="100" name="Google Shape;100;p14"/>
          <p:cNvGrpSpPr/>
          <p:nvPr/>
        </p:nvGrpSpPr>
        <p:grpSpPr>
          <a:xfrm>
            <a:off x="458263" y="546207"/>
            <a:ext cx="311015" cy="194269"/>
            <a:chOff x="207558" y="206734"/>
            <a:chExt cx="380400" cy="157163"/>
          </a:xfrm>
        </p:grpSpPr>
        <p:cxnSp>
          <p:nvCxnSpPr>
            <p:cNvPr id="101" name="Google Shape;101;p14"/>
            <p:cNvCxnSpPr/>
            <p:nvPr/>
          </p:nvCxnSpPr>
          <p:spPr>
            <a:xfrm>
              <a:off x="207558" y="206734"/>
              <a:ext cx="380400" cy="0"/>
            </a:xfrm>
            <a:prstGeom prst="straightConnector1">
              <a:avLst/>
            </a:prstGeom>
            <a:noFill/>
            <a:ln cap="rnd" cmpd="sng" w="38100">
              <a:solidFill>
                <a:srgbClr val="5D999F"/>
              </a:solidFill>
              <a:prstDash val="solid"/>
              <a:round/>
              <a:headEnd len="sm" w="sm" type="none"/>
              <a:tailEnd len="sm" w="sm" type="none"/>
            </a:ln>
          </p:spPr>
        </p:cxnSp>
        <p:cxnSp>
          <p:nvCxnSpPr>
            <p:cNvPr id="102" name="Google Shape;102;p14"/>
            <p:cNvCxnSpPr/>
            <p:nvPr/>
          </p:nvCxnSpPr>
          <p:spPr>
            <a:xfrm>
              <a:off x="207558" y="285316"/>
              <a:ext cx="380400" cy="0"/>
            </a:xfrm>
            <a:prstGeom prst="straightConnector1">
              <a:avLst/>
            </a:prstGeom>
            <a:noFill/>
            <a:ln cap="rnd" cmpd="sng" w="38100">
              <a:solidFill>
                <a:srgbClr val="5D999F"/>
              </a:solidFill>
              <a:prstDash val="solid"/>
              <a:round/>
              <a:headEnd len="sm" w="sm" type="none"/>
              <a:tailEnd len="sm" w="sm" type="none"/>
            </a:ln>
          </p:spPr>
        </p:cxnSp>
        <p:cxnSp>
          <p:nvCxnSpPr>
            <p:cNvPr id="103" name="Google Shape;103;p14"/>
            <p:cNvCxnSpPr/>
            <p:nvPr/>
          </p:nvCxnSpPr>
          <p:spPr>
            <a:xfrm>
              <a:off x="207558" y="363897"/>
              <a:ext cx="380400" cy="0"/>
            </a:xfrm>
            <a:prstGeom prst="straightConnector1">
              <a:avLst/>
            </a:prstGeom>
            <a:noFill/>
            <a:ln cap="rnd" cmpd="sng" w="38100">
              <a:solidFill>
                <a:srgbClr val="5D999F"/>
              </a:solidFill>
              <a:prstDash val="solid"/>
              <a:round/>
              <a:headEnd len="sm" w="sm" type="none"/>
              <a:tailEnd len="sm" w="sm" type="none"/>
            </a:ln>
          </p:spPr>
        </p:cxnSp>
      </p:grpSp>
      <p:sp>
        <p:nvSpPr>
          <p:cNvPr id="104" name="Google Shape;104;p14"/>
          <p:cNvSpPr txBox="1"/>
          <p:nvPr/>
        </p:nvSpPr>
        <p:spPr>
          <a:xfrm>
            <a:off x="890201" y="489450"/>
            <a:ext cx="3971400" cy="30780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zh-CN">
                <a:solidFill>
                  <a:srgbClr val="7F7F7F"/>
                </a:solidFill>
                <a:latin typeface="Century Gothic"/>
                <a:ea typeface="Century Gothic"/>
                <a:cs typeface="Century Gothic"/>
                <a:sym typeface="Century Gothic"/>
              </a:rPr>
              <a:t>Non-Technical Project</a:t>
            </a:r>
            <a:r>
              <a:rPr lang="zh-CN" sz="1400">
                <a:solidFill>
                  <a:srgbClr val="7F7F7F"/>
                </a:solidFill>
                <a:latin typeface="Century Gothic"/>
                <a:ea typeface="Century Gothic"/>
                <a:cs typeface="Century Gothic"/>
                <a:sym typeface="Century Gothic"/>
              </a:rPr>
              <a:t> / </a:t>
            </a:r>
            <a:r>
              <a:rPr lang="zh-CN">
                <a:solidFill>
                  <a:srgbClr val="7F7F7F"/>
                </a:solidFill>
                <a:latin typeface="Century Gothic"/>
                <a:ea typeface="Century Gothic"/>
                <a:cs typeface="Century Gothic"/>
                <a:sym typeface="Century Gothic"/>
              </a:rPr>
              <a:t>Technical Project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8">
                                  <p:stCondLst>
                                    <p:cond delay="0"/>
                                  </p:stCondLst>
                                  <p:childTnLst>
                                    <p:set>
                                      <p:cBhvr>
                                        <p:cTn dur="1" fill="hold">
                                          <p:stCondLst>
                                            <p:cond delay="0"/>
                                          </p:stCondLst>
                                        </p:cTn>
                                        <p:tgtEl>
                                          <p:spTgt spid="87"/>
                                        </p:tgtEl>
                                        <p:attrNameLst>
                                          <p:attrName>style.visibility</p:attrName>
                                        </p:attrNameLst>
                                      </p:cBhvr>
                                      <p:to>
                                        <p:strVal val="visible"/>
                                      </p:to>
                                    </p:set>
                                    <p:anim calcmode="lin" valueType="num">
                                      <p:cBhvr additive="base">
                                        <p:cTn dur="500"/>
                                        <p:tgtEl>
                                          <p:spTgt spid="87"/>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1000"/>
                                  </p:stCondLst>
                                  <p:childTnLst>
                                    <p:set>
                                      <p:cBhvr>
                                        <p:cTn dur="1" fill="hold">
                                          <p:stCondLst>
                                            <p:cond delay="0"/>
                                          </p:stCondLst>
                                        </p:cTn>
                                        <p:tgtEl>
                                          <p:spTgt spid="89"/>
                                        </p:tgtEl>
                                        <p:attrNameLst>
                                          <p:attrName>style.visibility</p:attrName>
                                        </p:attrNameLst>
                                      </p:cBhvr>
                                      <p:to>
                                        <p:strVal val="visible"/>
                                      </p:to>
                                    </p:set>
                                    <p:anim calcmode="lin" valueType="num">
                                      <p:cBhvr additive="base">
                                        <p:cTn dur="500"/>
                                        <p:tgtEl>
                                          <p:spTgt spid="89"/>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250"/>
                                  </p:stCondLst>
                                  <p:childTnLst>
                                    <p:set>
                                      <p:cBhvr>
                                        <p:cTn dur="1" fill="hold">
                                          <p:stCondLst>
                                            <p:cond delay="0"/>
                                          </p:stCondLst>
                                        </p:cTn>
                                        <p:tgtEl>
                                          <p:spTgt spid="90"/>
                                        </p:tgtEl>
                                        <p:attrNameLst>
                                          <p:attrName>style.visibility</p:attrName>
                                        </p:attrNameLst>
                                      </p:cBhvr>
                                      <p:to>
                                        <p:strVal val="visible"/>
                                      </p:to>
                                    </p:set>
                                    <p:anim calcmode="lin" valueType="num">
                                      <p:cBhvr additive="base">
                                        <p:cTn dur="500"/>
                                        <p:tgtEl>
                                          <p:spTgt spid="90"/>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97"/>
                                        </p:tgtEl>
                                        <p:attrNameLst>
                                          <p:attrName>style.visibility</p:attrName>
                                        </p:attrNameLst>
                                      </p:cBhvr>
                                      <p:to>
                                        <p:strVal val="visible"/>
                                      </p:to>
                                    </p:set>
                                    <p:anim calcmode="lin" valueType="num">
                                      <p:cBhvr additive="base">
                                        <p:cTn dur="500"/>
                                        <p:tgtEl>
                                          <p:spTgt spid="97"/>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500"/>
                                  </p:stCondLst>
                                  <p:childTnLst>
                                    <p:set>
                                      <p:cBhvr>
                                        <p:cTn dur="1" fill="hold">
                                          <p:stCondLst>
                                            <p:cond delay="0"/>
                                          </p:stCondLst>
                                        </p:cTn>
                                        <p:tgtEl>
                                          <p:spTgt spid="99"/>
                                        </p:tgtEl>
                                        <p:attrNameLst>
                                          <p:attrName>style.visibility</p:attrName>
                                        </p:attrNameLst>
                                      </p:cBhvr>
                                      <p:to>
                                        <p:strVal val="visible"/>
                                      </p:to>
                                    </p:set>
                                    <p:anim calcmode="lin" valueType="num">
                                      <p:cBhvr additive="base">
                                        <p:cTn dur="500"/>
                                        <p:tgtEl>
                                          <p:spTgt spid="99"/>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88"/>
                                        </p:tgtEl>
                                        <p:attrNameLst>
                                          <p:attrName>style.visibility</p:attrName>
                                        </p:attrNameLst>
                                      </p:cBhvr>
                                      <p:to>
                                        <p:strVal val="visible"/>
                                      </p:to>
                                    </p:set>
                                    <p:anim calcmode="lin" valueType="num">
                                      <p:cBhvr additive="base">
                                        <p:cTn dur="500"/>
                                        <p:tgtEl>
                                          <p:spTgt spid="88"/>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750"/>
                                  </p:stCondLst>
                                  <p:childTnLst>
                                    <p:set>
                                      <p:cBhvr>
                                        <p:cTn dur="1" fill="hold">
                                          <p:stCondLst>
                                            <p:cond delay="0"/>
                                          </p:stCondLst>
                                        </p:cTn>
                                        <p:tgtEl>
                                          <p:spTgt spid="98"/>
                                        </p:tgtEl>
                                        <p:attrNameLst>
                                          <p:attrName>style.visibility</p:attrName>
                                        </p:attrNameLst>
                                      </p:cBhvr>
                                      <p:to>
                                        <p:strVal val="visible"/>
                                      </p:to>
                                    </p:set>
                                    <p:anim calcmode="lin" valueType="num">
                                      <p:cBhvr additive="base">
                                        <p:cTn dur="500"/>
                                        <p:tgtEl>
                                          <p:spTgt spid="98"/>
                                        </p:tgtEl>
                                        <p:attrNameLst>
                                          <p:attrName>ppt_x</p:attrName>
                                        </p:attrNameLst>
                                      </p:cBhvr>
                                      <p:tavLst>
                                        <p:tav fmla="" tm="0">
                                          <p:val>
                                            <p:strVal val="#ppt_x-1"/>
                                          </p:val>
                                        </p:tav>
                                        <p:tav fmla="" tm="100000">
                                          <p:val>
                                            <p:strVal val="#ppt_x"/>
                                          </p:val>
                                        </p:tav>
                                      </p:tavLst>
                                    </p:anim>
                                  </p:childTnLst>
                                </p:cTn>
                              </p:par>
                            </p:childTnLst>
                          </p:cTn>
                        </p:par>
                        <p:par>
                          <p:cTn fill="hold">
                            <p:stCondLst>
                              <p:cond delay="500"/>
                            </p:stCondLst>
                            <p:childTnLst>
                              <p:par>
                                <p:cTn fill="hold" nodeType="afterEffect" presetClass="entr" presetID="23" presetSubtype="16">
                                  <p:stCondLst>
                                    <p:cond delay="0"/>
                                  </p:stCondLst>
                                  <p:childTnLst>
                                    <p:set>
                                      <p:cBhvr>
                                        <p:cTn dur="1" fill="hold">
                                          <p:stCondLst>
                                            <p:cond delay="0"/>
                                          </p:stCondLst>
                                        </p:cTn>
                                        <p:tgtEl>
                                          <p:spTgt spid="100"/>
                                        </p:tgtEl>
                                        <p:attrNameLst>
                                          <p:attrName>style.visibility</p:attrName>
                                        </p:attrNameLst>
                                      </p:cBhvr>
                                      <p:to>
                                        <p:strVal val="visible"/>
                                      </p:to>
                                    </p:set>
                                    <p:anim calcmode="lin" valueType="num">
                                      <p:cBhvr additive="base">
                                        <p:cTn dur="500"/>
                                        <p:tgtEl>
                                          <p:spTgt spid="100"/>
                                        </p:tgtEl>
                                        <p:attrNameLst>
                                          <p:attrName>ppt_w</p:attrName>
                                        </p:attrNameLst>
                                      </p:cBhvr>
                                      <p:tavLst>
                                        <p:tav fmla="" tm="0">
                                          <p:val>
                                            <p:strVal val="0"/>
                                          </p:val>
                                        </p:tav>
                                        <p:tav fmla="" tm="100000">
                                          <p:val>
                                            <p:strVal val="#ppt_w"/>
                                          </p:val>
                                        </p:tav>
                                      </p:tavLst>
                                    </p:anim>
                                    <p:anim calcmode="lin" valueType="num">
                                      <p:cBhvr additive="base">
                                        <p:cTn dur="500"/>
                                        <p:tgtEl>
                                          <p:spTgt spid="100"/>
                                        </p:tgtEl>
                                        <p:attrNameLst>
                                          <p:attrName>ppt_h</p:attrName>
                                        </p:attrNameLst>
                                      </p:cBhvr>
                                      <p:tavLst>
                                        <p:tav fmla="" tm="0">
                                          <p:val>
                                            <p:strVal val="0"/>
                                          </p:val>
                                        </p:tav>
                                        <p:tav fmla="" tm="100000">
                                          <p:val>
                                            <p:strVal val="#ppt_h"/>
                                          </p:val>
                                        </p:tav>
                                      </p:tavLst>
                                    </p:anim>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04"/>
                                        </p:tgtEl>
                                        <p:attrNameLst>
                                          <p:attrName>style.visibility</p:attrName>
                                        </p:attrNameLst>
                                      </p:cBhvr>
                                      <p:to>
                                        <p:strVal val="visible"/>
                                      </p:to>
                                    </p:set>
                                    <p:animEffect filter="fade" transition="in">
                                      <p:cBhvr>
                                        <p:cTn dur="500"/>
                                        <p:tgtEl>
                                          <p:spTgt spid="104"/>
                                        </p:tgtEl>
                                      </p:cBhvr>
                                    </p:animEffect>
                                  </p:childTnLst>
                                </p:cTn>
                              </p:par>
                            </p:childTnLst>
                          </p:cTn>
                        </p:par>
                        <p:par>
                          <p:cTn fill="hold">
                            <p:stCondLst>
                              <p:cond delay="1500"/>
                            </p:stCondLst>
                            <p:childTnLst>
                              <p:par>
                                <p:cTn fill="hold" nodeType="afterEffect" presetClass="entr" presetID="23" presetSubtype="16">
                                  <p:stCondLst>
                                    <p:cond delay="0"/>
                                  </p:stCondLst>
                                  <p:childTnLst>
                                    <p:set>
                                      <p:cBhvr>
                                        <p:cTn dur="1" fill="hold">
                                          <p:stCondLst>
                                            <p:cond delay="0"/>
                                          </p:stCondLst>
                                        </p:cTn>
                                        <p:tgtEl>
                                          <p:spTgt spid="91"/>
                                        </p:tgtEl>
                                        <p:attrNameLst>
                                          <p:attrName>style.visibility</p:attrName>
                                        </p:attrNameLst>
                                      </p:cBhvr>
                                      <p:to>
                                        <p:strVal val="visible"/>
                                      </p:to>
                                    </p:set>
                                    <p:anim calcmode="lin" valueType="num">
                                      <p:cBhvr additive="base">
                                        <p:cTn dur="500"/>
                                        <p:tgtEl>
                                          <p:spTgt spid="91"/>
                                        </p:tgtEl>
                                        <p:attrNameLst>
                                          <p:attrName>ppt_w</p:attrName>
                                        </p:attrNameLst>
                                      </p:cBhvr>
                                      <p:tavLst>
                                        <p:tav fmla="" tm="0">
                                          <p:val>
                                            <p:strVal val="0"/>
                                          </p:val>
                                        </p:tav>
                                        <p:tav fmla="" tm="100000">
                                          <p:val>
                                            <p:strVal val="#ppt_w"/>
                                          </p:val>
                                        </p:tav>
                                      </p:tavLst>
                                    </p:anim>
                                    <p:anim calcmode="lin" valueType="num">
                                      <p:cBhvr additive="base">
                                        <p:cTn dur="500"/>
                                        <p:tgtEl>
                                          <p:spTgt spid="91"/>
                                        </p:tgtEl>
                                        <p:attrNameLst>
                                          <p:attrName>ppt_h</p:attrName>
                                        </p:attrNameLst>
                                      </p:cBhvr>
                                      <p:tavLst>
                                        <p:tav fmla="" tm="0">
                                          <p:val>
                                            <p:strVal val="0"/>
                                          </p:val>
                                        </p:tav>
                                        <p:tav fmla="" tm="100000">
                                          <p:val>
                                            <p:strVal val="#ppt_h"/>
                                          </p:val>
                                        </p:tav>
                                      </p:tavLst>
                                    </p:anim>
                                  </p:childTnLst>
                                </p:cTn>
                              </p:par>
                            </p:childTnLst>
                          </p:cTn>
                        </p:par>
                        <p:par>
                          <p:cTn fill="hold">
                            <p:stCondLst>
                              <p:cond delay="2000"/>
                            </p:stCondLst>
                            <p:childTnLst>
                              <p:par>
                                <p:cTn fill="hold" nodeType="afterEffect" presetClass="entr" presetID="2" presetSubtype="8">
                                  <p:stCondLst>
                                    <p:cond delay="0"/>
                                  </p:stCondLst>
                                  <p:childTnLst>
                                    <p:set>
                                      <p:cBhvr>
                                        <p:cTn dur="1" fill="hold">
                                          <p:stCondLst>
                                            <p:cond delay="0"/>
                                          </p:stCondLst>
                                        </p:cTn>
                                        <p:tgtEl>
                                          <p:spTgt spid="92"/>
                                        </p:tgtEl>
                                        <p:attrNameLst>
                                          <p:attrName>style.visibility</p:attrName>
                                        </p:attrNameLst>
                                      </p:cBhvr>
                                      <p:to>
                                        <p:strVal val="visible"/>
                                      </p:to>
                                    </p:set>
                                    <p:anim calcmode="lin" valueType="num">
                                      <p:cBhvr additive="base">
                                        <p:cTn dur="500"/>
                                        <p:tgtEl>
                                          <p:spTgt spid="92"/>
                                        </p:tgtEl>
                                        <p:attrNameLst>
                                          <p:attrName>ppt_x</p:attrName>
                                        </p:attrNameLst>
                                      </p:cBhvr>
                                      <p:tavLst>
                                        <p:tav fmla="" tm="0">
                                          <p:val>
                                            <p:strVal val="#ppt_x-1"/>
                                          </p:val>
                                        </p:tav>
                                        <p:tav fmla="" tm="100000">
                                          <p:val>
                                            <p:strVal val="#ppt_x"/>
                                          </p:val>
                                        </p:tav>
                                      </p:tavLst>
                                    </p:anim>
                                  </p:childTnLst>
                                </p:cTn>
                              </p:par>
                            </p:childTnLst>
                          </p:cTn>
                        </p:par>
                        <p:par>
                          <p:cTn fill="hold">
                            <p:stCondLst>
                              <p:cond delay="2500"/>
                            </p:stCondLst>
                            <p:childTnLst>
                              <p:par>
                                <p:cTn fill="hold" nodeType="afterEffect" presetClass="entr" presetID="10" presetSubtype="0">
                                  <p:stCondLst>
                                    <p:cond delay="0"/>
                                  </p:stCondLst>
                                  <p:childTnLst>
                                    <p:set>
                                      <p:cBhvr>
                                        <p:cTn dur="1" fill="hold">
                                          <p:stCondLst>
                                            <p:cond delay="0"/>
                                          </p:stCondLst>
                                        </p:cTn>
                                        <p:tgtEl>
                                          <p:spTgt spid="93"/>
                                        </p:tgtEl>
                                        <p:attrNameLst>
                                          <p:attrName>style.visibility</p:attrName>
                                        </p:attrNameLst>
                                      </p:cBhvr>
                                      <p:to>
                                        <p:strVal val="visible"/>
                                      </p:to>
                                    </p:set>
                                    <p:animEffect filter="fade" transition="in">
                                      <p:cBhvr>
                                        <p:cTn dur="500"/>
                                        <p:tgtEl>
                                          <p:spTgt spid="93"/>
                                        </p:tgtEl>
                                      </p:cBhvr>
                                    </p:animEffect>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94"/>
                                        </p:tgtEl>
                                        <p:attrNameLst>
                                          <p:attrName>style.visibility</p:attrName>
                                        </p:attrNameLst>
                                      </p:cBhvr>
                                      <p:to>
                                        <p:strVal val="visible"/>
                                      </p:to>
                                    </p:set>
                                    <p:animEffect filter="fade" transition="in">
                                      <p:cBhvr>
                                        <p:cTn dur="500"/>
                                        <p:tgtEl>
                                          <p:spTgt spid="9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23"/>
          <p:cNvSpPr/>
          <p:nvPr/>
        </p:nvSpPr>
        <p:spPr>
          <a:xfrm>
            <a:off x="697230" y="1875790"/>
            <a:ext cx="12700" cy="1979930"/>
          </a:xfrm>
          <a:custGeom>
            <a:rect b="b" l="l" r="r" t="t"/>
            <a:pathLst>
              <a:path extrusionOk="0" h="1979930" w="12700">
                <a:moveTo>
                  <a:pt x="0" y="0"/>
                </a:moveTo>
                <a:lnTo>
                  <a:pt x="0" y="1979930"/>
                </a:lnTo>
              </a:path>
            </a:pathLst>
          </a:custGeom>
          <a:noFill/>
          <a:ln cap="flat" cmpd="sng" w="19050">
            <a:solidFill>
              <a:srgbClr val="D7D7D7"/>
            </a:solidFill>
            <a:prstDash val="dash"/>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383535"/>
              </a:solidFill>
              <a:latin typeface="Arial"/>
              <a:ea typeface="Arial"/>
              <a:cs typeface="Arial"/>
              <a:sym typeface="Arial"/>
            </a:endParaRPr>
          </a:p>
        </p:txBody>
      </p:sp>
      <p:sp>
        <p:nvSpPr>
          <p:cNvPr id="352" name="Google Shape;352;p23"/>
          <p:cNvSpPr/>
          <p:nvPr/>
        </p:nvSpPr>
        <p:spPr>
          <a:xfrm>
            <a:off x="5145208" y="1168903"/>
            <a:ext cx="45720" cy="2460063"/>
          </a:xfrm>
          <a:custGeom>
            <a:rect b="b" l="l" r="r" t="t"/>
            <a:pathLst>
              <a:path extrusionOk="0" h="1979930" w="12700">
                <a:moveTo>
                  <a:pt x="0" y="0"/>
                </a:moveTo>
                <a:lnTo>
                  <a:pt x="0" y="1979930"/>
                </a:lnTo>
              </a:path>
            </a:pathLst>
          </a:custGeom>
          <a:noFill/>
          <a:ln cap="flat" cmpd="sng" w="19050">
            <a:solidFill>
              <a:srgbClr val="D7D7D7"/>
            </a:solidFill>
            <a:prstDash val="dash"/>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383535"/>
              </a:solidFill>
              <a:latin typeface="Arial"/>
              <a:ea typeface="Arial"/>
              <a:cs typeface="Arial"/>
              <a:sym typeface="Arial"/>
            </a:endParaRPr>
          </a:p>
        </p:txBody>
      </p:sp>
      <p:sp>
        <p:nvSpPr>
          <p:cNvPr id="353" name="Google Shape;353;p23"/>
          <p:cNvSpPr/>
          <p:nvPr/>
        </p:nvSpPr>
        <p:spPr>
          <a:xfrm>
            <a:off x="458469" y="1550671"/>
            <a:ext cx="477520" cy="477520"/>
          </a:xfrm>
          <a:custGeom>
            <a:rect b="b" l="l" r="r" t="t"/>
            <a:pathLst>
              <a:path extrusionOk="0" h="477520" w="477520">
                <a:moveTo>
                  <a:pt x="477520" y="238760"/>
                </a:moveTo>
                <a:cubicBezTo>
                  <a:pt x="477520" y="370623"/>
                  <a:pt x="370623" y="477520"/>
                  <a:pt x="238760" y="477520"/>
                </a:cubicBezTo>
                <a:cubicBezTo>
                  <a:pt x="106896" y="477520"/>
                  <a:pt x="0" y="370623"/>
                  <a:pt x="0" y="238760"/>
                </a:cubicBezTo>
                <a:cubicBezTo>
                  <a:pt x="0" y="106896"/>
                  <a:pt x="106896" y="0"/>
                  <a:pt x="238760" y="0"/>
                </a:cubicBezTo>
                <a:cubicBezTo>
                  <a:pt x="370623" y="0"/>
                  <a:pt x="477520" y="106896"/>
                  <a:pt x="477520" y="238760"/>
                </a:cubicBezTo>
                <a:close/>
              </a:path>
            </a:pathLst>
          </a:custGeom>
          <a:solidFill>
            <a:srgbClr val="00349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383535"/>
              </a:solidFill>
              <a:latin typeface="Arial"/>
              <a:ea typeface="Arial"/>
              <a:cs typeface="Arial"/>
              <a:sym typeface="Arial"/>
            </a:endParaRPr>
          </a:p>
        </p:txBody>
      </p:sp>
      <p:sp>
        <p:nvSpPr>
          <p:cNvPr id="354" name="Google Shape;354;p23"/>
          <p:cNvSpPr/>
          <p:nvPr/>
        </p:nvSpPr>
        <p:spPr>
          <a:xfrm>
            <a:off x="2731770" y="5978315"/>
            <a:ext cx="477520" cy="477520"/>
          </a:xfrm>
          <a:custGeom>
            <a:rect b="b" l="l" r="r" t="t"/>
            <a:pathLst>
              <a:path extrusionOk="0" h="477520" w="477520">
                <a:moveTo>
                  <a:pt x="477520" y="238760"/>
                </a:moveTo>
                <a:cubicBezTo>
                  <a:pt x="477520" y="370624"/>
                  <a:pt x="370623" y="477520"/>
                  <a:pt x="238760" y="477520"/>
                </a:cubicBezTo>
                <a:cubicBezTo>
                  <a:pt x="106896" y="477520"/>
                  <a:pt x="0" y="370623"/>
                  <a:pt x="0" y="238760"/>
                </a:cubicBezTo>
                <a:cubicBezTo>
                  <a:pt x="0" y="106897"/>
                  <a:pt x="106896" y="0"/>
                  <a:pt x="238760" y="0"/>
                </a:cubicBezTo>
                <a:cubicBezTo>
                  <a:pt x="370623" y="0"/>
                  <a:pt x="477520" y="106897"/>
                  <a:pt x="477520" y="238760"/>
                </a:cubicBezTo>
                <a:close/>
              </a:path>
            </a:pathLst>
          </a:custGeom>
          <a:solidFill>
            <a:srgbClr val="80AAC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383535"/>
              </a:solidFill>
              <a:latin typeface="Arial"/>
              <a:ea typeface="Arial"/>
              <a:cs typeface="Arial"/>
              <a:sym typeface="Arial"/>
            </a:endParaRPr>
          </a:p>
        </p:txBody>
      </p:sp>
      <p:sp>
        <p:nvSpPr>
          <p:cNvPr id="355" name="Google Shape;355;p23"/>
          <p:cNvSpPr/>
          <p:nvPr/>
        </p:nvSpPr>
        <p:spPr>
          <a:xfrm>
            <a:off x="2970530" y="3998385"/>
            <a:ext cx="12700" cy="1979929"/>
          </a:xfrm>
          <a:custGeom>
            <a:rect b="b" l="l" r="r" t="t"/>
            <a:pathLst>
              <a:path extrusionOk="0" h="1979929" w="12700">
                <a:moveTo>
                  <a:pt x="0" y="1979930"/>
                </a:moveTo>
                <a:lnTo>
                  <a:pt x="0" y="0"/>
                </a:lnTo>
              </a:path>
            </a:pathLst>
          </a:custGeom>
          <a:noFill/>
          <a:ln cap="flat" cmpd="sng" w="19050">
            <a:solidFill>
              <a:srgbClr val="D7D7D7"/>
            </a:solidFill>
            <a:prstDash val="dash"/>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383535"/>
              </a:solidFill>
              <a:latin typeface="Arial"/>
              <a:ea typeface="Arial"/>
              <a:cs typeface="Arial"/>
              <a:sym typeface="Arial"/>
            </a:endParaRPr>
          </a:p>
        </p:txBody>
      </p:sp>
      <p:sp>
        <p:nvSpPr>
          <p:cNvPr id="356" name="Google Shape;356;p23"/>
          <p:cNvSpPr/>
          <p:nvPr/>
        </p:nvSpPr>
        <p:spPr>
          <a:xfrm>
            <a:off x="9587230" y="1647190"/>
            <a:ext cx="12700" cy="1979930"/>
          </a:xfrm>
          <a:custGeom>
            <a:rect b="b" l="l" r="r" t="t"/>
            <a:pathLst>
              <a:path extrusionOk="0" h="1979930" w="12700">
                <a:moveTo>
                  <a:pt x="0" y="0"/>
                </a:moveTo>
                <a:lnTo>
                  <a:pt x="0" y="1979930"/>
                </a:lnTo>
              </a:path>
            </a:pathLst>
          </a:custGeom>
          <a:noFill/>
          <a:ln cap="flat" cmpd="sng" w="19050">
            <a:solidFill>
              <a:srgbClr val="D7D7D7"/>
            </a:solidFill>
            <a:prstDash val="dash"/>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383535"/>
              </a:solidFill>
              <a:latin typeface="Arial"/>
              <a:ea typeface="Arial"/>
              <a:cs typeface="Arial"/>
              <a:sym typeface="Arial"/>
            </a:endParaRPr>
          </a:p>
        </p:txBody>
      </p:sp>
      <p:sp>
        <p:nvSpPr>
          <p:cNvPr id="357" name="Google Shape;357;p23"/>
          <p:cNvSpPr/>
          <p:nvPr/>
        </p:nvSpPr>
        <p:spPr>
          <a:xfrm>
            <a:off x="7278370" y="5978315"/>
            <a:ext cx="477519" cy="477520"/>
          </a:xfrm>
          <a:custGeom>
            <a:rect b="b" l="l" r="r" t="t"/>
            <a:pathLst>
              <a:path extrusionOk="0" h="477520" w="477519">
                <a:moveTo>
                  <a:pt x="477520" y="238760"/>
                </a:moveTo>
                <a:cubicBezTo>
                  <a:pt x="477520" y="370624"/>
                  <a:pt x="370624" y="477520"/>
                  <a:pt x="238760" y="477520"/>
                </a:cubicBezTo>
                <a:cubicBezTo>
                  <a:pt x="106897" y="477520"/>
                  <a:pt x="0" y="370623"/>
                  <a:pt x="0" y="238760"/>
                </a:cubicBezTo>
                <a:cubicBezTo>
                  <a:pt x="0" y="106897"/>
                  <a:pt x="106897" y="0"/>
                  <a:pt x="238760" y="0"/>
                </a:cubicBezTo>
                <a:cubicBezTo>
                  <a:pt x="370624" y="0"/>
                  <a:pt x="477520" y="106897"/>
                  <a:pt x="477520" y="238760"/>
                </a:cubicBezTo>
                <a:close/>
              </a:path>
            </a:pathLst>
          </a:custGeom>
          <a:solidFill>
            <a:srgbClr val="ADC49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383535"/>
              </a:solidFill>
              <a:latin typeface="Arial"/>
              <a:ea typeface="Arial"/>
              <a:cs typeface="Arial"/>
              <a:sym typeface="Arial"/>
            </a:endParaRPr>
          </a:p>
        </p:txBody>
      </p:sp>
      <p:sp>
        <p:nvSpPr>
          <p:cNvPr id="358" name="Google Shape;358;p23"/>
          <p:cNvSpPr/>
          <p:nvPr/>
        </p:nvSpPr>
        <p:spPr>
          <a:xfrm>
            <a:off x="7517130" y="3998385"/>
            <a:ext cx="12700" cy="1979929"/>
          </a:xfrm>
          <a:custGeom>
            <a:rect b="b" l="l" r="r" t="t"/>
            <a:pathLst>
              <a:path extrusionOk="0" h="1979929" w="12700">
                <a:moveTo>
                  <a:pt x="0" y="1979930"/>
                </a:moveTo>
                <a:lnTo>
                  <a:pt x="0" y="0"/>
                </a:lnTo>
              </a:path>
            </a:pathLst>
          </a:custGeom>
          <a:noFill/>
          <a:ln cap="flat" cmpd="sng" w="19050">
            <a:solidFill>
              <a:srgbClr val="D7D7D7"/>
            </a:solidFill>
            <a:prstDash val="dash"/>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383535"/>
              </a:solidFill>
              <a:latin typeface="Arial"/>
              <a:ea typeface="Arial"/>
              <a:cs typeface="Arial"/>
              <a:sym typeface="Arial"/>
            </a:endParaRPr>
          </a:p>
        </p:txBody>
      </p:sp>
      <p:sp>
        <p:nvSpPr>
          <p:cNvPr id="359" name="Google Shape;359;p23"/>
          <p:cNvSpPr txBox="1"/>
          <p:nvPr/>
        </p:nvSpPr>
        <p:spPr>
          <a:xfrm>
            <a:off x="796774" y="2000600"/>
            <a:ext cx="1511100" cy="323100"/>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1000"/>
              </a:spcBef>
              <a:spcAft>
                <a:spcPts val="0"/>
              </a:spcAft>
              <a:buNone/>
            </a:pPr>
            <a:r>
              <a:rPr lang="zh-CN" sz="1500">
                <a:solidFill>
                  <a:srgbClr val="003491"/>
                </a:solidFill>
              </a:rPr>
              <a:t>Yahoo Finance</a:t>
            </a:r>
            <a:endParaRPr sz="1500">
              <a:solidFill>
                <a:srgbClr val="383535"/>
              </a:solidFill>
              <a:latin typeface="Arial"/>
              <a:ea typeface="Arial"/>
              <a:cs typeface="Arial"/>
              <a:sym typeface="Arial"/>
            </a:endParaRPr>
          </a:p>
        </p:txBody>
      </p:sp>
      <p:sp>
        <p:nvSpPr>
          <p:cNvPr id="360" name="Google Shape;360;p23"/>
          <p:cNvSpPr txBox="1"/>
          <p:nvPr/>
        </p:nvSpPr>
        <p:spPr>
          <a:xfrm>
            <a:off x="3055900" y="4229377"/>
            <a:ext cx="3640200" cy="1056900"/>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None/>
            </a:pPr>
            <a:r>
              <a:rPr b="1" lang="zh-CN" sz="1200">
                <a:solidFill>
                  <a:srgbClr val="003491"/>
                </a:solidFill>
              </a:rPr>
              <a:t>Target Variable:  </a:t>
            </a:r>
            <a:r>
              <a:rPr lang="zh-CN" sz="1200">
                <a:solidFill>
                  <a:srgbClr val="003491"/>
                </a:solidFill>
              </a:rPr>
              <a:t>         UBS Log Return</a:t>
            </a:r>
            <a:endParaRPr sz="1200">
              <a:solidFill>
                <a:srgbClr val="003491"/>
              </a:solidFill>
            </a:endParaRPr>
          </a:p>
          <a:p>
            <a:pPr indent="0" lvl="0" marL="0" marR="0" rtl="0" algn="just">
              <a:lnSpc>
                <a:spcPct val="150000"/>
              </a:lnSpc>
              <a:spcBef>
                <a:spcPts val="1000"/>
              </a:spcBef>
              <a:spcAft>
                <a:spcPts val="0"/>
              </a:spcAft>
              <a:buNone/>
            </a:pPr>
            <a:r>
              <a:rPr b="1" lang="zh-CN" sz="1200">
                <a:solidFill>
                  <a:srgbClr val="383535"/>
                </a:solidFill>
              </a:rPr>
              <a:t>Predictor Variables</a:t>
            </a:r>
            <a:r>
              <a:rPr b="1" lang="zh-CN" sz="1200">
                <a:solidFill>
                  <a:srgbClr val="383535"/>
                </a:solidFill>
                <a:latin typeface="Arial"/>
                <a:ea typeface="Arial"/>
                <a:cs typeface="Arial"/>
                <a:sym typeface="Arial"/>
              </a:rPr>
              <a:t>：</a:t>
            </a:r>
            <a:endParaRPr sz="1200">
              <a:solidFill>
                <a:srgbClr val="383535"/>
              </a:solidFill>
            </a:endParaRPr>
          </a:p>
          <a:p>
            <a:pPr indent="0" lvl="0" marL="0" marR="0" rtl="0" algn="just">
              <a:lnSpc>
                <a:spcPct val="150000"/>
              </a:lnSpc>
              <a:spcBef>
                <a:spcPts val="1000"/>
              </a:spcBef>
              <a:spcAft>
                <a:spcPts val="0"/>
              </a:spcAft>
              <a:buNone/>
            </a:pPr>
            <a:r>
              <a:t/>
            </a:r>
            <a:endParaRPr sz="1000">
              <a:solidFill>
                <a:srgbClr val="383535"/>
              </a:solidFill>
            </a:endParaRPr>
          </a:p>
        </p:txBody>
      </p:sp>
      <p:sp>
        <p:nvSpPr>
          <p:cNvPr id="361" name="Google Shape;361;p23"/>
          <p:cNvSpPr txBox="1"/>
          <p:nvPr/>
        </p:nvSpPr>
        <p:spPr>
          <a:xfrm>
            <a:off x="8015100" y="5341627"/>
            <a:ext cx="3640200" cy="1838400"/>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None/>
            </a:pPr>
            <a:r>
              <a:rPr lang="zh-CN" sz="1200">
                <a:solidFill>
                  <a:srgbClr val="3E7F42"/>
                </a:solidFill>
              </a:rPr>
              <a:t>Mean</a:t>
            </a:r>
            <a:r>
              <a:rPr lang="zh-CN" sz="1000">
                <a:solidFill>
                  <a:srgbClr val="3E7F42"/>
                </a:solidFill>
              </a:rPr>
              <a:t> </a:t>
            </a:r>
            <a:r>
              <a:rPr lang="zh-CN" sz="1200">
                <a:solidFill>
                  <a:srgbClr val="3E7F42"/>
                </a:solidFill>
              </a:rPr>
              <a:t>Squared Forecast Error (MSFE) metric to evaluate the prediction accuracy of each model.</a:t>
            </a:r>
            <a:endParaRPr sz="1600">
              <a:solidFill>
                <a:srgbClr val="3E7F42"/>
              </a:solidFill>
            </a:endParaRPr>
          </a:p>
          <a:p>
            <a:pPr indent="0" lvl="0" marL="0" rtl="0" algn="l">
              <a:lnSpc>
                <a:spcPct val="115000"/>
              </a:lnSpc>
              <a:spcBef>
                <a:spcPts val="1200"/>
              </a:spcBef>
              <a:spcAft>
                <a:spcPts val="0"/>
              </a:spcAft>
              <a:buNone/>
            </a:pPr>
            <a:r>
              <a:rPr b="1" lang="zh-CN" sz="1200">
                <a:solidFill>
                  <a:schemeClr val="accent3"/>
                </a:solidFill>
              </a:rPr>
              <a:t>Compare the predictive power of risk factors in improving stock return forecasts.</a:t>
            </a:r>
            <a:endParaRPr b="1" sz="1200">
              <a:solidFill>
                <a:schemeClr val="accent3"/>
              </a:solidFill>
            </a:endParaRPr>
          </a:p>
          <a:p>
            <a:pPr indent="0" lvl="0" marL="0" rtl="0" algn="l">
              <a:lnSpc>
                <a:spcPct val="115000"/>
              </a:lnSpc>
              <a:spcBef>
                <a:spcPts val="1200"/>
              </a:spcBef>
              <a:spcAft>
                <a:spcPts val="0"/>
              </a:spcAft>
              <a:buClr>
                <a:schemeClr val="dk1"/>
              </a:buClr>
              <a:buSzPts val="1100"/>
              <a:buFont typeface="Arial"/>
              <a:buNone/>
            </a:pPr>
            <a:r>
              <a:t/>
            </a:r>
            <a:endParaRPr b="1" sz="1000">
              <a:solidFill>
                <a:srgbClr val="383535"/>
              </a:solidFill>
            </a:endParaRPr>
          </a:p>
          <a:p>
            <a:pPr indent="0" lvl="0" marL="0" marR="0" rtl="0" algn="just">
              <a:lnSpc>
                <a:spcPct val="150000"/>
              </a:lnSpc>
              <a:spcBef>
                <a:spcPts val="1000"/>
              </a:spcBef>
              <a:spcAft>
                <a:spcPts val="0"/>
              </a:spcAft>
              <a:buNone/>
            </a:pPr>
            <a:r>
              <a:t/>
            </a:r>
            <a:endParaRPr b="1" sz="1000">
              <a:solidFill>
                <a:srgbClr val="383535"/>
              </a:solidFill>
            </a:endParaRPr>
          </a:p>
        </p:txBody>
      </p:sp>
      <p:sp>
        <p:nvSpPr>
          <p:cNvPr id="362" name="Google Shape;362;p23"/>
          <p:cNvSpPr txBox="1"/>
          <p:nvPr/>
        </p:nvSpPr>
        <p:spPr>
          <a:xfrm>
            <a:off x="8015109" y="4853825"/>
            <a:ext cx="1848600" cy="430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zh-CN" sz="2200">
                <a:solidFill>
                  <a:srgbClr val="3E7F42"/>
                </a:solidFill>
              </a:rPr>
              <a:t>MSFE</a:t>
            </a:r>
            <a:endParaRPr>
              <a:solidFill>
                <a:srgbClr val="3E7F42"/>
              </a:solidFill>
            </a:endParaRPr>
          </a:p>
        </p:txBody>
      </p:sp>
      <p:sp>
        <p:nvSpPr>
          <p:cNvPr id="363" name="Google Shape;363;p23"/>
          <p:cNvSpPr txBox="1"/>
          <p:nvPr/>
        </p:nvSpPr>
        <p:spPr>
          <a:xfrm>
            <a:off x="916655" y="4238406"/>
            <a:ext cx="1905000" cy="276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zh-CN" sz="1200">
                <a:solidFill>
                  <a:srgbClr val="FEFFFF"/>
                </a:solidFill>
              </a:rPr>
              <a:t>Data Collection</a:t>
            </a:r>
            <a:endParaRPr b="1" sz="1200">
              <a:solidFill>
                <a:srgbClr val="FEFFFF"/>
              </a:solidFill>
              <a:latin typeface="Arial"/>
              <a:ea typeface="Arial"/>
              <a:cs typeface="Arial"/>
              <a:sym typeface="Arial"/>
            </a:endParaRPr>
          </a:p>
        </p:txBody>
      </p:sp>
      <p:sp>
        <p:nvSpPr>
          <p:cNvPr id="364" name="Google Shape;364;p23"/>
          <p:cNvSpPr txBox="1"/>
          <p:nvPr/>
        </p:nvSpPr>
        <p:spPr>
          <a:xfrm>
            <a:off x="2970530" y="3662068"/>
            <a:ext cx="1905000" cy="276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zh-CN" sz="1200">
                <a:solidFill>
                  <a:srgbClr val="FEFFFF"/>
                </a:solidFill>
              </a:rPr>
              <a:t>Data Preprocessing</a:t>
            </a:r>
            <a:endParaRPr b="1" sz="1200">
              <a:solidFill>
                <a:srgbClr val="FEFFFF"/>
              </a:solidFill>
              <a:latin typeface="Arial"/>
              <a:ea typeface="Arial"/>
              <a:cs typeface="Arial"/>
              <a:sym typeface="Arial"/>
            </a:endParaRPr>
          </a:p>
        </p:txBody>
      </p:sp>
      <p:sp>
        <p:nvSpPr>
          <p:cNvPr id="365" name="Google Shape;365;p23"/>
          <p:cNvSpPr txBox="1"/>
          <p:nvPr/>
        </p:nvSpPr>
        <p:spPr>
          <a:xfrm>
            <a:off x="5233282" y="3662068"/>
            <a:ext cx="1905000" cy="643500"/>
          </a:xfrm>
          <a:prstGeom prst="rect">
            <a:avLst/>
          </a:prstGeom>
          <a:noFill/>
          <a:ln>
            <a:noFill/>
          </a:ln>
        </p:spPr>
        <p:txBody>
          <a:bodyPr anchorCtr="0" anchor="t" bIns="45700" lIns="91425" spcFirstLastPara="1" rIns="91425" wrap="square" tIns="45700">
            <a:spAutoFit/>
          </a:bodyPr>
          <a:lstStyle/>
          <a:p>
            <a:pPr indent="0" lvl="0" marL="0" rtl="0" algn="l">
              <a:lnSpc>
                <a:spcPct val="115000"/>
              </a:lnSpc>
              <a:spcBef>
                <a:spcPts val="1200"/>
              </a:spcBef>
              <a:spcAft>
                <a:spcPts val="0"/>
              </a:spcAft>
              <a:buClr>
                <a:schemeClr val="dk1"/>
              </a:buClr>
              <a:buSzPts val="1100"/>
              <a:buFont typeface="Arial"/>
              <a:buNone/>
            </a:pPr>
            <a:r>
              <a:rPr b="1" lang="zh-CN" sz="1200">
                <a:solidFill>
                  <a:srgbClr val="FEFFFF"/>
                </a:solidFill>
              </a:rPr>
              <a:t>Models Development</a:t>
            </a:r>
            <a:endParaRPr b="1" sz="1200">
              <a:solidFill>
                <a:srgbClr val="FEFFFF"/>
              </a:solidFill>
            </a:endParaRPr>
          </a:p>
          <a:p>
            <a:pPr indent="0" lvl="0" marL="0" marR="0" rtl="0" algn="l">
              <a:spcBef>
                <a:spcPts val="1200"/>
              </a:spcBef>
              <a:spcAft>
                <a:spcPts val="0"/>
              </a:spcAft>
              <a:buNone/>
            </a:pPr>
            <a:r>
              <a:t/>
            </a:r>
            <a:endParaRPr b="1" sz="1200">
              <a:solidFill>
                <a:srgbClr val="FEFFFF"/>
              </a:solidFill>
            </a:endParaRPr>
          </a:p>
        </p:txBody>
      </p:sp>
      <p:sp>
        <p:nvSpPr>
          <p:cNvPr id="366" name="Google Shape;366;p23"/>
          <p:cNvSpPr txBox="1"/>
          <p:nvPr/>
        </p:nvSpPr>
        <p:spPr>
          <a:xfrm>
            <a:off x="7411873" y="3641813"/>
            <a:ext cx="2403300" cy="643500"/>
          </a:xfrm>
          <a:prstGeom prst="rect">
            <a:avLst/>
          </a:prstGeom>
          <a:noFill/>
          <a:ln>
            <a:noFill/>
          </a:ln>
        </p:spPr>
        <p:txBody>
          <a:bodyPr anchorCtr="0" anchor="t" bIns="45700" lIns="91425" spcFirstLastPara="1" rIns="91425" wrap="square" tIns="45700">
            <a:spAutoFit/>
          </a:bodyPr>
          <a:lstStyle/>
          <a:p>
            <a:pPr indent="0" lvl="0" marL="0" rtl="0" algn="l">
              <a:lnSpc>
                <a:spcPct val="115000"/>
              </a:lnSpc>
              <a:spcBef>
                <a:spcPts val="1200"/>
              </a:spcBef>
              <a:spcAft>
                <a:spcPts val="0"/>
              </a:spcAft>
              <a:buClr>
                <a:schemeClr val="dk1"/>
              </a:buClr>
              <a:buSzPts val="1100"/>
              <a:buFont typeface="Arial"/>
              <a:buNone/>
            </a:pPr>
            <a:r>
              <a:rPr b="1" lang="zh-CN" sz="1200">
                <a:solidFill>
                  <a:srgbClr val="FEFFFF"/>
                </a:solidFill>
              </a:rPr>
              <a:t>Performance Evaluation</a:t>
            </a:r>
            <a:endParaRPr b="1" sz="1200">
              <a:solidFill>
                <a:srgbClr val="FEFFFF"/>
              </a:solidFill>
            </a:endParaRPr>
          </a:p>
          <a:p>
            <a:pPr indent="0" lvl="0" marL="0" marR="0" rtl="0" algn="l">
              <a:spcBef>
                <a:spcPts val="1200"/>
              </a:spcBef>
              <a:spcAft>
                <a:spcPts val="0"/>
              </a:spcAft>
              <a:buNone/>
            </a:pPr>
            <a:r>
              <a:t/>
            </a:r>
            <a:endParaRPr b="1" sz="1200">
              <a:solidFill>
                <a:srgbClr val="FEFFFF"/>
              </a:solidFill>
            </a:endParaRPr>
          </a:p>
        </p:txBody>
      </p:sp>
      <p:sp>
        <p:nvSpPr>
          <p:cNvPr id="367" name="Google Shape;367;p23"/>
          <p:cNvSpPr txBox="1"/>
          <p:nvPr/>
        </p:nvSpPr>
        <p:spPr>
          <a:xfrm>
            <a:off x="9789784" y="3662068"/>
            <a:ext cx="1905000" cy="276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zh-CN" sz="1200">
                <a:solidFill>
                  <a:srgbClr val="FEFFFF"/>
                </a:solidFill>
              </a:rPr>
              <a:t>Testing and Insight</a:t>
            </a:r>
            <a:endParaRPr/>
          </a:p>
        </p:txBody>
      </p:sp>
      <p:sp>
        <p:nvSpPr>
          <p:cNvPr id="368" name="Google Shape;368;p23"/>
          <p:cNvSpPr/>
          <p:nvPr/>
        </p:nvSpPr>
        <p:spPr>
          <a:xfrm>
            <a:off x="5490178" y="1168903"/>
            <a:ext cx="1595100" cy="284400"/>
          </a:xfrm>
          <a:prstGeom prst="rect">
            <a:avLst/>
          </a:prstGeom>
          <a:solidFill>
            <a:srgbClr val="00349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zh-CN" sz="1200">
                <a:solidFill>
                  <a:srgbClr val="FEFFFF"/>
                </a:solidFill>
              </a:rPr>
              <a:t>ARIMAX</a:t>
            </a:r>
            <a:endParaRPr/>
          </a:p>
        </p:txBody>
      </p:sp>
      <p:sp>
        <p:nvSpPr>
          <p:cNvPr id="369" name="Google Shape;369;p23"/>
          <p:cNvSpPr/>
          <p:nvPr/>
        </p:nvSpPr>
        <p:spPr>
          <a:xfrm>
            <a:off x="5490178" y="1571859"/>
            <a:ext cx="1595100" cy="284400"/>
          </a:xfrm>
          <a:prstGeom prst="rect">
            <a:avLst/>
          </a:prstGeom>
          <a:solidFill>
            <a:srgbClr val="80AAC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zh-CN" sz="1200">
                <a:solidFill>
                  <a:srgbClr val="FEFFFF"/>
                </a:solidFill>
              </a:rPr>
              <a:t>Bayesian Model</a:t>
            </a:r>
            <a:endParaRPr/>
          </a:p>
        </p:txBody>
      </p:sp>
      <p:sp>
        <p:nvSpPr>
          <p:cNvPr id="370" name="Google Shape;370;p23"/>
          <p:cNvSpPr/>
          <p:nvPr/>
        </p:nvSpPr>
        <p:spPr>
          <a:xfrm>
            <a:off x="5490178" y="1974815"/>
            <a:ext cx="1595100" cy="284400"/>
          </a:xfrm>
          <a:prstGeom prst="rect">
            <a:avLst/>
          </a:prstGeom>
          <a:solidFill>
            <a:srgbClr val="3E7F4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zh-CN" sz="1200">
                <a:solidFill>
                  <a:srgbClr val="FEFFFF"/>
                </a:solidFill>
              </a:rPr>
              <a:t>Decision Trees</a:t>
            </a:r>
            <a:endParaRPr/>
          </a:p>
        </p:txBody>
      </p:sp>
      <p:sp>
        <p:nvSpPr>
          <p:cNvPr id="371" name="Google Shape;371;p23"/>
          <p:cNvSpPr/>
          <p:nvPr/>
        </p:nvSpPr>
        <p:spPr>
          <a:xfrm>
            <a:off x="5490178" y="2377771"/>
            <a:ext cx="1595100" cy="284400"/>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zh-CN" sz="1200">
                <a:solidFill>
                  <a:srgbClr val="FEFFFF"/>
                </a:solidFill>
              </a:rPr>
              <a:t>GBM</a:t>
            </a:r>
            <a:endParaRPr/>
          </a:p>
        </p:txBody>
      </p:sp>
      <p:sp>
        <p:nvSpPr>
          <p:cNvPr id="372" name="Google Shape;372;p23"/>
          <p:cNvSpPr/>
          <p:nvPr/>
        </p:nvSpPr>
        <p:spPr>
          <a:xfrm>
            <a:off x="5089140" y="1273650"/>
            <a:ext cx="105054" cy="105054"/>
          </a:xfrm>
          <a:custGeom>
            <a:rect b="b" l="l" r="r" t="t"/>
            <a:pathLst>
              <a:path extrusionOk="0" h="477520" w="477520">
                <a:moveTo>
                  <a:pt x="477520" y="238760"/>
                </a:moveTo>
                <a:cubicBezTo>
                  <a:pt x="477520" y="370623"/>
                  <a:pt x="370624" y="477520"/>
                  <a:pt x="238760" y="477520"/>
                </a:cubicBezTo>
                <a:cubicBezTo>
                  <a:pt x="106897" y="477520"/>
                  <a:pt x="0" y="370623"/>
                  <a:pt x="0" y="238760"/>
                </a:cubicBezTo>
                <a:cubicBezTo>
                  <a:pt x="0" y="106896"/>
                  <a:pt x="106897" y="0"/>
                  <a:pt x="238760" y="0"/>
                </a:cubicBezTo>
                <a:cubicBezTo>
                  <a:pt x="370624" y="0"/>
                  <a:pt x="477520" y="106896"/>
                  <a:pt x="477520" y="238760"/>
                </a:cubicBezTo>
                <a:close/>
              </a:path>
            </a:pathLst>
          </a:custGeom>
          <a:solidFill>
            <a:srgbClr val="00349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383535"/>
              </a:solidFill>
              <a:latin typeface="Arial"/>
              <a:ea typeface="Arial"/>
              <a:cs typeface="Arial"/>
              <a:sym typeface="Arial"/>
            </a:endParaRPr>
          </a:p>
        </p:txBody>
      </p:sp>
      <p:sp>
        <p:nvSpPr>
          <p:cNvPr id="373" name="Google Shape;373;p23"/>
          <p:cNvSpPr/>
          <p:nvPr/>
        </p:nvSpPr>
        <p:spPr>
          <a:xfrm>
            <a:off x="5089140" y="1672371"/>
            <a:ext cx="105054" cy="105054"/>
          </a:xfrm>
          <a:custGeom>
            <a:rect b="b" l="l" r="r" t="t"/>
            <a:pathLst>
              <a:path extrusionOk="0" h="477520" w="477520">
                <a:moveTo>
                  <a:pt x="477520" y="238760"/>
                </a:moveTo>
                <a:cubicBezTo>
                  <a:pt x="477520" y="370623"/>
                  <a:pt x="370624" y="477520"/>
                  <a:pt x="238760" y="477520"/>
                </a:cubicBezTo>
                <a:cubicBezTo>
                  <a:pt x="106897" y="477520"/>
                  <a:pt x="0" y="370623"/>
                  <a:pt x="0" y="238760"/>
                </a:cubicBezTo>
                <a:cubicBezTo>
                  <a:pt x="0" y="106896"/>
                  <a:pt x="106897" y="0"/>
                  <a:pt x="238760" y="0"/>
                </a:cubicBezTo>
                <a:cubicBezTo>
                  <a:pt x="370624" y="0"/>
                  <a:pt x="477520" y="106896"/>
                  <a:pt x="477520" y="238760"/>
                </a:cubicBezTo>
                <a:close/>
              </a:path>
            </a:pathLst>
          </a:custGeom>
          <a:solidFill>
            <a:srgbClr val="80AAC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383535"/>
              </a:solidFill>
              <a:latin typeface="Arial"/>
              <a:ea typeface="Arial"/>
              <a:cs typeface="Arial"/>
              <a:sym typeface="Arial"/>
            </a:endParaRPr>
          </a:p>
        </p:txBody>
      </p:sp>
      <p:sp>
        <p:nvSpPr>
          <p:cNvPr id="374" name="Google Shape;374;p23"/>
          <p:cNvSpPr/>
          <p:nvPr/>
        </p:nvSpPr>
        <p:spPr>
          <a:xfrm>
            <a:off x="5089140" y="2076408"/>
            <a:ext cx="105054" cy="105054"/>
          </a:xfrm>
          <a:custGeom>
            <a:rect b="b" l="l" r="r" t="t"/>
            <a:pathLst>
              <a:path extrusionOk="0" h="477520" w="477520">
                <a:moveTo>
                  <a:pt x="477520" y="238760"/>
                </a:moveTo>
                <a:cubicBezTo>
                  <a:pt x="477520" y="370623"/>
                  <a:pt x="370624" y="477520"/>
                  <a:pt x="238760" y="477520"/>
                </a:cubicBezTo>
                <a:cubicBezTo>
                  <a:pt x="106897" y="477520"/>
                  <a:pt x="0" y="370623"/>
                  <a:pt x="0" y="238760"/>
                </a:cubicBezTo>
                <a:cubicBezTo>
                  <a:pt x="0" y="106896"/>
                  <a:pt x="106897" y="0"/>
                  <a:pt x="238760" y="0"/>
                </a:cubicBezTo>
                <a:cubicBezTo>
                  <a:pt x="370624" y="0"/>
                  <a:pt x="477520" y="106896"/>
                  <a:pt x="477520" y="238760"/>
                </a:cubicBezTo>
                <a:close/>
              </a:path>
            </a:pathLst>
          </a:custGeom>
          <a:solidFill>
            <a:srgbClr val="3E7F4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383535"/>
              </a:solidFill>
              <a:latin typeface="Arial"/>
              <a:ea typeface="Arial"/>
              <a:cs typeface="Arial"/>
              <a:sym typeface="Arial"/>
            </a:endParaRPr>
          </a:p>
        </p:txBody>
      </p:sp>
      <p:sp>
        <p:nvSpPr>
          <p:cNvPr id="375" name="Google Shape;375;p23"/>
          <p:cNvSpPr/>
          <p:nvPr/>
        </p:nvSpPr>
        <p:spPr>
          <a:xfrm>
            <a:off x="5089140" y="2480446"/>
            <a:ext cx="105054" cy="105054"/>
          </a:xfrm>
          <a:custGeom>
            <a:rect b="b" l="l" r="r" t="t"/>
            <a:pathLst>
              <a:path extrusionOk="0" h="477520" w="477520">
                <a:moveTo>
                  <a:pt x="477520" y="238760"/>
                </a:moveTo>
                <a:cubicBezTo>
                  <a:pt x="477520" y="370623"/>
                  <a:pt x="370624" y="477520"/>
                  <a:pt x="238760" y="477520"/>
                </a:cubicBezTo>
                <a:cubicBezTo>
                  <a:pt x="106897" y="477520"/>
                  <a:pt x="0" y="370623"/>
                  <a:pt x="0" y="238760"/>
                </a:cubicBezTo>
                <a:cubicBezTo>
                  <a:pt x="0" y="106896"/>
                  <a:pt x="106897" y="0"/>
                  <a:pt x="238760" y="0"/>
                </a:cubicBezTo>
                <a:cubicBezTo>
                  <a:pt x="370624" y="0"/>
                  <a:pt x="477520" y="106896"/>
                  <a:pt x="477520" y="238760"/>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383535"/>
              </a:solidFill>
              <a:latin typeface="Arial"/>
              <a:ea typeface="Arial"/>
              <a:cs typeface="Arial"/>
              <a:sym typeface="Arial"/>
            </a:endParaRPr>
          </a:p>
        </p:txBody>
      </p:sp>
      <p:grpSp>
        <p:nvGrpSpPr>
          <p:cNvPr id="376" name="Google Shape;376;p23"/>
          <p:cNvGrpSpPr/>
          <p:nvPr/>
        </p:nvGrpSpPr>
        <p:grpSpPr>
          <a:xfrm>
            <a:off x="7411869" y="6078613"/>
            <a:ext cx="271126" cy="257889"/>
            <a:chOff x="-6690625" y="3631325"/>
            <a:chExt cx="307225" cy="292225"/>
          </a:xfrm>
        </p:grpSpPr>
        <p:sp>
          <p:nvSpPr>
            <p:cNvPr id="377" name="Google Shape;377;p23"/>
            <p:cNvSpPr/>
            <p:nvPr/>
          </p:nvSpPr>
          <p:spPr>
            <a:xfrm>
              <a:off x="-6690625" y="3631325"/>
              <a:ext cx="222925" cy="292225"/>
            </a:xfrm>
            <a:custGeom>
              <a:rect b="b" l="l" r="r" t="t"/>
              <a:pathLst>
                <a:path extrusionOk="0" h="11689" w="8917">
                  <a:moveTo>
                    <a:pt x="5861" y="2773"/>
                  </a:moveTo>
                  <a:cubicBezTo>
                    <a:pt x="6270" y="2773"/>
                    <a:pt x="6333" y="3435"/>
                    <a:pt x="5861" y="3435"/>
                  </a:cubicBezTo>
                  <a:lnTo>
                    <a:pt x="3813" y="3435"/>
                  </a:lnTo>
                  <a:cubicBezTo>
                    <a:pt x="3372" y="3435"/>
                    <a:pt x="3340" y="2773"/>
                    <a:pt x="3813" y="2773"/>
                  </a:cubicBezTo>
                  <a:close/>
                  <a:moveTo>
                    <a:pt x="2742" y="0"/>
                  </a:moveTo>
                  <a:lnTo>
                    <a:pt x="2742" y="2395"/>
                  </a:lnTo>
                  <a:cubicBezTo>
                    <a:pt x="2742" y="2584"/>
                    <a:pt x="2584" y="2741"/>
                    <a:pt x="2395" y="2741"/>
                  </a:cubicBezTo>
                  <a:lnTo>
                    <a:pt x="1" y="2741"/>
                  </a:lnTo>
                  <a:lnTo>
                    <a:pt x="1" y="10649"/>
                  </a:lnTo>
                  <a:cubicBezTo>
                    <a:pt x="1" y="11216"/>
                    <a:pt x="473" y="11689"/>
                    <a:pt x="1009" y="11689"/>
                  </a:cubicBezTo>
                  <a:lnTo>
                    <a:pt x="7909" y="11689"/>
                  </a:lnTo>
                  <a:cubicBezTo>
                    <a:pt x="8444" y="11689"/>
                    <a:pt x="8917" y="11248"/>
                    <a:pt x="8917" y="10649"/>
                  </a:cubicBezTo>
                  <a:lnTo>
                    <a:pt x="8917" y="7751"/>
                  </a:lnTo>
                  <a:lnTo>
                    <a:pt x="6491" y="10177"/>
                  </a:lnTo>
                  <a:cubicBezTo>
                    <a:pt x="6491" y="10271"/>
                    <a:pt x="6428" y="10303"/>
                    <a:pt x="6365" y="10303"/>
                  </a:cubicBezTo>
                  <a:lnTo>
                    <a:pt x="4317" y="10901"/>
                  </a:lnTo>
                  <a:cubicBezTo>
                    <a:pt x="4198" y="10938"/>
                    <a:pt x="4080" y="10955"/>
                    <a:pt x="3967" y="10955"/>
                  </a:cubicBezTo>
                  <a:cubicBezTo>
                    <a:pt x="3209" y="10955"/>
                    <a:pt x="2625" y="10192"/>
                    <a:pt x="2899" y="9452"/>
                  </a:cubicBezTo>
                  <a:lnTo>
                    <a:pt x="3057" y="8979"/>
                  </a:lnTo>
                  <a:lnTo>
                    <a:pt x="1765" y="8979"/>
                  </a:lnTo>
                  <a:cubicBezTo>
                    <a:pt x="1324" y="8979"/>
                    <a:pt x="1293" y="8255"/>
                    <a:pt x="1765" y="8255"/>
                  </a:cubicBezTo>
                  <a:lnTo>
                    <a:pt x="3277" y="8255"/>
                  </a:lnTo>
                  <a:lnTo>
                    <a:pt x="3529" y="7593"/>
                  </a:lnTo>
                  <a:lnTo>
                    <a:pt x="1797" y="7593"/>
                  </a:lnTo>
                  <a:cubicBezTo>
                    <a:pt x="1356" y="7593"/>
                    <a:pt x="1324" y="6869"/>
                    <a:pt x="1797" y="6869"/>
                  </a:cubicBezTo>
                  <a:lnTo>
                    <a:pt x="4034" y="6869"/>
                  </a:lnTo>
                  <a:lnTo>
                    <a:pt x="4695" y="6207"/>
                  </a:lnTo>
                  <a:lnTo>
                    <a:pt x="1765" y="6207"/>
                  </a:lnTo>
                  <a:cubicBezTo>
                    <a:pt x="1324" y="6207"/>
                    <a:pt x="1293" y="5514"/>
                    <a:pt x="1765" y="5514"/>
                  </a:cubicBezTo>
                  <a:lnTo>
                    <a:pt x="5388" y="5514"/>
                  </a:lnTo>
                  <a:lnTo>
                    <a:pt x="6050" y="4821"/>
                  </a:lnTo>
                  <a:lnTo>
                    <a:pt x="1734" y="4821"/>
                  </a:lnTo>
                  <a:cubicBezTo>
                    <a:pt x="1293" y="4821"/>
                    <a:pt x="1261" y="4128"/>
                    <a:pt x="1734" y="4128"/>
                  </a:cubicBezTo>
                  <a:lnTo>
                    <a:pt x="6711" y="4128"/>
                  </a:lnTo>
                  <a:cubicBezTo>
                    <a:pt x="6963" y="3876"/>
                    <a:pt x="8696" y="2080"/>
                    <a:pt x="8917" y="1891"/>
                  </a:cubicBezTo>
                  <a:lnTo>
                    <a:pt x="8917" y="1009"/>
                  </a:lnTo>
                  <a:cubicBezTo>
                    <a:pt x="8917" y="473"/>
                    <a:pt x="8507" y="0"/>
                    <a:pt x="7909" y="0"/>
                  </a:cubicBezTo>
                  <a:close/>
                </a:path>
              </a:pathLst>
            </a:custGeom>
            <a:solidFill>
              <a:srgbClr val="FEFFFF"/>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rgbClr val="383535"/>
                </a:buClr>
                <a:buSzPts val="1800"/>
                <a:buFont typeface="Arial"/>
                <a:buNone/>
              </a:pPr>
              <a:r>
                <a:t/>
              </a:r>
              <a:endParaRPr sz="1800">
                <a:solidFill>
                  <a:srgbClr val="383535"/>
                </a:solidFill>
                <a:latin typeface="Arial"/>
                <a:ea typeface="Arial"/>
                <a:cs typeface="Arial"/>
                <a:sym typeface="Arial"/>
              </a:endParaRPr>
            </a:p>
          </p:txBody>
        </p:sp>
        <p:sp>
          <p:nvSpPr>
            <p:cNvPr id="378" name="Google Shape;378;p23"/>
            <p:cNvSpPr/>
            <p:nvPr/>
          </p:nvSpPr>
          <p:spPr>
            <a:xfrm>
              <a:off x="-6604350" y="3832175"/>
              <a:ext cx="58675" cy="56550"/>
            </a:xfrm>
            <a:custGeom>
              <a:rect b="b" l="l" r="r" t="t"/>
              <a:pathLst>
                <a:path extrusionOk="0" h="2262" w="2347">
                  <a:moveTo>
                    <a:pt x="614" y="0"/>
                  </a:moveTo>
                  <a:lnTo>
                    <a:pt x="110" y="1607"/>
                  </a:lnTo>
                  <a:cubicBezTo>
                    <a:pt x="1" y="1934"/>
                    <a:pt x="222" y="2262"/>
                    <a:pt x="550" y="2262"/>
                  </a:cubicBezTo>
                  <a:cubicBezTo>
                    <a:pt x="600" y="2262"/>
                    <a:pt x="654" y="2254"/>
                    <a:pt x="709" y="2237"/>
                  </a:cubicBezTo>
                  <a:lnTo>
                    <a:pt x="2347" y="1701"/>
                  </a:lnTo>
                  <a:lnTo>
                    <a:pt x="614" y="0"/>
                  </a:lnTo>
                  <a:close/>
                </a:path>
              </a:pathLst>
            </a:custGeom>
            <a:solidFill>
              <a:srgbClr val="FEFFFF"/>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rgbClr val="383535"/>
                </a:buClr>
                <a:buSzPts val="1800"/>
                <a:buFont typeface="Arial"/>
                <a:buNone/>
              </a:pPr>
              <a:r>
                <a:t/>
              </a:r>
              <a:endParaRPr sz="1800">
                <a:solidFill>
                  <a:srgbClr val="383535"/>
                </a:solidFill>
                <a:latin typeface="Arial"/>
                <a:ea typeface="Arial"/>
                <a:cs typeface="Arial"/>
                <a:sym typeface="Arial"/>
              </a:endParaRPr>
            </a:p>
          </p:txBody>
        </p:sp>
        <p:sp>
          <p:nvSpPr>
            <p:cNvPr id="379" name="Google Shape;379;p23"/>
            <p:cNvSpPr/>
            <p:nvPr/>
          </p:nvSpPr>
          <p:spPr>
            <a:xfrm>
              <a:off x="-6470875" y="3684775"/>
              <a:ext cx="87475" cy="71800"/>
            </a:xfrm>
            <a:custGeom>
              <a:rect b="b" l="l" r="r" t="t"/>
              <a:pathLst>
                <a:path extrusionOk="0" h="2872" w="3499">
                  <a:moveTo>
                    <a:pt x="1479" y="1"/>
                  </a:moveTo>
                  <a:cubicBezTo>
                    <a:pt x="1176" y="1"/>
                    <a:pt x="868" y="114"/>
                    <a:pt x="599" y="383"/>
                  </a:cubicBezTo>
                  <a:lnTo>
                    <a:pt x="1" y="950"/>
                  </a:lnTo>
                  <a:lnTo>
                    <a:pt x="1954" y="2872"/>
                  </a:lnTo>
                  <a:lnTo>
                    <a:pt x="2521" y="2305"/>
                  </a:lnTo>
                  <a:cubicBezTo>
                    <a:pt x="3498" y="1352"/>
                    <a:pt x="2524" y="1"/>
                    <a:pt x="1479" y="1"/>
                  </a:cubicBezTo>
                  <a:close/>
                </a:path>
              </a:pathLst>
            </a:custGeom>
            <a:solidFill>
              <a:srgbClr val="FEFFFF"/>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rgbClr val="383535"/>
                </a:buClr>
                <a:buSzPts val="1800"/>
                <a:buFont typeface="Arial"/>
                <a:buNone/>
              </a:pPr>
              <a:r>
                <a:t/>
              </a:r>
              <a:endParaRPr sz="1800">
                <a:solidFill>
                  <a:srgbClr val="383535"/>
                </a:solidFill>
                <a:latin typeface="Arial"/>
                <a:ea typeface="Arial"/>
                <a:cs typeface="Arial"/>
                <a:sym typeface="Arial"/>
              </a:endParaRPr>
            </a:p>
          </p:txBody>
        </p:sp>
        <p:sp>
          <p:nvSpPr>
            <p:cNvPr id="380" name="Google Shape;380;p23"/>
            <p:cNvSpPr/>
            <p:nvPr/>
          </p:nvSpPr>
          <p:spPr>
            <a:xfrm>
              <a:off x="-6578775" y="3721900"/>
              <a:ext cx="143375" cy="143375"/>
            </a:xfrm>
            <a:custGeom>
              <a:rect b="b" l="l" r="r" t="t"/>
              <a:pathLst>
                <a:path extrusionOk="0" h="5735" w="5735">
                  <a:moveTo>
                    <a:pt x="3813" y="1"/>
                  </a:moveTo>
                  <a:lnTo>
                    <a:pt x="1" y="3813"/>
                  </a:lnTo>
                  <a:lnTo>
                    <a:pt x="1922" y="5734"/>
                  </a:lnTo>
                  <a:lnTo>
                    <a:pt x="4474" y="3183"/>
                  </a:lnTo>
                  <a:lnTo>
                    <a:pt x="5734" y="1922"/>
                  </a:lnTo>
                  <a:lnTo>
                    <a:pt x="3813" y="1"/>
                  </a:lnTo>
                  <a:close/>
                </a:path>
              </a:pathLst>
            </a:custGeom>
            <a:solidFill>
              <a:srgbClr val="FEFFFF"/>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rgbClr val="383535"/>
                </a:buClr>
                <a:buSzPts val="1800"/>
                <a:buFont typeface="Arial"/>
                <a:buNone/>
              </a:pPr>
              <a:r>
                <a:t/>
              </a:r>
              <a:endParaRPr sz="1800">
                <a:solidFill>
                  <a:srgbClr val="383535"/>
                </a:solidFill>
                <a:latin typeface="Arial"/>
                <a:ea typeface="Arial"/>
                <a:cs typeface="Arial"/>
                <a:sym typeface="Arial"/>
              </a:endParaRPr>
            </a:p>
          </p:txBody>
        </p:sp>
        <p:sp>
          <p:nvSpPr>
            <p:cNvPr id="381" name="Google Shape;381;p23"/>
            <p:cNvSpPr/>
            <p:nvPr/>
          </p:nvSpPr>
          <p:spPr>
            <a:xfrm>
              <a:off x="-6685100" y="3636850"/>
              <a:ext cx="47275" cy="46475"/>
            </a:xfrm>
            <a:custGeom>
              <a:rect b="b" l="l" r="r" t="t"/>
              <a:pathLst>
                <a:path extrusionOk="0" h="1859" w="1891">
                  <a:moveTo>
                    <a:pt x="1891" y="0"/>
                  </a:moveTo>
                  <a:lnTo>
                    <a:pt x="0" y="1859"/>
                  </a:lnTo>
                  <a:lnTo>
                    <a:pt x="1891" y="1859"/>
                  </a:lnTo>
                  <a:lnTo>
                    <a:pt x="1891" y="0"/>
                  </a:lnTo>
                  <a:close/>
                </a:path>
              </a:pathLst>
            </a:custGeom>
            <a:solidFill>
              <a:srgbClr val="FEFFFF"/>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rgbClr val="383535"/>
                </a:buClr>
                <a:buSzPts val="1800"/>
                <a:buFont typeface="Arial"/>
                <a:buNone/>
              </a:pPr>
              <a:r>
                <a:t/>
              </a:r>
              <a:endParaRPr sz="1800">
                <a:solidFill>
                  <a:srgbClr val="383535"/>
                </a:solidFill>
                <a:latin typeface="Arial"/>
                <a:ea typeface="Arial"/>
                <a:cs typeface="Arial"/>
                <a:sym typeface="Arial"/>
              </a:endParaRPr>
            </a:p>
          </p:txBody>
        </p:sp>
      </p:grpSp>
      <p:grpSp>
        <p:nvGrpSpPr>
          <p:cNvPr id="382" name="Google Shape;382;p23"/>
          <p:cNvGrpSpPr/>
          <p:nvPr/>
        </p:nvGrpSpPr>
        <p:grpSpPr>
          <a:xfrm>
            <a:off x="585262" y="1651504"/>
            <a:ext cx="223632" cy="272617"/>
            <a:chOff x="3907325" y="2620775"/>
            <a:chExt cx="395250" cy="481825"/>
          </a:xfrm>
        </p:grpSpPr>
        <p:sp>
          <p:nvSpPr>
            <p:cNvPr id="383" name="Google Shape;383;p23"/>
            <p:cNvSpPr/>
            <p:nvPr/>
          </p:nvSpPr>
          <p:spPr>
            <a:xfrm>
              <a:off x="3907325" y="3016975"/>
              <a:ext cx="74550" cy="56475"/>
            </a:xfrm>
            <a:custGeom>
              <a:rect b="b" l="l" r="r" t="t"/>
              <a:pathLst>
                <a:path extrusionOk="0" h="2259" w="2982">
                  <a:moveTo>
                    <a:pt x="1" y="0"/>
                  </a:moveTo>
                  <a:lnTo>
                    <a:pt x="1" y="563"/>
                  </a:lnTo>
                  <a:cubicBezTo>
                    <a:pt x="1" y="1500"/>
                    <a:pt x="756" y="2256"/>
                    <a:pt x="1693" y="2259"/>
                  </a:cubicBezTo>
                  <a:lnTo>
                    <a:pt x="2982" y="2259"/>
                  </a:lnTo>
                  <a:cubicBezTo>
                    <a:pt x="2711" y="1527"/>
                    <a:pt x="2515" y="768"/>
                    <a:pt x="2401" y="0"/>
                  </a:cubicBezTo>
                  <a:close/>
                </a:path>
              </a:pathLst>
            </a:custGeom>
            <a:solidFill>
              <a:srgbClr val="FEFFFF"/>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rgbClr val="383535"/>
                </a:buClr>
                <a:buSzPts val="1800"/>
                <a:buFont typeface="Arial"/>
                <a:buNone/>
              </a:pPr>
              <a:r>
                <a:t/>
              </a:r>
              <a:endParaRPr sz="1800">
                <a:solidFill>
                  <a:srgbClr val="435D74"/>
                </a:solidFill>
                <a:latin typeface="Arial"/>
                <a:ea typeface="Arial"/>
                <a:cs typeface="Arial"/>
                <a:sym typeface="Arial"/>
              </a:endParaRPr>
            </a:p>
          </p:txBody>
        </p:sp>
        <p:sp>
          <p:nvSpPr>
            <p:cNvPr id="384" name="Google Shape;384;p23"/>
            <p:cNvSpPr/>
            <p:nvPr/>
          </p:nvSpPr>
          <p:spPr>
            <a:xfrm>
              <a:off x="3907325" y="2705450"/>
              <a:ext cx="282325" cy="283325"/>
            </a:xfrm>
            <a:custGeom>
              <a:rect b="b" l="l" r="r" t="t"/>
              <a:pathLst>
                <a:path extrusionOk="0" h="11333" w="11293">
                  <a:moveTo>
                    <a:pt x="1" y="1"/>
                  </a:moveTo>
                  <a:lnTo>
                    <a:pt x="1" y="11332"/>
                  </a:lnTo>
                  <a:lnTo>
                    <a:pt x="2283" y="11332"/>
                  </a:lnTo>
                  <a:cubicBezTo>
                    <a:pt x="2274" y="11142"/>
                    <a:pt x="2259" y="10956"/>
                    <a:pt x="2259" y="10766"/>
                  </a:cubicBezTo>
                  <a:lnTo>
                    <a:pt x="2259" y="9637"/>
                  </a:lnTo>
                  <a:cubicBezTo>
                    <a:pt x="2259" y="8396"/>
                    <a:pt x="2834" y="7249"/>
                    <a:pt x="3834" y="6490"/>
                  </a:cubicBezTo>
                  <a:lnTo>
                    <a:pt x="4517" y="5975"/>
                  </a:lnTo>
                  <a:lnTo>
                    <a:pt x="4517" y="3145"/>
                  </a:lnTo>
                  <a:cubicBezTo>
                    <a:pt x="4517" y="2051"/>
                    <a:pt x="5400" y="1169"/>
                    <a:pt x="6493" y="1169"/>
                  </a:cubicBezTo>
                  <a:cubicBezTo>
                    <a:pt x="7583" y="1169"/>
                    <a:pt x="8468" y="2051"/>
                    <a:pt x="8468" y="3145"/>
                  </a:cubicBezTo>
                  <a:lnTo>
                    <a:pt x="8468" y="3617"/>
                  </a:lnTo>
                  <a:cubicBezTo>
                    <a:pt x="8743" y="3487"/>
                    <a:pt x="9031" y="3426"/>
                    <a:pt x="9314" y="3426"/>
                  </a:cubicBezTo>
                  <a:cubicBezTo>
                    <a:pt x="10141" y="3426"/>
                    <a:pt x="10923" y="3949"/>
                    <a:pt x="11196" y="4795"/>
                  </a:cubicBezTo>
                  <a:cubicBezTo>
                    <a:pt x="11226" y="4780"/>
                    <a:pt x="11260" y="4771"/>
                    <a:pt x="11293" y="4759"/>
                  </a:cubicBezTo>
                  <a:lnTo>
                    <a:pt x="11293" y="1"/>
                  </a:lnTo>
                  <a:close/>
                </a:path>
              </a:pathLst>
            </a:custGeom>
            <a:solidFill>
              <a:srgbClr val="FEFFFF"/>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rgbClr val="383535"/>
                </a:buClr>
                <a:buSzPts val="1800"/>
                <a:buFont typeface="Arial"/>
                <a:buNone/>
              </a:pPr>
              <a:r>
                <a:t/>
              </a:r>
              <a:endParaRPr sz="1800">
                <a:solidFill>
                  <a:srgbClr val="435D74"/>
                </a:solidFill>
                <a:latin typeface="Arial"/>
                <a:ea typeface="Arial"/>
                <a:cs typeface="Arial"/>
                <a:sym typeface="Arial"/>
              </a:endParaRPr>
            </a:p>
          </p:txBody>
        </p:sp>
        <p:sp>
          <p:nvSpPr>
            <p:cNvPr id="385" name="Google Shape;385;p23"/>
            <p:cNvSpPr/>
            <p:nvPr/>
          </p:nvSpPr>
          <p:spPr>
            <a:xfrm>
              <a:off x="3907325" y="2620775"/>
              <a:ext cx="282325" cy="56475"/>
            </a:xfrm>
            <a:custGeom>
              <a:rect b="b" l="l" r="r" t="t"/>
              <a:pathLst>
                <a:path extrusionOk="0" h="2259" w="11293">
                  <a:moveTo>
                    <a:pt x="1693" y="0"/>
                  </a:moveTo>
                  <a:cubicBezTo>
                    <a:pt x="756" y="0"/>
                    <a:pt x="1" y="759"/>
                    <a:pt x="1" y="1695"/>
                  </a:cubicBezTo>
                  <a:lnTo>
                    <a:pt x="1" y="2259"/>
                  </a:lnTo>
                  <a:lnTo>
                    <a:pt x="11293" y="2259"/>
                  </a:lnTo>
                  <a:lnTo>
                    <a:pt x="11293" y="1695"/>
                  </a:lnTo>
                  <a:cubicBezTo>
                    <a:pt x="11290" y="759"/>
                    <a:pt x="10534" y="0"/>
                    <a:pt x="9597" y="0"/>
                  </a:cubicBezTo>
                  <a:close/>
                </a:path>
              </a:pathLst>
            </a:custGeom>
            <a:solidFill>
              <a:srgbClr val="FEFFFF"/>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rgbClr val="383535"/>
                </a:buClr>
                <a:buSzPts val="1800"/>
                <a:buFont typeface="Arial"/>
                <a:buNone/>
              </a:pPr>
              <a:r>
                <a:t/>
              </a:r>
              <a:endParaRPr sz="1800">
                <a:solidFill>
                  <a:srgbClr val="435D74"/>
                </a:solidFill>
                <a:latin typeface="Arial"/>
                <a:ea typeface="Arial"/>
                <a:cs typeface="Arial"/>
                <a:sym typeface="Arial"/>
              </a:endParaRPr>
            </a:p>
          </p:txBody>
        </p:sp>
        <p:sp>
          <p:nvSpPr>
            <p:cNvPr id="386" name="Google Shape;386;p23"/>
            <p:cNvSpPr/>
            <p:nvPr/>
          </p:nvSpPr>
          <p:spPr>
            <a:xfrm>
              <a:off x="3992025" y="2762900"/>
              <a:ext cx="310550" cy="339700"/>
            </a:xfrm>
            <a:custGeom>
              <a:rect b="b" l="l" r="r" t="t"/>
              <a:pathLst>
                <a:path extrusionOk="0" h="13588" w="12422">
                  <a:moveTo>
                    <a:pt x="3105" y="0"/>
                  </a:moveTo>
                  <a:cubicBezTo>
                    <a:pt x="2635" y="0"/>
                    <a:pt x="2259" y="377"/>
                    <a:pt x="2259" y="847"/>
                  </a:cubicBezTo>
                  <a:lnTo>
                    <a:pt x="2259" y="8468"/>
                  </a:lnTo>
                  <a:cubicBezTo>
                    <a:pt x="2259" y="8781"/>
                    <a:pt x="2006" y="9031"/>
                    <a:pt x="1693" y="9031"/>
                  </a:cubicBezTo>
                  <a:cubicBezTo>
                    <a:pt x="1379" y="9031"/>
                    <a:pt x="1129" y="8781"/>
                    <a:pt x="1129" y="8468"/>
                  </a:cubicBezTo>
                  <a:lnTo>
                    <a:pt x="1129" y="5095"/>
                  </a:lnTo>
                  <a:cubicBezTo>
                    <a:pt x="419" y="5622"/>
                    <a:pt x="0" y="6453"/>
                    <a:pt x="0" y="7339"/>
                  </a:cubicBezTo>
                  <a:lnTo>
                    <a:pt x="0" y="8468"/>
                  </a:lnTo>
                  <a:cubicBezTo>
                    <a:pt x="0" y="10052"/>
                    <a:pt x="368" y="11615"/>
                    <a:pt x="1069" y="13036"/>
                  </a:cubicBezTo>
                  <a:cubicBezTo>
                    <a:pt x="1223" y="13346"/>
                    <a:pt x="1322" y="13587"/>
                    <a:pt x="1693" y="13587"/>
                  </a:cubicBezTo>
                  <a:lnTo>
                    <a:pt x="10726" y="13587"/>
                  </a:lnTo>
                  <a:cubicBezTo>
                    <a:pt x="11097" y="13587"/>
                    <a:pt x="11196" y="13346"/>
                    <a:pt x="11350" y="13036"/>
                  </a:cubicBezTo>
                  <a:cubicBezTo>
                    <a:pt x="12051" y="11615"/>
                    <a:pt x="12419" y="10052"/>
                    <a:pt x="12422" y="8468"/>
                  </a:cubicBezTo>
                  <a:lnTo>
                    <a:pt x="12422" y="5363"/>
                  </a:lnTo>
                  <a:cubicBezTo>
                    <a:pt x="12422" y="4894"/>
                    <a:pt x="12042" y="4517"/>
                    <a:pt x="11572" y="4517"/>
                  </a:cubicBezTo>
                  <a:cubicBezTo>
                    <a:pt x="11106" y="4517"/>
                    <a:pt x="10726" y="4894"/>
                    <a:pt x="10726" y="5363"/>
                  </a:cubicBezTo>
                  <a:lnTo>
                    <a:pt x="10726" y="7339"/>
                  </a:lnTo>
                  <a:cubicBezTo>
                    <a:pt x="10726" y="7652"/>
                    <a:pt x="10473" y="7902"/>
                    <a:pt x="10163" y="7902"/>
                  </a:cubicBezTo>
                  <a:cubicBezTo>
                    <a:pt x="9850" y="7902"/>
                    <a:pt x="9597" y="7652"/>
                    <a:pt x="9597" y="7339"/>
                  </a:cubicBezTo>
                  <a:lnTo>
                    <a:pt x="9597" y="6297"/>
                  </a:lnTo>
                  <a:lnTo>
                    <a:pt x="9597" y="4234"/>
                  </a:lnTo>
                  <a:cubicBezTo>
                    <a:pt x="9597" y="3764"/>
                    <a:pt x="9218" y="3388"/>
                    <a:pt x="8751" y="3388"/>
                  </a:cubicBezTo>
                  <a:cubicBezTo>
                    <a:pt x="8281" y="3388"/>
                    <a:pt x="7905" y="3764"/>
                    <a:pt x="7905" y="4234"/>
                  </a:cubicBezTo>
                  <a:lnTo>
                    <a:pt x="7905" y="6210"/>
                  </a:lnTo>
                  <a:cubicBezTo>
                    <a:pt x="7905" y="6523"/>
                    <a:pt x="7652" y="6773"/>
                    <a:pt x="7339" y="6773"/>
                  </a:cubicBezTo>
                  <a:cubicBezTo>
                    <a:pt x="7025" y="6773"/>
                    <a:pt x="6776" y="6523"/>
                    <a:pt x="6776" y="6210"/>
                  </a:cubicBezTo>
                  <a:lnTo>
                    <a:pt x="6776" y="3105"/>
                  </a:lnTo>
                  <a:cubicBezTo>
                    <a:pt x="6776" y="2635"/>
                    <a:pt x="6396" y="2259"/>
                    <a:pt x="5926" y="2259"/>
                  </a:cubicBezTo>
                  <a:cubicBezTo>
                    <a:pt x="5460" y="2259"/>
                    <a:pt x="5080" y="2635"/>
                    <a:pt x="5080" y="3105"/>
                  </a:cubicBezTo>
                  <a:lnTo>
                    <a:pt x="5080" y="6210"/>
                  </a:lnTo>
                  <a:cubicBezTo>
                    <a:pt x="5080" y="6523"/>
                    <a:pt x="4827" y="6773"/>
                    <a:pt x="4517" y="6773"/>
                  </a:cubicBezTo>
                  <a:cubicBezTo>
                    <a:pt x="4204" y="6773"/>
                    <a:pt x="3951" y="6523"/>
                    <a:pt x="3951" y="6210"/>
                  </a:cubicBezTo>
                  <a:lnTo>
                    <a:pt x="3951" y="847"/>
                  </a:lnTo>
                  <a:cubicBezTo>
                    <a:pt x="3951" y="377"/>
                    <a:pt x="3572" y="0"/>
                    <a:pt x="3105" y="0"/>
                  </a:cubicBezTo>
                  <a:close/>
                </a:path>
              </a:pathLst>
            </a:custGeom>
            <a:solidFill>
              <a:srgbClr val="FEFFFF"/>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rgbClr val="383535"/>
                </a:buClr>
                <a:buSzPts val="1800"/>
                <a:buFont typeface="Arial"/>
                <a:buNone/>
              </a:pPr>
              <a:r>
                <a:t/>
              </a:r>
              <a:endParaRPr sz="1800">
                <a:solidFill>
                  <a:srgbClr val="435D74"/>
                </a:solidFill>
                <a:latin typeface="Arial"/>
                <a:ea typeface="Arial"/>
                <a:cs typeface="Arial"/>
                <a:sym typeface="Arial"/>
              </a:endParaRPr>
            </a:p>
          </p:txBody>
        </p:sp>
      </p:grpSp>
      <p:sp>
        <p:nvSpPr>
          <p:cNvPr id="387" name="Google Shape;387;p23"/>
          <p:cNvSpPr/>
          <p:nvPr/>
        </p:nvSpPr>
        <p:spPr>
          <a:xfrm>
            <a:off x="281044" y="3323444"/>
            <a:ext cx="2255519" cy="670560"/>
          </a:xfrm>
          <a:custGeom>
            <a:rect b="b" l="l" r="r" t="t"/>
            <a:pathLst>
              <a:path extrusionOk="0" h="670560" w="2255519">
                <a:moveTo>
                  <a:pt x="2075180" y="0"/>
                </a:moveTo>
                <a:lnTo>
                  <a:pt x="0" y="0"/>
                </a:lnTo>
                <a:lnTo>
                  <a:pt x="180340" y="335280"/>
                </a:lnTo>
                <a:lnTo>
                  <a:pt x="0" y="670560"/>
                </a:lnTo>
                <a:lnTo>
                  <a:pt x="2075180" y="670560"/>
                </a:lnTo>
                <a:lnTo>
                  <a:pt x="2255520" y="335280"/>
                </a:lnTo>
                <a:close/>
              </a:path>
            </a:pathLst>
          </a:custGeom>
          <a:solidFill>
            <a:srgbClr val="00349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383535"/>
              </a:solidFill>
              <a:latin typeface="Arial"/>
              <a:ea typeface="Arial"/>
              <a:cs typeface="Arial"/>
              <a:sym typeface="Arial"/>
            </a:endParaRPr>
          </a:p>
        </p:txBody>
      </p:sp>
      <p:sp>
        <p:nvSpPr>
          <p:cNvPr id="388" name="Google Shape;388;p23"/>
          <p:cNvSpPr/>
          <p:nvPr/>
        </p:nvSpPr>
        <p:spPr>
          <a:xfrm>
            <a:off x="2518264" y="3328857"/>
            <a:ext cx="2254250" cy="670560"/>
          </a:xfrm>
          <a:custGeom>
            <a:rect b="b" l="l" r="r" t="t"/>
            <a:pathLst>
              <a:path extrusionOk="0" h="670560" w="2254250">
                <a:moveTo>
                  <a:pt x="2075180" y="0"/>
                </a:moveTo>
                <a:lnTo>
                  <a:pt x="0" y="0"/>
                </a:lnTo>
                <a:lnTo>
                  <a:pt x="179070" y="335280"/>
                </a:lnTo>
                <a:lnTo>
                  <a:pt x="0" y="670560"/>
                </a:lnTo>
                <a:lnTo>
                  <a:pt x="2075180" y="670560"/>
                </a:lnTo>
                <a:lnTo>
                  <a:pt x="2254250" y="335280"/>
                </a:lnTo>
                <a:close/>
              </a:path>
            </a:pathLst>
          </a:custGeom>
          <a:solidFill>
            <a:srgbClr val="80AAC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383535"/>
              </a:solidFill>
              <a:latin typeface="Arial"/>
              <a:ea typeface="Arial"/>
              <a:cs typeface="Arial"/>
              <a:sym typeface="Arial"/>
            </a:endParaRPr>
          </a:p>
        </p:txBody>
      </p:sp>
      <p:sp>
        <p:nvSpPr>
          <p:cNvPr id="389" name="Google Shape;389;p23"/>
          <p:cNvSpPr/>
          <p:nvPr/>
        </p:nvSpPr>
        <p:spPr>
          <a:xfrm>
            <a:off x="4772515" y="3328857"/>
            <a:ext cx="2255519" cy="670560"/>
          </a:xfrm>
          <a:custGeom>
            <a:rect b="b" l="l" r="r" t="t"/>
            <a:pathLst>
              <a:path extrusionOk="0" h="670560" w="2255519">
                <a:moveTo>
                  <a:pt x="2075180" y="0"/>
                </a:moveTo>
                <a:lnTo>
                  <a:pt x="0" y="0"/>
                </a:lnTo>
                <a:lnTo>
                  <a:pt x="180340" y="335280"/>
                </a:lnTo>
                <a:lnTo>
                  <a:pt x="0" y="670560"/>
                </a:lnTo>
                <a:lnTo>
                  <a:pt x="2075180" y="670560"/>
                </a:lnTo>
                <a:lnTo>
                  <a:pt x="2255520" y="335280"/>
                </a:lnTo>
                <a:close/>
              </a:path>
            </a:pathLst>
          </a:custGeom>
          <a:solidFill>
            <a:srgbClr val="3E7F4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383535"/>
              </a:solidFill>
              <a:latin typeface="Arial"/>
              <a:ea typeface="Arial"/>
              <a:cs typeface="Arial"/>
              <a:sym typeface="Arial"/>
            </a:endParaRPr>
          </a:p>
        </p:txBody>
      </p:sp>
      <p:sp>
        <p:nvSpPr>
          <p:cNvPr id="390" name="Google Shape;390;p23"/>
          <p:cNvSpPr/>
          <p:nvPr/>
        </p:nvSpPr>
        <p:spPr>
          <a:xfrm>
            <a:off x="7028034" y="3328857"/>
            <a:ext cx="2254250" cy="670560"/>
          </a:xfrm>
          <a:custGeom>
            <a:rect b="b" l="l" r="r" t="t"/>
            <a:pathLst>
              <a:path extrusionOk="0" h="670560" w="2254250">
                <a:moveTo>
                  <a:pt x="2075180" y="0"/>
                </a:moveTo>
                <a:lnTo>
                  <a:pt x="0" y="0"/>
                </a:lnTo>
                <a:lnTo>
                  <a:pt x="179070" y="335280"/>
                </a:lnTo>
                <a:lnTo>
                  <a:pt x="0" y="670560"/>
                </a:lnTo>
                <a:lnTo>
                  <a:pt x="2075180" y="670560"/>
                </a:lnTo>
                <a:lnTo>
                  <a:pt x="2254250" y="335280"/>
                </a:lnTo>
                <a:close/>
              </a:path>
            </a:pathLst>
          </a:custGeom>
          <a:solidFill>
            <a:srgbClr val="ADC49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383535"/>
              </a:solidFill>
              <a:latin typeface="Arial"/>
              <a:ea typeface="Arial"/>
              <a:cs typeface="Arial"/>
              <a:sym typeface="Arial"/>
            </a:endParaRPr>
          </a:p>
        </p:txBody>
      </p:sp>
      <p:sp>
        <p:nvSpPr>
          <p:cNvPr id="391" name="Google Shape;391;p23"/>
          <p:cNvSpPr/>
          <p:nvPr/>
        </p:nvSpPr>
        <p:spPr>
          <a:xfrm>
            <a:off x="9282284" y="3328857"/>
            <a:ext cx="2255520" cy="670560"/>
          </a:xfrm>
          <a:custGeom>
            <a:rect b="b" l="l" r="r" t="t"/>
            <a:pathLst>
              <a:path extrusionOk="0" h="670560" w="2255520">
                <a:moveTo>
                  <a:pt x="2075180" y="0"/>
                </a:moveTo>
                <a:lnTo>
                  <a:pt x="0" y="0"/>
                </a:lnTo>
                <a:lnTo>
                  <a:pt x="180340" y="335280"/>
                </a:lnTo>
                <a:lnTo>
                  <a:pt x="0" y="670560"/>
                </a:lnTo>
                <a:lnTo>
                  <a:pt x="2075180" y="670560"/>
                </a:lnTo>
                <a:lnTo>
                  <a:pt x="2255521" y="335280"/>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383535"/>
              </a:solidFill>
              <a:latin typeface="Arial"/>
              <a:ea typeface="Arial"/>
              <a:cs typeface="Arial"/>
              <a:sym typeface="Arial"/>
            </a:endParaRPr>
          </a:p>
        </p:txBody>
      </p:sp>
      <p:sp>
        <p:nvSpPr>
          <p:cNvPr id="392" name="Google Shape;392;p23"/>
          <p:cNvSpPr txBox="1"/>
          <p:nvPr/>
        </p:nvSpPr>
        <p:spPr>
          <a:xfrm>
            <a:off x="354663" y="3474083"/>
            <a:ext cx="2258100" cy="3693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zh-CN" sz="1800">
                <a:solidFill>
                  <a:srgbClr val="FEFFFF"/>
                </a:solidFill>
              </a:rPr>
              <a:t>Data Collection</a:t>
            </a:r>
            <a:endParaRPr sz="1800"/>
          </a:p>
        </p:txBody>
      </p:sp>
      <p:sp>
        <p:nvSpPr>
          <p:cNvPr id="393" name="Google Shape;393;p23"/>
          <p:cNvSpPr txBox="1"/>
          <p:nvPr/>
        </p:nvSpPr>
        <p:spPr>
          <a:xfrm>
            <a:off x="2516350" y="3312421"/>
            <a:ext cx="2258100" cy="6465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lang="zh-CN" sz="1800">
                <a:solidFill>
                  <a:srgbClr val="FEFFFF"/>
                </a:solidFill>
              </a:rPr>
              <a:t>Data Preprocessing</a:t>
            </a:r>
            <a:endParaRPr sz="1800"/>
          </a:p>
        </p:txBody>
      </p:sp>
      <p:sp>
        <p:nvSpPr>
          <p:cNvPr id="394" name="Google Shape;394;p23"/>
          <p:cNvSpPr txBox="1"/>
          <p:nvPr/>
        </p:nvSpPr>
        <p:spPr>
          <a:xfrm>
            <a:off x="4999276" y="3333925"/>
            <a:ext cx="1905000" cy="6465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lang="zh-CN" sz="1800">
                <a:solidFill>
                  <a:srgbClr val="FEFFFF"/>
                </a:solidFill>
              </a:rPr>
              <a:t>Models Development</a:t>
            </a:r>
            <a:endParaRPr sz="1800"/>
          </a:p>
        </p:txBody>
      </p:sp>
      <p:sp>
        <p:nvSpPr>
          <p:cNvPr id="395" name="Google Shape;395;p23"/>
          <p:cNvSpPr txBox="1"/>
          <p:nvPr/>
        </p:nvSpPr>
        <p:spPr>
          <a:xfrm>
            <a:off x="7028023" y="3296971"/>
            <a:ext cx="2258100" cy="6465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zh-CN" sz="1800">
                <a:solidFill>
                  <a:srgbClr val="FEFFFF"/>
                </a:solidFill>
              </a:rPr>
              <a:t>Performance Evaluation</a:t>
            </a:r>
            <a:endParaRPr sz="1800"/>
          </a:p>
        </p:txBody>
      </p:sp>
      <p:sp>
        <p:nvSpPr>
          <p:cNvPr id="396" name="Google Shape;396;p23"/>
          <p:cNvSpPr txBox="1"/>
          <p:nvPr/>
        </p:nvSpPr>
        <p:spPr>
          <a:xfrm>
            <a:off x="9263972" y="3340883"/>
            <a:ext cx="2258100" cy="6465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zh-CN" sz="1800">
                <a:solidFill>
                  <a:srgbClr val="FEFFFF"/>
                </a:solidFill>
              </a:rPr>
              <a:t>Testing and Validation</a:t>
            </a:r>
            <a:endParaRPr sz="1800"/>
          </a:p>
        </p:txBody>
      </p:sp>
      <p:sp>
        <p:nvSpPr>
          <p:cNvPr id="397" name="Google Shape;397;p23"/>
          <p:cNvSpPr/>
          <p:nvPr/>
        </p:nvSpPr>
        <p:spPr>
          <a:xfrm>
            <a:off x="5490178" y="2758771"/>
            <a:ext cx="1595100" cy="2844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zh-CN" sz="1200">
                <a:solidFill>
                  <a:srgbClr val="FEFFFF"/>
                </a:solidFill>
              </a:rPr>
              <a:t>LSTM</a:t>
            </a:r>
            <a:endParaRPr/>
          </a:p>
        </p:txBody>
      </p:sp>
      <p:sp>
        <p:nvSpPr>
          <p:cNvPr id="398" name="Google Shape;398;p23"/>
          <p:cNvSpPr/>
          <p:nvPr/>
        </p:nvSpPr>
        <p:spPr>
          <a:xfrm>
            <a:off x="5089140" y="2861446"/>
            <a:ext cx="105054" cy="105054"/>
          </a:xfrm>
          <a:custGeom>
            <a:rect b="b" l="l" r="r" t="t"/>
            <a:pathLst>
              <a:path extrusionOk="0" h="477520" w="477520">
                <a:moveTo>
                  <a:pt x="477520" y="238760"/>
                </a:moveTo>
                <a:cubicBezTo>
                  <a:pt x="477520" y="370623"/>
                  <a:pt x="370624" y="477520"/>
                  <a:pt x="238760" y="477520"/>
                </a:cubicBezTo>
                <a:cubicBezTo>
                  <a:pt x="106897" y="477520"/>
                  <a:pt x="0" y="370623"/>
                  <a:pt x="0" y="238760"/>
                </a:cubicBezTo>
                <a:cubicBezTo>
                  <a:pt x="0" y="106896"/>
                  <a:pt x="106897" y="0"/>
                  <a:pt x="238760" y="0"/>
                </a:cubicBezTo>
                <a:cubicBezTo>
                  <a:pt x="370624" y="0"/>
                  <a:pt x="477520" y="106896"/>
                  <a:pt x="477520" y="23876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383535"/>
              </a:solidFill>
              <a:latin typeface="Arial"/>
              <a:ea typeface="Arial"/>
              <a:cs typeface="Arial"/>
              <a:sym typeface="Arial"/>
            </a:endParaRPr>
          </a:p>
        </p:txBody>
      </p:sp>
      <p:sp>
        <p:nvSpPr>
          <p:cNvPr id="399" name="Google Shape;399;p23"/>
          <p:cNvSpPr txBox="1"/>
          <p:nvPr/>
        </p:nvSpPr>
        <p:spPr>
          <a:xfrm>
            <a:off x="9718850" y="930550"/>
            <a:ext cx="2403300" cy="2057100"/>
          </a:xfrm>
          <a:prstGeom prst="rect">
            <a:avLst/>
          </a:prstGeom>
          <a:noFill/>
          <a:ln>
            <a:noFill/>
          </a:ln>
        </p:spPr>
        <p:txBody>
          <a:bodyPr anchorCtr="0" anchor="t" bIns="45700" lIns="91425" spcFirstLastPara="1" rIns="91425" wrap="square" tIns="45700">
            <a:spAutoFit/>
          </a:bodyPr>
          <a:lstStyle/>
          <a:p>
            <a:pPr indent="0" lvl="0" marL="0" rtl="0" algn="l">
              <a:lnSpc>
                <a:spcPct val="115000"/>
              </a:lnSpc>
              <a:spcBef>
                <a:spcPts val="1200"/>
              </a:spcBef>
              <a:spcAft>
                <a:spcPts val="0"/>
              </a:spcAft>
              <a:buClr>
                <a:schemeClr val="dk1"/>
              </a:buClr>
              <a:buSzPts val="1100"/>
              <a:buFont typeface="Arial"/>
              <a:buNone/>
            </a:pPr>
            <a:r>
              <a:rPr b="1" lang="zh-CN" sz="1300">
                <a:solidFill>
                  <a:srgbClr val="383535"/>
                </a:solidFill>
              </a:rPr>
              <a:t>Test models on the 2023–2024 dataset to validate forecasting performance.</a:t>
            </a:r>
            <a:endParaRPr b="1" sz="1300">
              <a:solidFill>
                <a:srgbClr val="383535"/>
              </a:solidFill>
            </a:endParaRPr>
          </a:p>
          <a:p>
            <a:pPr indent="0" lvl="0" marL="0" rtl="0" algn="l">
              <a:lnSpc>
                <a:spcPct val="115000"/>
              </a:lnSpc>
              <a:spcBef>
                <a:spcPts val="1200"/>
              </a:spcBef>
              <a:spcAft>
                <a:spcPts val="1200"/>
              </a:spcAft>
              <a:buSzPts val="1100"/>
              <a:buNone/>
            </a:pPr>
            <a:r>
              <a:rPr b="1" lang="zh-CN" sz="1300">
                <a:solidFill>
                  <a:srgbClr val="383535"/>
                </a:solidFill>
              </a:rPr>
              <a:t>Compare predicted stock returns against actual stock returns to assess model effectiveness.</a:t>
            </a:r>
            <a:endParaRPr b="1" sz="1300">
              <a:solidFill>
                <a:srgbClr val="383535"/>
              </a:solidFill>
            </a:endParaRPr>
          </a:p>
        </p:txBody>
      </p:sp>
      <p:sp>
        <p:nvSpPr>
          <p:cNvPr id="400" name="Google Shape;400;p23"/>
          <p:cNvSpPr txBox="1"/>
          <p:nvPr/>
        </p:nvSpPr>
        <p:spPr>
          <a:xfrm>
            <a:off x="1664297" y="222000"/>
            <a:ext cx="4875900" cy="523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zh-CN" sz="2800">
                <a:solidFill>
                  <a:schemeClr val="accent2"/>
                </a:solidFill>
              </a:rPr>
              <a:t>Research Method</a:t>
            </a:r>
            <a:endParaRPr/>
          </a:p>
        </p:txBody>
      </p:sp>
      <p:sp>
        <p:nvSpPr>
          <p:cNvPr id="401" name="Google Shape;401;p23"/>
          <p:cNvSpPr/>
          <p:nvPr/>
        </p:nvSpPr>
        <p:spPr>
          <a:xfrm flipH="1" rot="8100000">
            <a:off x="100252" y="162549"/>
            <a:ext cx="1255902" cy="770592"/>
          </a:xfrm>
          <a:custGeom>
            <a:rect b="b" l="l" r="r" t="t"/>
            <a:pathLst>
              <a:path extrusionOk="0" h="1023269" w="1667713">
                <a:moveTo>
                  <a:pt x="0" y="456881"/>
                </a:moveTo>
                <a:lnTo>
                  <a:pt x="412332" y="44549"/>
                </a:lnTo>
                <a:lnTo>
                  <a:pt x="412333" y="44549"/>
                </a:lnTo>
                <a:lnTo>
                  <a:pt x="456882" y="0"/>
                </a:lnTo>
                <a:lnTo>
                  <a:pt x="1514743" y="0"/>
                </a:lnTo>
                <a:cubicBezTo>
                  <a:pt x="1599226" y="1"/>
                  <a:pt x="1667713" y="68487"/>
                  <a:pt x="1667713" y="152970"/>
                </a:cubicBezTo>
                <a:lnTo>
                  <a:pt x="1667713" y="704806"/>
                </a:lnTo>
                <a:lnTo>
                  <a:pt x="1349251" y="1023269"/>
                </a:lnTo>
                <a:lnTo>
                  <a:pt x="1349251" y="318462"/>
                </a:lnTo>
                <a:lnTo>
                  <a:pt x="138420" y="318462"/>
                </a:lnTo>
                <a:lnTo>
                  <a:pt x="1" y="456881"/>
                </a:lnTo>
                <a:close/>
              </a:path>
            </a:pathLst>
          </a:custGeom>
          <a:solidFill>
            <a:schemeClr val="accent1">
              <a:alpha val="898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02" name="Google Shape;402;p23"/>
          <p:cNvSpPr/>
          <p:nvPr/>
        </p:nvSpPr>
        <p:spPr>
          <a:xfrm flipH="1" rot="8100000">
            <a:off x="-101969" y="97276"/>
            <a:ext cx="925241" cy="720346"/>
          </a:xfrm>
          <a:custGeom>
            <a:rect b="b" l="l" r="r" t="t"/>
            <a:pathLst>
              <a:path extrusionOk="0" h="956548" w="1228628">
                <a:moveTo>
                  <a:pt x="303771" y="32819"/>
                </a:moveTo>
                <a:lnTo>
                  <a:pt x="303771" y="32820"/>
                </a:lnTo>
                <a:lnTo>
                  <a:pt x="336591" y="0"/>
                </a:lnTo>
                <a:lnTo>
                  <a:pt x="1115933" y="0"/>
                </a:lnTo>
                <a:cubicBezTo>
                  <a:pt x="1178173" y="0"/>
                  <a:pt x="1228628" y="50456"/>
                  <a:pt x="1228628" y="112695"/>
                </a:cubicBezTo>
                <a:lnTo>
                  <a:pt x="1228628" y="721932"/>
                </a:lnTo>
                <a:lnTo>
                  <a:pt x="994013" y="956548"/>
                </a:lnTo>
                <a:lnTo>
                  <a:pt x="994013" y="234616"/>
                </a:lnTo>
                <a:lnTo>
                  <a:pt x="101975" y="234616"/>
                </a:lnTo>
                <a:lnTo>
                  <a:pt x="0" y="336591"/>
                </a:lnTo>
                <a:close/>
              </a:path>
            </a:pathLst>
          </a:custGeom>
          <a:solidFill>
            <a:schemeClr val="accent2">
              <a:alpha val="898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03" name="Google Shape;403;p23"/>
          <p:cNvSpPr txBox="1"/>
          <p:nvPr/>
        </p:nvSpPr>
        <p:spPr>
          <a:xfrm>
            <a:off x="4741575" y="4566300"/>
            <a:ext cx="2420400" cy="2397000"/>
          </a:xfrm>
          <a:prstGeom prst="rect">
            <a:avLst/>
          </a:prstGeom>
          <a:noFill/>
          <a:ln>
            <a:noFill/>
          </a:ln>
        </p:spPr>
        <p:txBody>
          <a:bodyPr anchorCtr="0" anchor="t" bIns="91425" lIns="91425" spcFirstLastPara="1" rIns="91425" wrap="square" tIns="91425">
            <a:noAutofit/>
          </a:bodyPr>
          <a:lstStyle/>
          <a:p>
            <a:pPr indent="0" lvl="0" marL="0" rtl="0" algn="l">
              <a:lnSpc>
                <a:spcPct val="50000"/>
              </a:lnSpc>
              <a:spcBef>
                <a:spcPts val="1200"/>
              </a:spcBef>
              <a:spcAft>
                <a:spcPts val="0"/>
              </a:spcAft>
              <a:buNone/>
            </a:pPr>
            <a:r>
              <a:rPr lang="zh-CN" sz="1000">
                <a:solidFill>
                  <a:schemeClr val="dk1"/>
                </a:solidFill>
              </a:rPr>
              <a:t>Bid-Ask Spread </a:t>
            </a:r>
            <a:endParaRPr sz="1000">
              <a:solidFill>
                <a:schemeClr val="dk1"/>
              </a:solidFill>
            </a:endParaRPr>
          </a:p>
          <a:p>
            <a:pPr indent="0" lvl="0" marL="0" rtl="0" algn="l">
              <a:lnSpc>
                <a:spcPct val="50000"/>
              </a:lnSpc>
              <a:spcBef>
                <a:spcPts val="1200"/>
              </a:spcBef>
              <a:spcAft>
                <a:spcPts val="0"/>
              </a:spcAft>
              <a:buClr>
                <a:schemeClr val="dk1"/>
              </a:buClr>
              <a:buSzPts val="1100"/>
              <a:buFont typeface="Arial"/>
              <a:buNone/>
            </a:pPr>
            <a:r>
              <a:rPr lang="zh-CN" sz="1000">
                <a:solidFill>
                  <a:schemeClr val="dk1"/>
                </a:solidFill>
              </a:rPr>
              <a:t>Trading Volume</a:t>
            </a:r>
            <a:endParaRPr sz="1000">
              <a:solidFill>
                <a:schemeClr val="dk1"/>
              </a:solidFill>
            </a:endParaRPr>
          </a:p>
          <a:p>
            <a:pPr indent="0" lvl="0" marL="0" rtl="0" algn="l">
              <a:lnSpc>
                <a:spcPct val="50000"/>
              </a:lnSpc>
              <a:spcBef>
                <a:spcPts val="1200"/>
              </a:spcBef>
              <a:spcAft>
                <a:spcPts val="0"/>
              </a:spcAft>
              <a:buClr>
                <a:schemeClr val="dk1"/>
              </a:buClr>
              <a:buSzPts val="1100"/>
              <a:buFont typeface="Arial"/>
              <a:buNone/>
            </a:pPr>
            <a:r>
              <a:rPr lang="zh-CN" sz="1000">
                <a:solidFill>
                  <a:schemeClr val="dk1"/>
                </a:solidFill>
              </a:rPr>
              <a:t>VIX Log </a:t>
            </a:r>
            <a:endParaRPr sz="1000">
              <a:solidFill>
                <a:schemeClr val="dk1"/>
              </a:solidFill>
            </a:endParaRPr>
          </a:p>
          <a:p>
            <a:pPr indent="0" lvl="0" marL="0" rtl="0" algn="l">
              <a:lnSpc>
                <a:spcPct val="50000"/>
              </a:lnSpc>
              <a:spcBef>
                <a:spcPts val="1200"/>
              </a:spcBef>
              <a:spcAft>
                <a:spcPts val="0"/>
              </a:spcAft>
              <a:buClr>
                <a:schemeClr val="dk1"/>
              </a:buClr>
              <a:buSzPts val="1100"/>
              <a:buFont typeface="Arial"/>
              <a:buNone/>
            </a:pPr>
            <a:r>
              <a:rPr lang="zh-CN" sz="1000">
                <a:solidFill>
                  <a:schemeClr val="dk1"/>
                </a:solidFill>
              </a:rPr>
              <a:t>SPY Log Return</a:t>
            </a:r>
            <a:endParaRPr sz="1000">
              <a:solidFill>
                <a:schemeClr val="dk1"/>
              </a:solidFill>
            </a:endParaRPr>
          </a:p>
          <a:p>
            <a:pPr indent="0" lvl="0" marL="0" rtl="0" algn="l">
              <a:lnSpc>
                <a:spcPct val="50000"/>
              </a:lnSpc>
              <a:spcBef>
                <a:spcPts val="1200"/>
              </a:spcBef>
              <a:spcAft>
                <a:spcPts val="0"/>
              </a:spcAft>
              <a:buClr>
                <a:schemeClr val="dk1"/>
              </a:buClr>
              <a:buSzPts val="1100"/>
              <a:buFont typeface="Arial"/>
              <a:buNone/>
            </a:pPr>
            <a:r>
              <a:rPr lang="zh-CN" sz="1000">
                <a:solidFill>
                  <a:schemeClr val="dk1"/>
                </a:solidFill>
              </a:rPr>
              <a:t>FTSE Log Return</a:t>
            </a:r>
            <a:endParaRPr sz="1000">
              <a:solidFill>
                <a:schemeClr val="dk1"/>
              </a:solidFill>
            </a:endParaRPr>
          </a:p>
          <a:p>
            <a:pPr indent="0" lvl="0" marL="0" rtl="0" algn="l">
              <a:lnSpc>
                <a:spcPct val="50000"/>
              </a:lnSpc>
              <a:spcBef>
                <a:spcPts val="1200"/>
              </a:spcBef>
              <a:spcAft>
                <a:spcPts val="0"/>
              </a:spcAft>
              <a:buClr>
                <a:schemeClr val="dk1"/>
              </a:buClr>
              <a:buSzPts val="1100"/>
              <a:buFont typeface="Arial"/>
              <a:buNone/>
            </a:pPr>
            <a:r>
              <a:rPr lang="zh-CN" sz="1000">
                <a:solidFill>
                  <a:schemeClr val="dk1"/>
                </a:solidFill>
              </a:rPr>
              <a:t>EUR/CHF Exchange Rate Log</a:t>
            </a:r>
            <a:endParaRPr sz="1000">
              <a:solidFill>
                <a:schemeClr val="dk1"/>
              </a:solidFill>
            </a:endParaRPr>
          </a:p>
          <a:p>
            <a:pPr indent="0" lvl="0" marL="0" rtl="0" algn="l">
              <a:lnSpc>
                <a:spcPct val="50000"/>
              </a:lnSpc>
              <a:spcBef>
                <a:spcPts val="1200"/>
              </a:spcBef>
              <a:spcAft>
                <a:spcPts val="0"/>
              </a:spcAft>
              <a:buClr>
                <a:schemeClr val="dk1"/>
              </a:buClr>
              <a:buSzPts val="1100"/>
              <a:buFont typeface="Arial"/>
              <a:buNone/>
            </a:pPr>
            <a:r>
              <a:rPr lang="zh-CN" sz="1000">
                <a:solidFill>
                  <a:schemeClr val="dk1"/>
                </a:solidFill>
              </a:rPr>
              <a:t>Oil Log Return</a:t>
            </a:r>
            <a:endParaRPr sz="1000">
              <a:solidFill>
                <a:schemeClr val="dk1"/>
              </a:solidFill>
            </a:endParaRPr>
          </a:p>
          <a:p>
            <a:pPr indent="0" lvl="0" marL="0" rtl="0" algn="l">
              <a:lnSpc>
                <a:spcPct val="50000"/>
              </a:lnSpc>
              <a:spcBef>
                <a:spcPts val="1200"/>
              </a:spcBef>
              <a:spcAft>
                <a:spcPts val="0"/>
              </a:spcAft>
              <a:buClr>
                <a:schemeClr val="dk1"/>
              </a:buClr>
              <a:buSzPts val="1100"/>
              <a:buFont typeface="Arial"/>
              <a:buNone/>
            </a:pPr>
            <a:r>
              <a:rPr lang="zh-CN" sz="1000">
                <a:solidFill>
                  <a:schemeClr val="dk1"/>
                </a:solidFill>
              </a:rPr>
              <a:t>Gold Log Return</a:t>
            </a:r>
            <a:endParaRPr sz="1000">
              <a:solidFill>
                <a:schemeClr val="dk1"/>
              </a:solidFill>
            </a:endParaRPr>
          </a:p>
          <a:p>
            <a:pPr indent="0" lvl="0" marL="0" rtl="0" algn="l">
              <a:lnSpc>
                <a:spcPct val="50000"/>
              </a:lnSpc>
              <a:spcBef>
                <a:spcPts val="1200"/>
              </a:spcBef>
              <a:spcAft>
                <a:spcPts val="0"/>
              </a:spcAft>
              <a:buClr>
                <a:schemeClr val="dk1"/>
              </a:buClr>
              <a:buSzPts val="1100"/>
              <a:buFont typeface="Arial"/>
              <a:buNone/>
            </a:pPr>
            <a:r>
              <a:rPr lang="zh-CN" sz="1000">
                <a:solidFill>
                  <a:schemeClr val="dk1"/>
                </a:solidFill>
              </a:rPr>
              <a:t>DB Log Return</a:t>
            </a:r>
            <a:endParaRPr sz="1000">
              <a:solidFill>
                <a:schemeClr val="dk1"/>
              </a:solidFill>
            </a:endParaRPr>
          </a:p>
          <a:p>
            <a:pPr indent="0" lvl="0" marL="0" rtl="0" algn="l">
              <a:lnSpc>
                <a:spcPct val="50000"/>
              </a:lnSpc>
              <a:spcBef>
                <a:spcPts val="1200"/>
              </a:spcBef>
              <a:spcAft>
                <a:spcPts val="0"/>
              </a:spcAft>
              <a:buClr>
                <a:schemeClr val="dk1"/>
              </a:buClr>
              <a:buSzPts val="1100"/>
              <a:buFont typeface="Arial"/>
              <a:buNone/>
            </a:pPr>
            <a:r>
              <a:rPr lang="zh-CN" sz="1000">
                <a:solidFill>
                  <a:schemeClr val="dk1"/>
                </a:solidFill>
              </a:rPr>
              <a:t>MS Log Return</a:t>
            </a:r>
            <a:endParaRPr sz="1000">
              <a:solidFill>
                <a:schemeClr val="dk1"/>
              </a:solidFill>
            </a:endParaRPr>
          </a:p>
          <a:p>
            <a:pPr indent="0" lvl="0" marL="0" rtl="0" algn="l">
              <a:spcBef>
                <a:spcPts val="1200"/>
              </a:spcBef>
              <a:spcAft>
                <a:spcPts val="0"/>
              </a:spcAft>
              <a:buNone/>
            </a:pPr>
            <a:r>
              <a:t/>
            </a:r>
            <a:endParaRPr sz="1100">
              <a:solidFill>
                <a:schemeClr val="dk1"/>
              </a:solidFill>
            </a:endParaRPr>
          </a:p>
        </p:txBody>
      </p:sp>
      <p:cxnSp>
        <p:nvCxnSpPr>
          <p:cNvPr id="404" name="Google Shape;404;p23"/>
          <p:cNvCxnSpPr/>
          <p:nvPr/>
        </p:nvCxnSpPr>
        <p:spPr>
          <a:xfrm>
            <a:off x="1440425" y="803075"/>
            <a:ext cx="10401600" cy="7500"/>
          </a:xfrm>
          <a:prstGeom prst="straightConnector1">
            <a:avLst/>
          </a:prstGeom>
          <a:noFill/>
          <a:ln cap="flat" cmpd="sng" w="19050">
            <a:solidFill>
              <a:schemeClr val="accent1"/>
            </a:solidFill>
            <a:prstDash val="solid"/>
            <a:miter lim="800000"/>
            <a:headEnd len="sm" w="sm" type="none"/>
            <a:tailEnd len="sm" w="sm" type="none"/>
          </a:ln>
        </p:spPr>
      </p:cxnSp>
      <p:sp>
        <p:nvSpPr>
          <p:cNvPr id="405" name="Google Shape;405;p23"/>
          <p:cNvSpPr/>
          <p:nvPr/>
        </p:nvSpPr>
        <p:spPr>
          <a:xfrm>
            <a:off x="522038" y="5070530"/>
            <a:ext cx="1595100" cy="6705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zh-CN" sz="1200">
                <a:solidFill>
                  <a:srgbClr val="FEFFFF"/>
                </a:solidFill>
              </a:rPr>
              <a:t>Research Coding: Python</a:t>
            </a:r>
            <a:endParaRPr/>
          </a:p>
        </p:txBody>
      </p:sp>
      <p:pic>
        <p:nvPicPr>
          <p:cNvPr id="406" name="Google Shape;406;p23"/>
          <p:cNvPicPr preferRelativeResize="0"/>
          <p:nvPr/>
        </p:nvPicPr>
        <p:blipFill>
          <a:blip r:embed="rId4">
            <a:alphaModFix/>
          </a:blip>
          <a:stretch>
            <a:fillRect/>
          </a:stretch>
        </p:blipFill>
        <p:spPr>
          <a:xfrm>
            <a:off x="2858713" y="6037713"/>
            <a:ext cx="223650" cy="31827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sp>
        <p:nvSpPr>
          <p:cNvPr id="412" name="Google Shape;412;p24"/>
          <p:cNvSpPr txBox="1"/>
          <p:nvPr/>
        </p:nvSpPr>
        <p:spPr>
          <a:xfrm>
            <a:off x="1740501" y="450600"/>
            <a:ext cx="55395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a:p>
        </p:txBody>
      </p:sp>
      <p:sp>
        <p:nvSpPr>
          <p:cNvPr id="413" name="Google Shape;413;p24"/>
          <p:cNvSpPr/>
          <p:nvPr/>
        </p:nvSpPr>
        <p:spPr>
          <a:xfrm flipH="1" rot="8100000">
            <a:off x="100252" y="162549"/>
            <a:ext cx="1255902" cy="770592"/>
          </a:xfrm>
          <a:custGeom>
            <a:rect b="b" l="l" r="r" t="t"/>
            <a:pathLst>
              <a:path extrusionOk="0" h="1023269" w="1667713">
                <a:moveTo>
                  <a:pt x="0" y="456881"/>
                </a:moveTo>
                <a:lnTo>
                  <a:pt x="412332" y="44549"/>
                </a:lnTo>
                <a:lnTo>
                  <a:pt x="412333" y="44549"/>
                </a:lnTo>
                <a:lnTo>
                  <a:pt x="456882" y="0"/>
                </a:lnTo>
                <a:lnTo>
                  <a:pt x="1514743" y="0"/>
                </a:lnTo>
                <a:cubicBezTo>
                  <a:pt x="1599226" y="1"/>
                  <a:pt x="1667713" y="68487"/>
                  <a:pt x="1667713" y="152970"/>
                </a:cubicBezTo>
                <a:lnTo>
                  <a:pt x="1667713" y="704806"/>
                </a:lnTo>
                <a:lnTo>
                  <a:pt x="1349251" y="1023269"/>
                </a:lnTo>
                <a:lnTo>
                  <a:pt x="1349251" y="318462"/>
                </a:lnTo>
                <a:lnTo>
                  <a:pt x="138420" y="318462"/>
                </a:lnTo>
                <a:lnTo>
                  <a:pt x="1" y="456881"/>
                </a:lnTo>
                <a:close/>
              </a:path>
            </a:pathLst>
          </a:custGeom>
          <a:solidFill>
            <a:schemeClr val="accent1">
              <a:alpha val="898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14" name="Google Shape;414;p24"/>
          <p:cNvSpPr/>
          <p:nvPr/>
        </p:nvSpPr>
        <p:spPr>
          <a:xfrm flipH="1" rot="8100000">
            <a:off x="-101969" y="97276"/>
            <a:ext cx="925241" cy="720346"/>
          </a:xfrm>
          <a:custGeom>
            <a:rect b="b" l="l" r="r" t="t"/>
            <a:pathLst>
              <a:path extrusionOk="0" h="956548" w="1228628">
                <a:moveTo>
                  <a:pt x="303771" y="32819"/>
                </a:moveTo>
                <a:lnTo>
                  <a:pt x="303771" y="32820"/>
                </a:lnTo>
                <a:lnTo>
                  <a:pt x="336591" y="0"/>
                </a:lnTo>
                <a:lnTo>
                  <a:pt x="1115933" y="0"/>
                </a:lnTo>
                <a:cubicBezTo>
                  <a:pt x="1178173" y="0"/>
                  <a:pt x="1228628" y="50456"/>
                  <a:pt x="1228628" y="112695"/>
                </a:cubicBezTo>
                <a:lnTo>
                  <a:pt x="1228628" y="721932"/>
                </a:lnTo>
                <a:lnTo>
                  <a:pt x="994013" y="956548"/>
                </a:lnTo>
                <a:lnTo>
                  <a:pt x="994013" y="234616"/>
                </a:lnTo>
                <a:lnTo>
                  <a:pt x="101975" y="234616"/>
                </a:lnTo>
                <a:lnTo>
                  <a:pt x="0" y="336591"/>
                </a:lnTo>
                <a:close/>
              </a:path>
            </a:pathLst>
          </a:custGeom>
          <a:solidFill>
            <a:schemeClr val="accent2">
              <a:alpha val="898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nvGrpSpPr>
          <p:cNvPr id="415" name="Google Shape;415;p24"/>
          <p:cNvGrpSpPr/>
          <p:nvPr/>
        </p:nvGrpSpPr>
        <p:grpSpPr>
          <a:xfrm>
            <a:off x="601169" y="1435044"/>
            <a:ext cx="2331719" cy="670560"/>
            <a:chOff x="281044" y="3323444"/>
            <a:chExt cx="2331719" cy="670560"/>
          </a:xfrm>
        </p:grpSpPr>
        <p:sp>
          <p:nvSpPr>
            <p:cNvPr id="416" name="Google Shape;416;p24"/>
            <p:cNvSpPr/>
            <p:nvPr/>
          </p:nvSpPr>
          <p:spPr>
            <a:xfrm>
              <a:off x="281044" y="3323444"/>
              <a:ext cx="2255519" cy="670560"/>
            </a:xfrm>
            <a:custGeom>
              <a:rect b="b" l="l" r="r" t="t"/>
              <a:pathLst>
                <a:path extrusionOk="0" h="670560" w="2255519">
                  <a:moveTo>
                    <a:pt x="2075180" y="0"/>
                  </a:moveTo>
                  <a:lnTo>
                    <a:pt x="0" y="0"/>
                  </a:lnTo>
                  <a:lnTo>
                    <a:pt x="180340" y="335280"/>
                  </a:lnTo>
                  <a:lnTo>
                    <a:pt x="0" y="670560"/>
                  </a:lnTo>
                  <a:lnTo>
                    <a:pt x="2075180" y="670560"/>
                  </a:lnTo>
                  <a:lnTo>
                    <a:pt x="2255520" y="335280"/>
                  </a:lnTo>
                  <a:close/>
                </a:path>
              </a:pathLst>
            </a:custGeom>
            <a:solidFill>
              <a:srgbClr val="00349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383535"/>
                </a:solidFill>
                <a:latin typeface="Arial"/>
                <a:ea typeface="Arial"/>
                <a:cs typeface="Arial"/>
                <a:sym typeface="Arial"/>
              </a:endParaRPr>
            </a:p>
          </p:txBody>
        </p:sp>
        <p:sp>
          <p:nvSpPr>
            <p:cNvPr id="417" name="Google Shape;417;p24"/>
            <p:cNvSpPr txBox="1"/>
            <p:nvPr/>
          </p:nvSpPr>
          <p:spPr>
            <a:xfrm>
              <a:off x="354663" y="3474083"/>
              <a:ext cx="2258100" cy="3693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zh-CN" sz="1800">
                  <a:solidFill>
                    <a:srgbClr val="FEFFFF"/>
                  </a:solidFill>
                </a:rPr>
                <a:t>Data Collection</a:t>
              </a:r>
              <a:endParaRPr sz="1800"/>
            </a:p>
          </p:txBody>
        </p:sp>
      </p:grpSp>
      <p:sp>
        <p:nvSpPr>
          <p:cNvPr id="418" name="Google Shape;418;p24"/>
          <p:cNvSpPr txBox="1"/>
          <p:nvPr/>
        </p:nvSpPr>
        <p:spPr>
          <a:xfrm>
            <a:off x="601175" y="2517863"/>
            <a:ext cx="4785900" cy="2922900"/>
          </a:xfrm>
          <a:prstGeom prst="rect">
            <a:avLst/>
          </a:prstGeom>
          <a:noFill/>
          <a:ln>
            <a:noFill/>
          </a:ln>
        </p:spPr>
        <p:txBody>
          <a:bodyPr anchorCtr="0" anchor="t" bIns="91425" lIns="91425" spcFirstLastPara="1" rIns="91425" wrap="square" tIns="91425">
            <a:spAutoFit/>
          </a:bodyPr>
          <a:lstStyle/>
          <a:p>
            <a:pPr indent="-127000" lvl="0" marL="127000" rtl="0" algn="l">
              <a:lnSpc>
                <a:spcPct val="115000"/>
              </a:lnSpc>
              <a:spcBef>
                <a:spcPts val="900"/>
              </a:spcBef>
              <a:spcAft>
                <a:spcPts val="0"/>
              </a:spcAft>
              <a:buClr>
                <a:schemeClr val="dk1"/>
              </a:buClr>
              <a:buSzPts val="1100"/>
              <a:buFont typeface="Arial"/>
              <a:buNone/>
            </a:pPr>
            <a:r>
              <a:rPr b="1" lang="zh-CN" sz="1800">
                <a:solidFill>
                  <a:srgbClr val="0E0E0E"/>
                </a:solidFill>
              </a:rPr>
              <a:t>Period:</a:t>
            </a:r>
            <a:r>
              <a:rPr lang="zh-CN" sz="1800">
                <a:solidFill>
                  <a:srgbClr val="0E0E0E"/>
                </a:solidFill>
              </a:rPr>
              <a:t> January 4, 2021 – January 5, 2024</a:t>
            </a:r>
            <a:endParaRPr sz="1800">
              <a:solidFill>
                <a:srgbClr val="0E0E0E"/>
              </a:solidFill>
            </a:endParaRPr>
          </a:p>
          <a:p>
            <a:pPr indent="-127000" lvl="0" marL="127000" rtl="0" algn="l">
              <a:lnSpc>
                <a:spcPct val="115000"/>
              </a:lnSpc>
              <a:spcBef>
                <a:spcPts val="900"/>
              </a:spcBef>
              <a:spcAft>
                <a:spcPts val="0"/>
              </a:spcAft>
              <a:buNone/>
            </a:pPr>
            <a:r>
              <a:rPr b="1" lang="zh-CN" sz="1800">
                <a:solidFill>
                  <a:srgbClr val="0E0E0E"/>
                </a:solidFill>
              </a:rPr>
              <a:t>Dataset (From Yahoo Finance):</a:t>
            </a:r>
            <a:r>
              <a:rPr lang="zh-CN" sz="1800">
                <a:solidFill>
                  <a:srgbClr val="0E0E0E"/>
                </a:solidFill>
              </a:rPr>
              <a:t> </a:t>
            </a:r>
            <a:endParaRPr sz="1800">
              <a:solidFill>
                <a:srgbClr val="0E0E0E"/>
              </a:solidFill>
            </a:endParaRPr>
          </a:p>
          <a:p>
            <a:pPr indent="-342900" lvl="0" marL="457200" rtl="0" algn="l">
              <a:lnSpc>
                <a:spcPct val="115000"/>
              </a:lnSpc>
              <a:spcBef>
                <a:spcPts val="900"/>
              </a:spcBef>
              <a:spcAft>
                <a:spcPts val="0"/>
              </a:spcAft>
              <a:buClr>
                <a:srgbClr val="0E0E0E"/>
              </a:buClr>
              <a:buSzPts val="1800"/>
              <a:buChar char="●"/>
            </a:pPr>
            <a:r>
              <a:rPr lang="zh-CN" sz="1800">
                <a:solidFill>
                  <a:srgbClr val="0E0E0E"/>
                </a:solidFill>
              </a:rPr>
              <a:t>UBS stock returns</a:t>
            </a:r>
            <a:endParaRPr sz="1800">
              <a:solidFill>
                <a:srgbClr val="0E0E0E"/>
              </a:solidFill>
            </a:endParaRPr>
          </a:p>
          <a:p>
            <a:pPr indent="-342900" lvl="0" marL="457200" rtl="0" algn="l">
              <a:lnSpc>
                <a:spcPct val="115000"/>
              </a:lnSpc>
              <a:spcBef>
                <a:spcPts val="0"/>
              </a:spcBef>
              <a:spcAft>
                <a:spcPts val="0"/>
              </a:spcAft>
              <a:buClr>
                <a:schemeClr val="dk1"/>
              </a:buClr>
              <a:buSzPts val="1800"/>
              <a:buChar char="●"/>
            </a:pPr>
            <a:r>
              <a:rPr lang="zh-CN" sz="1800">
                <a:solidFill>
                  <a:schemeClr val="dk1"/>
                </a:solidFill>
              </a:rPr>
              <a:t>Risk factors: Bid-ask spreads, trading volume, macroeconomic indicators (SPY 500 &amp; FTSE 100)</a:t>
            </a:r>
            <a:endParaRPr sz="1800">
              <a:solidFill>
                <a:schemeClr val="dk1"/>
              </a:solidFill>
            </a:endParaRPr>
          </a:p>
          <a:p>
            <a:pPr indent="-342900" lvl="0" marL="457200" rtl="0" algn="l">
              <a:lnSpc>
                <a:spcPct val="115000"/>
              </a:lnSpc>
              <a:spcBef>
                <a:spcPts val="0"/>
              </a:spcBef>
              <a:spcAft>
                <a:spcPts val="0"/>
              </a:spcAft>
              <a:buClr>
                <a:schemeClr val="dk1"/>
              </a:buClr>
              <a:buSzPts val="1800"/>
              <a:buChar char="●"/>
            </a:pPr>
            <a:r>
              <a:rPr lang="zh-CN" sz="1800">
                <a:solidFill>
                  <a:schemeClr val="dk1"/>
                </a:solidFill>
              </a:rPr>
              <a:t>Market risk indicators: VIX, EUR/CHF exchange rate, gold and oil prices.</a:t>
            </a:r>
            <a:endParaRPr sz="1800">
              <a:solidFill>
                <a:schemeClr val="dk1"/>
              </a:solidFill>
            </a:endParaRPr>
          </a:p>
        </p:txBody>
      </p:sp>
      <p:sp>
        <p:nvSpPr>
          <p:cNvPr id="419" name="Google Shape;419;p24"/>
          <p:cNvSpPr/>
          <p:nvPr/>
        </p:nvSpPr>
        <p:spPr>
          <a:xfrm rot="-5400000">
            <a:off x="4480380" y="780372"/>
            <a:ext cx="12700" cy="1979929"/>
          </a:xfrm>
          <a:custGeom>
            <a:rect b="b" l="l" r="r" t="t"/>
            <a:pathLst>
              <a:path extrusionOk="0" h="1979929" w="12700">
                <a:moveTo>
                  <a:pt x="0" y="1979930"/>
                </a:moveTo>
                <a:lnTo>
                  <a:pt x="0" y="0"/>
                </a:lnTo>
              </a:path>
            </a:pathLst>
          </a:custGeom>
          <a:noFill/>
          <a:ln cap="flat" cmpd="sng" w="19050">
            <a:solidFill>
              <a:srgbClr val="D7D7D7"/>
            </a:solidFill>
            <a:prstDash val="dash"/>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383535"/>
              </a:solidFill>
              <a:latin typeface="Arial"/>
              <a:ea typeface="Arial"/>
              <a:cs typeface="Arial"/>
              <a:sym typeface="Arial"/>
            </a:endParaRPr>
          </a:p>
        </p:txBody>
      </p:sp>
      <p:sp>
        <p:nvSpPr>
          <p:cNvPr id="420" name="Google Shape;420;p24"/>
          <p:cNvSpPr/>
          <p:nvPr/>
        </p:nvSpPr>
        <p:spPr>
          <a:xfrm>
            <a:off x="3313672" y="1647980"/>
            <a:ext cx="229210" cy="244729"/>
          </a:xfrm>
          <a:custGeom>
            <a:rect b="b" l="l" r="r" t="t"/>
            <a:pathLst>
              <a:path extrusionOk="0" h="477520" w="477520">
                <a:moveTo>
                  <a:pt x="477520" y="238760"/>
                </a:moveTo>
                <a:cubicBezTo>
                  <a:pt x="477520" y="370624"/>
                  <a:pt x="370623" y="477520"/>
                  <a:pt x="238760" y="477520"/>
                </a:cubicBezTo>
                <a:cubicBezTo>
                  <a:pt x="106896" y="477520"/>
                  <a:pt x="0" y="370623"/>
                  <a:pt x="0" y="238760"/>
                </a:cubicBezTo>
                <a:cubicBezTo>
                  <a:pt x="0" y="106897"/>
                  <a:pt x="106896" y="0"/>
                  <a:pt x="238760" y="0"/>
                </a:cubicBezTo>
                <a:cubicBezTo>
                  <a:pt x="370623" y="0"/>
                  <a:pt x="477520" y="106897"/>
                  <a:pt x="477520" y="238760"/>
                </a:cubicBezTo>
                <a:close/>
              </a:path>
            </a:pathLst>
          </a:custGeom>
          <a:solidFill>
            <a:srgbClr val="00349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383535"/>
              </a:solidFill>
              <a:latin typeface="Arial"/>
              <a:ea typeface="Arial"/>
              <a:cs typeface="Arial"/>
              <a:sym typeface="Arial"/>
            </a:endParaRPr>
          </a:p>
        </p:txBody>
      </p:sp>
      <p:sp>
        <p:nvSpPr>
          <p:cNvPr id="421" name="Google Shape;421;p24"/>
          <p:cNvSpPr/>
          <p:nvPr/>
        </p:nvSpPr>
        <p:spPr>
          <a:xfrm>
            <a:off x="5476700" y="1647962"/>
            <a:ext cx="229200" cy="244725"/>
          </a:xfrm>
          <a:prstGeom prst="flowChartProcess">
            <a:avLst/>
          </a:prstGeom>
          <a:solidFill>
            <a:srgbClr val="80AACD"/>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nvGrpSpPr>
          <p:cNvPr id="422" name="Google Shape;422;p24"/>
          <p:cNvGrpSpPr/>
          <p:nvPr/>
        </p:nvGrpSpPr>
        <p:grpSpPr>
          <a:xfrm>
            <a:off x="6105325" y="1435045"/>
            <a:ext cx="2359180" cy="686996"/>
            <a:chOff x="5180475" y="5736021"/>
            <a:chExt cx="2359180" cy="686996"/>
          </a:xfrm>
        </p:grpSpPr>
        <p:sp>
          <p:nvSpPr>
            <p:cNvPr id="423" name="Google Shape;423;p24"/>
            <p:cNvSpPr txBox="1"/>
            <p:nvPr/>
          </p:nvSpPr>
          <p:spPr>
            <a:xfrm>
              <a:off x="5634655" y="6085668"/>
              <a:ext cx="1905000" cy="276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zh-CN" sz="1200">
                  <a:solidFill>
                    <a:srgbClr val="FEFFFF"/>
                  </a:solidFill>
                </a:rPr>
                <a:t>Data Preprocessing</a:t>
              </a:r>
              <a:endParaRPr b="1" sz="1200">
                <a:solidFill>
                  <a:srgbClr val="FEFFFF"/>
                </a:solidFill>
                <a:latin typeface="Arial"/>
                <a:ea typeface="Arial"/>
                <a:cs typeface="Arial"/>
                <a:sym typeface="Arial"/>
              </a:endParaRPr>
            </a:p>
          </p:txBody>
        </p:sp>
        <p:sp>
          <p:nvSpPr>
            <p:cNvPr id="424" name="Google Shape;424;p24"/>
            <p:cNvSpPr/>
            <p:nvPr/>
          </p:nvSpPr>
          <p:spPr>
            <a:xfrm>
              <a:off x="5182389" y="5752457"/>
              <a:ext cx="2254250" cy="670560"/>
            </a:xfrm>
            <a:custGeom>
              <a:rect b="b" l="l" r="r" t="t"/>
              <a:pathLst>
                <a:path extrusionOk="0" h="670560" w="2254250">
                  <a:moveTo>
                    <a:pt x="2075180" y="0"/>
                  </a:moveTo>
                  <a:lnTo>
                    <a:pt x="0" y="0"/>
                  </a:lnTo>
                  <a:lnTo>
                    <a:pt x="179070" y="335280"/>
                  </a:lnTo>
                  <a:lnTo>
                    <a:pt x="0" y="670560"/>
                  </a:lnTo>
                  <a:lnTo>
                    <a:pt x="2075180" y="670560"/>
                  </a:lnTo>
                  <a:lnTo>
                    <a:pt x="2254250" y="335280"/>
                  </a:lnTo>
                  <a:close/>
                </a:path>
              </a:pathLst>
            </a:custGeom>
            <a:solidFill>
              <a:srgbClr val="80AAC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383535"/>
                </a:solidFill>
                <a:latin typeface="Arial"/>
                <a:ea typeface="Arial"/>
                <a:cs typeface="Arial"/>
                <a:sym typeface="Arial"/>
              </a:endParaRPr>
            </a:p>
          </p:txBody>
        </p:sp>
        <p:sp>
          <p:nvSpPr>
            <p:cNvPr id="425" name="Google Shape;425;p24"/>
            <p:cNvSpPr txBox="1"/>
            <p:nvPr/>
          </p:nvSpPr>
          <p:spPr>
            <a:xfrm>
              <a:off x="5180475" y="5736021"/>
              <a:ext cx="2258100" cy="6465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lang="zh-CN" sz="1800">
                  <a:solidFill>
                    <a:srgbClr val="FEFFFF"/>
                  </a:solidFill>
                </a:rPr>
                <a:t>Data Preprocessing</a:t>
              </a:r>
              <a:endParaRPr sz="1800"/>
            </a:p>
          </p:txBody>
        </p:sp>
      </p:grpSp>
      <p:sp>
        <p:nvSpPr>
          <p:cNvPr id="426" name="Google Shape;426;p24"/>
          <p:cNvSpPr txBox="1"/>
          <p:nvPr/>
        </p:nvSpPr>
        <p:spPr>
          <a:xfrm>
            <a:off x="6105325" y="2517850"/>
            <a:ext cx="5485500" cy="1417500"/>
          </a:xfrm>
          <a:prstGeom prst="rect">
            <a:avLst/>
          </a:prstGeom>
          <a:noFill/>
          <a:ln>
            <a:noFill/>
          </a:ln>
        </p:spPr>
        <p:txBody>
          <a:bodyPr anchorCtr="0" anchor="t" bIns="91425" lIns="91425" spcFirstLastPara="1" rIns="91425" wrap="square" tIns="91425">
            <a:spAutoFit/>
          </a:bodyPr>
          <a:lstStyle/>
          <a:p>
            <a:pPr indent="-342900" lvl="0" marL="457200" rtl="0" algn="l">
              <a:lnSpc>
                <a:spcPct val="115000"/>
              </a:lnSpc>
              <a:spcBef>
                <a:spcPts val="900"/>
              </a:spcBef>
              <a:spcAft>
                <a:spcPts val="0"/>
              </a:spcAft>
              <a:buClr>
                <a:srgbClr val="0E0E0E"/>
              </a:buClr>
              <a:buSzPts val="1800"/>
              <a:buChar char="●"/>
            </a:pPr>
            <a:r>
              <a:rPr b="1" lang="zh-CN" sz="1800">
                <a:solidFill>
                  <a:srgbClr val="0E0E0E"/>
                </a:solidFill>
              </a:rPr>
              <a:t>Data Cleaning:</a:t>
            </a:r>
            <a:r>
              <a:rPr lang="zh-CN" sz="1800">
                <a:solidFill>
                  <a:srgbClr val="0E0E0E"/>
                </a:solidFill>
              </a:rPr>
              <a:t> Removed missing values/outliers, standardized variables</a:t>
            </a:r>
            <a:endParaRPr sz="1800">
              <a:solidFill>
                <a:srgbClr val="0E0E0E"/>
              </a:solidFill>
            </a:endParaRPr>
          </a:p>
          <a:p>
            <a:pPr indent="-342900" lvl="0" marL="457200" rtl="0" algn="l">
              <a:lnSpc>
                <a:spcPct val="115000"/>
              </a:lnSpc>
              <a:spcBef>
                <a:spcPts val="0"/>
              </a:spcBef>
              <a:spcAft>
                <a:spcPts val="0"/>
              </a:spcAft>
              <a:buClr>
                <a:srgbClr val="0E0E0E"/>
              </a:buClr>
              <a:buSzPts val="1800"/>
              <a:buChar char="●"/>
            </a:pPr>
            <a:r>
              <a:rPr b="1" lang="zh-CN" sz="1800">
                <a:solidFill>
                  <a:srgbClr val="0E0E0E"/>
                </a:solidFill>
              </a:rPr>
              <a:t>Dataset Split:</a:t>
            </a:r>
            <a:r>
              <a:rPr lang="zh-CN" sz="1800">
                <a:solidFill>
                  <a:srgbClr val="0E0E0E"/>
                </a:solidFill>
              </a:rPr>
              <a:t> Training (Jan 4, 2021 – Jan 2, 2023), Testing (Jan 3, 2023–Jan 5, 2024)</a:t>
            </a:r>
            <a:endParaRPr sz="1800"/>
          </a:p>
        </p:txBody>
      </p:sp>
      <p:sp>
        <p:nvSpPr>
          <p:cNvPr id="427" name="Google Shape;427;p24"/>
          <p:cNvSpPr txBox="1"/>
          <p:nvPr/>
        </p:nvSpPr>
        <p:spPr>
          <a:xfrm>
            <a:off x="1664301" y="222000"/>
            <a:ext cx="6346500" cy="9543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Font typeface="Arial"/>
              <a:buNone/>
            </a:pPr>
            <a:r>
              <a:rPr b="1" lang="zh-CN" sz="2800">
                <a:solidFill>
                  <a:schemeClr val="dk1"/>
                </a:solidFill>
              </a:rPr>
              <a:t>Data Source / Preprocessing</a:t>
            </a:r>
            <a:endParaRPr>
              <a:solidFill>
                <a:schemeClr val="dk1"/>
              </a:solidFill>
            </a:endParaRPr>
          </a:p>
          <a:p>
            <a:pPr indent="0" lvl="0" marL="0" marR="0" rtl="0" algn="l">
              <a:spcBef>
                <a:spcPts val="0"/>
              </a:spcBef>
              <a:spcAft>
                <a:spcPts val="0"/>
              </a:spcAft>
              <a:buNone/>
            </a:pPr>
            <a:r>
              <a:t/>
            </a:r>
            <a:endParaRPr b="1" sz="2800">
              <a:solidFill>
                <a:schemeClr val="accent2"/>
              </a:solidFill>
            </a:endParaRPr>
          </a:p>
        </p:txBody>
      </p:sp>
      <p:cxnSp>
        <p:nvCxnSpPr>
          <p:cNvPr id="428" name="Google Shape;428;p24"/>
          <p:cNvCxnSpPr/>
          <p:nvPr/>
        </p:nvCxnSpPr>
        <p:spPr>
          <a:xfrm>
            <a:off x="1440425" y="803075"/>
            <a:ext cx="10401600" cy="7500"/>
          </a:xfrm>
          <a:prstGeom prst="straightConnector1">
            <a:avLst/>
          </a:prstGeom>
          <a:noFill/>
          <a:ln cap="flat" cmpd="sng" w="19050">
            <a:solidFill>
              <a:schemeClr val="accent1"/>
            </a:solidFill>
            <a:prstDash val="solid"/>
            <a:miter lim="800000"/>
            <a:headEnd len="sm" w="sm" type="none"/>
            <a:tailEnd len="sm" w="sm" type="none"/>
          </a:ln>
        </p:spPr>
      </p:cxn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3" name="Shape 433"/>
        <p:cNvGrpSpPr/>
        <p:nvPr/>
      </p:nvGrpSpPr>
      <p:grpSpPr>
        <a:xfrm>
          <a:off x="0" y="0"/>
          <a:ext cx="0" cy="0"/>
          <a:chOff x="0" y="0"/>
          <a:chExt cx="0" cy="0"/>
        </a:xfrm>
      </p:grpSpPr>
      <p:sp>
        <p:nvSpPr>
          <p:cNvPr id="434" name="Google Shape;434;p25"/>
          <p:cNvSpPr txBox="1"/>
          <p:nvPr/>
        </p:nvSpPr>
        <p:spPr>
          <a:xfrm>
            <a:off x="1740501" y="450600"/>
            <a:ext cx="55395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a:p>
        </p:txBody>
      </p:sp>
      <p:sp>
        <p:nvSpPr>
          <p:cNvPr id="435" name="Google Shape;435;p25"/>
          <p:cNvSpPr/>
          <p:nvPr/>
        </p:nvSpPr>
        <p:spPr>
          <a:xfrm flipH="1" rot="8100000">
            <a:off x="100252" y="162549"/>
            <a:ext cx="1255902" cy="770592"/>
          </a:xfrm>
          <a:custGeom>
            <a:rect b="b" l="l" r="r" t="t"/>
            <a:pathLst>
              <a:path extrusionOk="0" h="1023269" w="1667713">
                <a:moveTo>
                  <a:pt x="0" y="456881"/>
                </a:moveTo>
                <a:lnTo>
                  <a:pt x="412332" y="44549"/>
                </a:lnTo>
                <a:lnTo>
                  <a:pt x="412333" y="44549"/>
                </a:lnTo>
                <a:lnTo>
                  <a:pt x="456882" y="0"/>
                </a:lnTo>
                <a:lnTo>
                  <a:pt x="1514743" y="0"/>
                </a:lnTo>
                <a:cubicBezTo>
                  <a:pt x="1599226" y="1"/>
                  <a:pt x="1667713" y="68487"/>
                  <a:pt x="1667713" y="152970"/>
                </a:cubicBezTo>
                <a:lnTo>
                  <a:pt x="1667713" y="704806"/>
                </a:lnTo>
                <a:lnTo>
                  <a:pt x="1349251" y="1023269"/>
                </a:lnTo>
                <a:lnTo>
                  <a:pt x="1349251" y="318462"/>
                </a:lnTo>
                <a:lnTo>
                  <a:pt x="138420" y="318462"/>
                </a:lnTo>
                <a:lnTo>
                  <a:pt x="1" y="456881"/>
                </a:lnTo>
                <a:close/>
              </a:path>
            </a:pathLst>
          </a:custGeom>
          <a:solidFill>
            <a:schemeClr val="accent1">
              <a:alpha val="898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36" name="Google Shape;436;p25"/>
          <p:cNvSpPr/>
          <p:nvPr/>
        </p:nvSpPr>
        <p:spPr>
          <a:xfrm flipH="1" rot="8100000">
            <a:off x="-101969" y="97276"/>
            <a:ext cx="925241" cy="720346"/>
          </a:xfrm>
          <a:custGeom>
            <a:rect b="b" l="l" r="r" t="t"/>
            <a:pathLst>
              <a:path extrusionOk="0" h="956548" w="1228628">
                <a:moveTo>
                  <a:pt x="303771" y="32819"/>
                </a:moveTo>
                <a:lnTo>
                  <a:pt x="303771" y="32820"/>
                </a:lnTo>
                <a:lnTo>
                  <a:pt x="336591" y="0"/>
                </a:lnTo>
                <a:lnTo>
                  <a:pt x="1115933" y="0"/>
                </a:lnTo>
                <a:cubicBezTo>
                  <a:pt x="1178173" y="0"/>
                  <a:pt x="1228628" y="50456"/>
                  <a:pt x="1228628" y="112695"/>
                </a:cubicBezTo>
                <a:lnTo>
                  <a:pt x="1228628" y="721932"/>
                </a:lnTo>
                <a:lnTo>
                  <a:pt x="994013" y="956548"/>
                </a:lnTo>
                <a:lnTo>
                  <a:pt x="994013" y="234616"/>
                </a:lnTo>
                <a:lnTo>
                  <a:pt x="101975" y="234616"/>
                </a:lnTo>
                <a:lnTo>
                  <a:pt x="0" y="336591"/>
                </a:lnTo>
                <a:close/>
              </a:path>
            </a:pathLst>
          </a:custGeom>
          <a:solidFill>
            <a:schemeClr val="accent2">
              <a:alpha val="898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37" name="Google Shape;437;p25"/>
          <p:cNvSpPr txBox="1"/>
          <p:nvPr/>
        </p:nvSpPr>
        <p:spPr>
          <a:xfrm>
            <a:off x="826438" y="1985225"/>
            <a:ext cx="10577700" cy="3675600"/>
          </a:xfrm>
          <a:prstGeom prst="rect">
            <a:avLst/>
          </a:prstGeom>
          <a:noFill/>
          <a:ln>
            <a:noFill/>
          </a:ln>
        </p:spPr>
        <p:txBody>
          <a:bodyPr anchorCtr="0" anchor="t" bIns="91425" lIns="91425" spcFirstLastPara="1" rIns="91425" wrap="square" tIns="91425">
            <a:spAutoFit/>
          </a:bodyPr>
          <a:lstStyle/>
          <a:p>
            <a:pPr indent="-127000" lvl="0" marL="127000" rtl="0" algn="l">
              <a:lnSpc>
                <a:spcPct val="115000"/>
              </a:lnSpc>
              <a:spcBef>
                <a:spcPts val="900"/>
              </a:spcBef>
              <a:spcAft>
                <a:spcPts val="0"/>
              </a:spcAft>
              <a:buNone/>
            </a:pPr>
            <a:r>
              <a:rPr b="1" lang="zh-CN" sz="1800">
                <a:solidFill>
                  <a:srgbClr val="0E0E0E"/>
                </a:solidFill>
              </a:rPr>
              <a:t>Target Variable:</a:t>
            </a:r>
            <a:r>
              <a:rPr lang="zh-CN" sz="1800">
                <a:solidFill>
                  <a:srgbClr val="0E0E0E"/>
                </a:solidFill>
              </a:rPr>
              <a:t> UBS daily log return (to ensure stationarity) </a:t>
            </a:r>
            <a:endParaRPr sz="1800">
              <a:solidFill>
                <a:srgbClr val="0E0E0E"/>
              </a:solidFill>
            </a:endParaRPr>
          </a:p>
          <a:p>
            <a:pPr indent="-127000" lvl="0" marL="127000" rtl="0" algn="l">
              <a:lnSpc>
                <a:spcPct val="115000"/>
              </a:lnSpc>
              <a:spcBef>
                <a:spcPts val="900"/>
              </a:spcBef>
              <a:spcAft>
                <a:spcPts val="0"/>
              </a:spcAft>
              <a:buNone/>
            </a:pPr>
            <a:r>
              <a:rPr b="1" lang="zh-CN" sz="1800">
                <a:solidFill>
                  <a:srgbClr val="0E0E0E"/>
                </a:solidFill>
              </a:rPr>
              <a:t>Explanatory Variables</a:t>
            </a:r>
            <a:r>
              <a:rPr b="1" lang="zh-CN" sz="1800">
                <a:solidFill>
                  <a:srgbClr val="0E0E0E"/>
                </a:solidFill>
              </a:rPr>
              <a:t>:</a:t>
            </a:r>
            <a:r>
              <a:rPr lang="zh-CN" sz="1800">
                <a:solidFill>
                  <a:srgbClr val="0E0E0E"/>
                </a:solidFill>
              </a:rPr>
              <a:t> </a:t>
            </a:r>
            <a:endParaRPr sz="1800">
              <a:solidFill>
                <a:srgbClr val="0E0E0E"/>
              </a:solidFill>
            </a:endParaRPr>
          </a:p>
          <a:p>
            <a:pPr indent="-342900" lvl="0" marL="914400" rtl="0" algn="l">
              <a:lnSpc>
                <a:spcPct val="115000"/>
              </a:lnSpc>
              <a:spcBef>
                <a:spcPts val="900"/>
              </a:spcBef>
              <a:spcAft>
                <a:spcPts val="0"/>
              </a:spcAft>
              <a:buClr>
                <a:schemeClr val="dk1"/>
              </a:buClr>
              <a:buSzPts val="1800"/>
              <a:buChar char="●"/>
            </a:pPr>
            <a:r>
              <a:rPr b="1" lang="zh-CN" sz="1800">
                <a:solidFill>
                  <a:srgbClr val="0E0E0E"/>
                </a:solidFill>
              </a:rPr>
              <a:t>Liquidity:</a:t>
            </a:r>
            <a:r>
              <a:rPr lang="zh-CN" sz="1800">
                <a:solidFill>
                  <a:srgbClr val="0E0E0E"/>
                </a:solidFill>
              </a:rPr>
              <a:t> log </a:t>
            </a:r>
            <a:r>
              <a:rPr lang="zh-CN" sz="1800">
                <a:solidFill>
                  <a:srgbClr val="0E0E0E"/>
                </a:solidFill>
              </a:rPr>
              <a:t>return </a:t>
            </a:r>
            <a:r>
              <a:rPr lang="zh-CN" sz="1800">
                <a:solidFill>
                  <a:srgbClr val="0E0E0E"/>
                </a:solidFill>
              </a:rPr>
              <a:t>Bid-ask spread, trading volume</a:t>
            </a:r>
            <a:endParaRPr sz="1800">
              <a:solidFill>
                <a:srgbClr val="0E0E0E"/>
              </a:solidFill>
            </a:endParaRPr>
          </a:p>
          <a:p>
            <a:pPr indent="-342900" lvl="0" marL="914400" rtl="0" algn="l">
              <a:lnSpc>
                <a:spcPct val="115000"/>
              </a:lnSpc>
              <a:spcBef>
                <a:spcPts val="0"/>
              </a:spcBef>
              <a:spcAft>
                <a:spcPts val="0"/>
              </a:spcAft>
              <a:buClr>
                <a:schemeClr val="dk1"/>
              </a:buClr>
              <a:buSzPts val="1800"/>
              <a:buChar char="●"/>
            </a:pPr>
            <a:r>
              <a:rPr b="1" lang="zh-CN" sz="1800">
                <a:solidFill>
                  <a:srgbClr val="0E0E0E"/>
                </a:solidFill>
              </a:rPr>
              <a:t>Macroeconomic:</a:t>
            </a:r>
            <a:r>
              <a:rPr lang="zh-CN" sz="1800">
                <a:solidFill>
                  <a:srgbClr val="0E0E0E"/>
                </a:solidFill>
              </a:rPr>
              <a:t> log </a:t>
            </a:r>
            <a:r>
              <a:rPr lang="zh-CN" sz="1800">
                <a:solidFill>
                  <a:srgbClr val="0E0E0E"/>
                </a:solidFill>
              </a:rPr>
              <a:t>return </a:t>
            </a:r>
            <a:r>
              <a:rPr lang="zh-CN" sz="1800">
                <a:solidFill>
                  <a:srgbClr val="0E0E0E"/>
                </a:solidFill>
              </a:rPr>
              <a:t>S&amp;P 500 (SPY), log </a:t>
            </a:r>
            <a:r>
              <a:rPr lang="zh-CN" sz="1800">
                <a:solidFill>
                  <a:srgbClr val="0E0E0E"/>
                </a:solidFill>
              </a:rPr>
              <a:t>return </a:t>
            </a:r>
            <a:r>
              <a:rPr lang="zh-CN" sz="1800">
                <a:solidFill>
                  <a:srgbClr val="0E0E0E"/>
                </a:solidFill>
              </a:rPr>
              <a:t>FTSE 100 (FTSE)</a:t>
            </a:r>
            <a:endParaRPr sz="1800">
              <a:solidFill>
                <a:srgbClr val="0E0E0E"/>
              </a:solidFill>
            </a:endParaRPr>
          </a:p>
          <a:p>
            <a:pPr indent="-342900" lvl="0" marL="914400" rtl="0" algn="l">
              <a:lnSpc>
                <a:spcPct val="115000"/>
              </a:lnSpc>
              <a:spcBef>
                <a:spcPts val="0"/>
              </a:spcBef>
              <a:spcAft>
                <a:spcPts val="0"/>
              </a:spcAft>
              <a:buClr>
                <a:schemeClr val="dk1"/>
              </a:buClr>
              <a:buSzPts val="1800"/>
              <a:buChar char="●"/>
            </a:pPr>
            <a:r>
              <a:rPr b="1" lang="zh-CN" sz="1800">
                <a:solidFill>
                  <a:srgbClr val="0E0E0E"/>
                </a:solidFill>
              </a:rPr>
              <a:t>Market Risk:</a:t>
            </a:r>
            <a:r>
              <a:rPr lang="zh-CN" sz="1800">
                <a:solidFill>
                  <a:srgbClr val="0E0E0E"/>
                </a:solidFill>
              </a:rPr>
              <a:t> log </a:t>
            </a:r>
            <a:r>
              <a:rPr lang="zh-CN" sz="1800">
                <a:solidFill>
                  <a:srgbClr val="0E0E0E"/>
                </a:solidFill>
              </a:rPr>
              <a:t>return </a:t>
            </a:r>
            <a:r>
              <a:rPr lang="zh-CN" sz="1800">
                <a:solidFill>
                  <a:srgbClr val="0E0E0E"/>
                </a:solidFill>
              </a:rPr>
              <a:t>CBOE Volatility Index (VIX)</a:t>
            </a:r>
            <a:endParaRPr sz="1800">
              <a:solidFill>
                <a:srgbClr val="0E0E0E"/>
              </a:solidFill>
            </a:endParaRPr>
          </a:p>
          <a:p>
            <a:pPr indent="-342900" lvl="0" marL="914400" rtl="0" algn="l">
              <a:lnSpc>
                <a:spcPct val="115000"/>
              </a:lnSpc>
              <a:spcBef>
                <a:spcPts val="0"/>
              </a:spcBef>
              <a:spcAft>
                <a:spcPts val="0"/>
              </a:spcAft>
              <a:buClr>
                <a:schemeClr val="dk1"/>
              </a:buClr>
              <a:buSzPts val="1800"/>
              <a:buChar char="●"/>
            </a:pPr>
            <a:r>
              <a:rPr b="1" lang="zh-CN" sz="1800">
                <a:solidFill>
                  <a:srgbClr val="0E0E0E"/>
                </a:solidFill>
              </a:rPr>
              <a:t>Currency:</a:t>
            </a:r>
            <a:r>
              <a:rPr lang="zh-CN" sz="1800">
                <a:solidFill>
                  <a:srgbClr val="0E0E0E"/>
                </a:solidFill>
              </a:rPr>
              <a:t> log </a:t>
            </a:r>
            <a:r>
              <a:rPr lang="zh-CN" sz="1800">
                <a:solidFill>
                  <a:srgbClr val="0E0E0E"/>
                </a:solidFill>
              </a:rPr>
              <a:t>return </a:t>
            </a:r>
            <a:r>
              <a:rPr lang="zh-CN" sz="1800">
                <a:solidFill>
                  <a:srgbClr val="0E0E0E"/>
                </a:solidFill>
              </a:rPr>
              <a:t>EUR/CHF exchange rate</a:t>
            </a:r>
            <a:endParaRPr sz="1800">
              <a:solidFill>
                <a:srgbClr val="0E0E0E"/>
              </a:solidFill>
            </a:endParaRPr>
          </a:p>
          <a:p>
            <a:pPr indent="-342900" lvl="0" marL="914400" rtl="0" algn="l">
              <a:lnSpc>
                <a:spcPct val="115000"/>
              </a:lnSpc>
              <a:spcBef>
                <a:spcPts val="0"/>
              </a:spcBef>
              <a:spcAft>
                <a:spcPts val="0"/>
              </a:spcAft>
              <a:buClr>
                <a:schemeClr val="dk1"/>
              </a:buClr>
              <a:buSzPts val="1800"/>
              <a:buChar char="●"/>
            </a:pPr>
            <a:r>
              <a:rPr b="1" lang="zh-CN" sz="1800">
                <a:solidFill>
                  <a:srgbClr val="0E0E0E"/>
                </a:solidFill>
              </a:rPr>
              <a:t>Commodities:</a:t>
            </a:r>
            <a:r>
              <a:rPr lang="zh-CN" sz="1800">
                <a:solidFill>
                  <a:srgbClr val="0E0E0E"/>
                </a:solidFill>
              </a:rPr>
              <a:t> log </a:t>
            </a:r>
            <a:r>
              <a:rPr lang="zh-CN" sz="1800">
                <a:solidFill>
                  <a:srgbClr val="0E0E0E"/>
                </a:solidFill>
              </a:rPr>
              <a:t>return </a:t>
            </a:r>
            <a:r>
              <a:rPr lang="zh-CN" sz="1800">
                <a:solidFill>
                  <a:srgbClr val="0E0E0E"/>
                </a:solidFill>
              </a:rPr>
              <a:t>Oil (WTI Crude Futures), log </a:t>
            </a:r>
            <a:r>
              <a:rPr lang="zh-CN" sz="1800">
                <a:solidFill>
                  <a:srgbClr val="0E0E0E"/>
                </a:solidFill>
              </a:rPr>
              <a:t>return </a:t>
            </a:r>
            <a:r>
              <a:rPr lang="zh-CN" sz="1800">
                <a:solidFill>
                  <a:srgbClr val="0E0E0E"/>
                </a:solidFill>
              </a:rPr>
              <a:t>Gold (Gold Futures)</a:t>
            </a:r>
            <a:endParaRPr sz="1800">
              <a:solidFill>
                <a:srgbClr val="0E0E0E"/>
              </a:solidFill>
            </a:endParaRPr>
          </a:p>
          <a:p>
            <a:pPr indent="-342900" lvl="0" marL="914400" rtl="0" algn="l">
              <a:lnSpc>
                <a:spcPct val="115000"/>
              </a:lnSpc>
              <a:spcBef>
                <a:spcPts val="0"/>
              </a:spcBef>
              <a:spcAft>
                <a:spcPts val="0"/>
              </a:spcAft>
              <a:buClr>
                <a:schemeClr val="dk1"/>
              </a:buClr>
              <a:buSzPts val="1800"/>
              <a:buChar char="●"/>
            </a:pPr>
            <a:r>
              <a:rPr b="1" lang="zh-CN" sz="1800">
                <a:solidFill>
                  <a:srgbClr val="0E0E0E"/>
                </a:solidFill>
              </a:rPr>
              <a:t>Peers:</a:t>
            </a:r>
            <a:r>
              <a:rPr lang="zh-CN" sz="1800">
                <a:solidFill>
                  <a:srgbClr val="0E0E0E"/>
                </a:solidFill>
              </a:rPr>
              <a:t> log </a:t>
            </a:r>
            <a:r>
              <a:rPr lang="zh-CN" sz="1800">
                <a:solidFill>
                  <a:srgbClr val="0E0E0E"/>
                </a:solidFill>
              </a:rPr>
              <a:t>return </a:t>
            </a:r>
            <a:r>
              <a:rPr lang="zh-CN" sz="1800">
                <a:solidFill>
                  <a:srgbClr val="0E0E0E"/>
                </a:solidFill>
              </a:rPr>
              <a:t>Morgan Stanley (MS), log </a:t>
            </a:r>
            <a:r>
              <a:rPr lang="zh-CN" sz="1800">
                <a:solidFill>
                  <a:srgbClr val="0E0E0E"/>
                </a:solidFill>
              </a:rPr>
              <a:t>return </a:t>
            </a:r>
            <a:r>
              <a:rPr lang="zh-CN" sz="1800">
                <a:solidFill>
                  <a:srgbClr val="0E0E0E"/>
                </a:solidFill>
              </a:rPr>
              <a:t>Deutsche Bank (DB) returns</a:t>
            </a:r>
            <a:endParaRPr sz="1800">
              <a:solidFill>
                <a:srgbClr val="0E0E0E"/>
              </a:solidFill>
            </a:endParaRPr>
          </a:p>
          <a:p>
            <a:pPr indent="0" lvl="0" marL="0" marR="0" rtl="0" algn="l">
              <a:lnSpc>
                <a:spcPct val="115000"/>
              </a:lnSpc>
              <a:spcBef>
                <a:spcPts val="900"/>
              </a:spcBef>
              <a:spcAft>
                <a:spcPts val="0"/>
              </a:spcAft>
              <a:buNone/>
            </a:pPr>
            <a:r>
              <a:rPr i="1" lang="zh-CN" sz="1800">
                <a:solidFill>
                  <a:srgbClr val="0E0E0E"/>
                </a:solidFill>
              </a:rPr>
              <a:t>* We incorporate raw daily trading volume Vt​ without any transformation, since it directly reflects market participation and can be easily interpreted without normalization.</a:t>
            </a:r>
            <a:endParaRPr i="1" sz="1800">
              <a:solidFill>
                <a:srgbClr val="0E0E0E"/>
              </a:solidFill>
            </a:endParaRPr>
          </a:p>
        </p:txBody>
      </p:sp>
      <p:sp>
        <p:nvSpPr>
          <p:cNvPr id="438" name="Google Shape;438;p25"/>
          <p:cNvSpPr txBox="1"/>
          <p:nvPr/>
        </p:nvSpPr>
        <p:spPr>
          <a:xfrm>
            <a:off x="1664301" y="222000"/>
            <a:ext cx="6346500" cy="9543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Font typeface="Arial"/>
              <a:buNone/>
            </a:pPr>
            <a:r>
              <a:rPr b="1" lang="zh-CN" sz="2800">
                <a:solidFill>
                  <a:schemeClr val="dk1"/>
                </a:solidFill>
              </a:rPr>
              <a:t>Data Source / Preprocessing</a:t>
            </a:r>
            <a:endParaRPr>
              <a:solidFill>
                <a:schemeClr val="dk1"/>
              </a:solidFill>
            </a:endParaRPr>
          </a:p>
          <a:p>
            <a:pPr indent="0" lvl="0" marL="0" marR="0" rtl="0" algn="l">
              <a:spcBef>
                <a:spcPts val="0"/>
              </a:spcBef>
              <a:spcAft>
                <a:spcPts val="0"/>
              </a:spcAft>
              <a:buNone/>
            </a:pPr>
            <a:r>
              <a:t/>
            </a:r>
            <a:endParaRPr b="1" sz="2800">
              <a:solidFill>
                <a:schemeClr val="accent2"/>
              </a:solidFill>
            </a:endParaRPr>
          </a:p>
        </p:txBody>
      </p:sp>
      <p:sp>
        <p:nvSpPr>
          <p:cNvPr id="439" name="Google Shape;439;p25"/>
          <p:cNvSpPr txBox="1"/>
          <p:nvPr/>
        </p:nvSpPr>
        <p:spPr>
          <a:xfrm>
            <a:off x="787863" y="1197255"/>
            <a:ext cx="2258100" cy="3693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t/>
            </a:r>
            <a:endParaRPr sz="1800"/>
          </a:p>
        </p:txBody>
      </p:sp>
      <p:cxnSp>
        <p:nvCxnSpPr>
          <p:cNvPr id="440" name="Google Shape;440;p25"/>
          <p:cNvCxnSpPr/>
          <p:nvPr/>
        </p:nvCxnSpPr>
        <p:spPr>
          <a:xfrm>
            <a:off x="1440425" y="803075"/>
            <a:ext cx="10401600" cy="7500"/>
          </a:xfrm>
          <a:prstGeom prst="straightConnector1">
            <a:avLst/>
          </a:prstGeom>
          <a:noFill/>
          <a:ln cap="flat" cmpd="sng" w="19050">
            <a:solidFill>
              <a:schemeClr val="accent1"/>
            </a:solidFill>
            <a:prstDash val="solid"/>
            <a:miter lim="800000"/>
            <a:headEnd len="sm" w="sm" type="none"/>
            <a:tailEnd len="sm" w="sm" type="none"/>
          </a:ln>
        </p:spPr>
      </p:cxnSp>
      <p:grpSp>
        <p:nvGrpSpPr>
          <p:cNvPr id="441" name="Google Shape;441;p25"/>
          <p:cNvGrpSpPr/>
          <p:nvPr/>
        </p:nvGrpSpPr>
        <p:grpSpPr>
          <a:xfrm>
            <a:off x="826433" y="1197176"/>
            <a:ext cx="3739414" cy="670560"/>
            <a:chOff x="279751" y="3323444"/>
            <a:chExt cx="2258100" cy="670560"/>
          </a:xfrm>
        </p:grpSpPr>
        <p:sp>
          <p:nvSpPr>
            <p:cNvPr id="442" name="Google Shape;442;p25"/>
            <p:cNvSpPr/>
            <p:nvPr/>
          </p:nvSpPr>
          <p:spPr>
            <a:xfrm>
              <a:off x="281044" y="3323444"/>
              <a:ext cx="2255519" cy="670560"/>
            </a:xfrm>
            <a:custGeom>
              <a:rect b="b" l="l" r="r" t="t"/>
              <a:pathLst>
                <a:path extrusionOk="0" h="670560" w="2255519">
                  <a:moveTo>
                    <a:pt x="2075180" y="0"/>
                  </a:moveTo>
                  <a:lnTo>
                    <a:pt x="0" y="0"/>
                  </a:lnTo>
                  <a:lnTo>
                    <a:pt x="180340" y="335280"/>
                  </a:lnTo>
                  <a:lnTo>
                    <a:pt x="0" y="670560"/>
                  </a:lnTo>
                  <a:lnTo>
                    <a:pt x="2075180" y="670560"/>
                  </a:lnTo>
                  <a:lnTo>
                    <a:pt x="2255520" y="33528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383535"/>
                </a:solidFill>
                <a:latin typeface="Arial"/>
                <a:ea typeface="Arial"/>
                <a:cs typeface="Arial"/>
                <a:sym typeface="Arial"/>
              </a:endParaRPr>
            </a:p>
          </p:txBody>
        </p:sp>
        <p:sp>
          <p:nvSpPr>
            <p:cNvPr id="443" name="Google Shape;443;p25"/>
            <p:cNvSpPr txBox="1"/>
            <p:nvPr/>
          </p:nvSpPr>
          <p:spPr>
            <a:xfrm>
              <a:off x="279751" y="3474071"/>
              <a:ext cx="2258100" cy="369300"/>
            </a:xfrm>
            <a:prstGeom prst="rect">
              <a:avLst/>
            </a:prstGeom>
            <a:noFill/>
            <a:ln>
              <a:noFill/>
            </a:ln>
          </p:spPr>
          <p:txBody>
            <a:bodyPr anchorCtr="0" anchor="t" bIns="45700" lIns="91425" spcFirstLastPara="1" rIns="91425" wrap="square" tIns="45700">
              <a:spAutoFit/>
            </a:bodyPr>
            <a:lstStyle/>
            <a:p>
              <a:pPr indent="0" lvl="0" marL="0" rtl="0" algn="ctr">
                <a:spcBef>
                  <a:spcPts val="0"/>
                </a:spcBef>
                <a:spcAft>
                  <a:spcPts val="0"/>
                </a:spcAft>
                <a:buNone/>
              </a:pPr>
              <a:r>
                <a:rPr b="1" lang="zh-CN" sz="1800">
                  <a:solidFill>
                    <a:srgbClr val="FEFFFF"/>
                  </a:solidFill>
                </a:rPr>
                <a:t>Variable Calculation</a:t>
              </a:r>
              <a:endParaRPr b="1" sz="1800">
                <a:solidFill>
                  <a:srgbClr val="FEFFFF"/>
                </a:solidFill>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448" name="Shape 448"/>
        <p:cNvGrpSpPr/>
        <p:nvPr/>
      </p:nvGrpSpPr>
      <p:grpSpPr>
        <a:xfrm>
          <a:off x="0" y="0"/>
          <a:ext cx="0" cy="0"/>
          <a:chOff x="0" y="0"/>
          <a:chExt cx="0" cy="0"/>
        </a:xfrm>
      </p:grpSpPr>
      <p:pic>
        <p:nvPicPr>
          <p:cNvPr id="449" name="Google Shape;449;p26" title="Data Part.mp4">
            <a:hlinkClick r:id="rId4"/>
          </p:cNvPr>
          <p:cNvPicPr preferRelativeResize="0"/>
          <p:nvPr/>
        </p:nvPicPr>
        <p:blipFill>
          <a:blip r:embed="rId5">
            <a:alphaModFix/>
          </a:blip>
          <a:stretch>
            <a:fillRect/>
          </a:stretch>
        </p:blipFill>
        <p:spPr>
          <a:xfrm>
            <a:off x="0" y="0"/>
            <a:ext cx="12192000" cy="685800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449"/>
                                        </p:tgtEl>
                                        <p:attrNameLst>
                                          <p:attrName>style.visibility</p:attrName>
                                        </p:attrNameLst>
                                      </p:cBhvr>
                                      <p:to>
                                        <p:strVal val="visible"/>
                                      </p:to>
                                    </p:set>
                                    <p:animEffect filter="fade" transition="in">
                                      <p:cBhvr>
                                        <p:cTn dur="1000"/>
                                        <p:tgtEl>
                                          <p:spTgt spid="44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4" name="Shape 454"/>
        <p:cNvGrpSpPr/>
        <p:nvPr/>
      </p:nvGrpSpPr>
      <p:grpSpPr>
        <a:xfrm>
          <a:off x="0" y="0"/>
          <a:ext cx="0" cy="0"/>
          <a:chOff x="0" y="0"/>
          <a:chExt cx="0" cy="0"/>
        </a:xfrm>
      </p:grpSpPr>
      <p:sp>
        <p:nvSpPr>
          <p:cNvPr id="455" name="Google Shape;455;p27"/>
          <p:cNvSpPr txBox="1"/>
          <p:nvPr/>
        </p:nvSpPr>
        <p:spPr>
          <a:xfrm>
            <a:off x="1740501" y="450600"/>
            <a:ext cx="55395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a:p>
        </p:txBody>
      </p:sp>
      <p:sp>
        <p:nvSpPr>
          <p:cNvPr id="456" name="Google Shape;456;p27"/>
          <p:cNvSpPr/>
          <p:nvPr/>
        </p:nvSpPr>
        <p:spPr>
          <a:xfrm flipH="1" rot="8100000">
            <a:off x="100252" y="162549"/>
            <a:ext cx="1255902" cy="770592"/>
          </a:xfrm>
          <a:custGeom>
            <a:rect b="b" l="l" r="r" t="t"/>
            <a:pathLst>
              <a:path extrusionOk="0" h="1023269" w="1667713">
                <a:moveTo>
                  <a:pt x="0" y="456881"/>
                </a:moveTo>
                <a:lnTo>
                  <a:pt x="412332" y="44549"/>
                </a:lnTo>
                <a:lnTo>
                  <a:pt x="412333" y="44549"/>
                </a:lnTo>
                <a:lnTo>
                  <a:pt x="456882" y="0"/>
                </a:lnTo>
                <a:lnTo>
                  <a:pt x="1514743" y="0"/>
                </a:lnTo>
                <a:cubicBezTo>
                  <a:pt x="1599226" y="1"/>
                  <a:pt x="1667713" y="68487"/>
                  <a:pt x="1667713" y="152970"/>
                </a:cubicBezTo>
                <a:lnTo>
                  <a:pt x="1667713" y="704806"/>
                </a:lnTo>
                <a:lnTo>
                  <a:pt x="1349251" y="1023269"/>
                </a:lnTo>
                <a:lnTo>
                  <a:pt x="1349251" y="318462"/>
                </a:lnTo>
                <a:lnTo>
                  <a:pt x="138420" y="318462"/>
                </a:lnTo>
                <a:lnTo>
                  <a:pt x="1" y="456881"/>
                </a:lnTo>
                <a:close/>
              </a:path>
            </a:pathLst>
          </a:custGeom>
          <a:solidFill>
            <a:schemeClr val="accent1">
              <a:alpha val="898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57" name="Google Shape;457;p27"/>
          <p:cNvSpPr/>
          <p:nvPr/>
        </p:nvSpPr>
        <p:spPr>
          <a:xfrm flipH="1" rot="8100000">
            <a:off x="-101969" y="97276"/>
            <a:ext cx="925241" cy="720346"/>
          </a:xfrm>
          <a:custGeom>
            <a:rect b="b" l="l" r="r" t="t"/>
            <a:pathLst>
              <a:path extrusionOk="0" h="956548" w="1228628">
                <a:moveTo>
                  <a:pt x="303771" y="32819"/>
                </a:moveTo>
                <a:lnTo>
                  <a:pt x="303771" y="32820"/>
                </a:lnTo>
                <a:lnTo>
                  <a:pt x="336591" y="0"/>
                </a:lnTo>
                <a:lnTo>
                  <a:pt x="1115933" y="0"/>
                </a:lnTo>
                <a:cubicBezTo>
                  <a:pt x="1178173" y="0"/>
                  <a:pt x="1228628" y="50456"/>
                  <a:pt x="1228628" y="112695"/>
                </a:cubicBezTo>
                <a:lnTo>
                  <a:pt x="1228628" y="721932"/>
                </a:lnTo>
                <a:lnTo>
                  <a:pt x="994013" y="956548"/>
                </a:lnTo>
                <a:lnTo>
                  <a:pt x="994013" y="234616"/>
                </a:lnTo>
                <a:lnTo>
                  <a:pt x="101975" y="234616"/>
                </a:lnTo>
                <a:lnTo>
                  <a:pt x="0" y="336591"/>
                </a:lnTo>
                <a:close/>
              </a:path>
            </a:pathLst>
          </a:custGeom>
          <a:solidFill>
            <a:schemeClr val="accent2">
              <a:alpha val="898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nvGrpSpPr>
          <p:cNvPr id="458" name="Google Shape;458;p27"/>
          <p:cNvGrpSpPr/>
          <p:nvPr/>
        </p:nvGrpSpPr>
        <p:grpSpPr>
          <a:xfrm>
            <a:off x="519463" y="1399369"/>
            <a:ext cx="2258100" cy="670560"/>
            <a:chOff x="278463" y="3323444"/>
            <a:chExt cx="2258100" cy="670560"/>
          </a:xfrm>
        </p:grpSpPr>
        <p:sp>
          <p:nvSpPr>
            <p:cNvPr id="459" name="Google Shape;459;p27"/>
            <p:cNvSpPr/>
            <p:nvPr/>
          </p:nvSpPr>
          <p:spPr>
            <a:xfrm>
              <a:off x="281044" y="3323444"/>
              <a:ext cx="2255519" cy="670560"/>
            </a:xfrm>
            <a:custGeom>
              <a:rect b="b" l="l" r="r" t="t"/>
              <a:pathLst>
                <a:path extrusionOk="0" h="670560" w="2255519">
                  <a:moveTo>
                    <a:pt x="2075180" y="0"/>
                  </a:moveTo>
                  <a:lnTo>
                    <a:pt x="0" y="0"/>
                  </a:lnTo>
                  <a:lnTo>
                    <a:pt x="180340" y="335280"/>
                  </a:lnTo>
                  <a:lnTo>
                    <a:pt x="0" y="670560"/>
                  </a:lnTo>
                  <a:lnTo>
                    <a:pt x="2075180" y="670560"/>
                  </a:lnTo>
                  <a:lnTo>
                    <a:pt x="2255520" y="335280"/>
                  </a:lnTo>
                  <a:close/>
                </a:path>
              </a:pathLst>
            </a:custGeom>
            <a:solidFill>
              <a:srgbClr val="00349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383535"/>
                </a:solidFill>
                <a:latin typeface="Arial"/>
                <a:ea typeface="Arial"/>
                <a:cs typeface="Arial"/>
                <a:sym typeface="Arial"/>
              </a:endParaRPr>
            </a:p>
          </p:txBody>
        </p:sp>
        <p:sp>
          <p:nvSpPr>
            <p:cNvPr id="460" name="Google Shape;460;p27"/>
            <p:cNvSpPr txBox="1"/>
            <p:nvPr/>
          </p:nvSpPr>
          <p:spPr>
            <a:xfrm>
              <a:off x="278463" y="3474083"/>
              <a:ext cx="2258100" cy="3693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zh-CN" sz="1800">
                  <a:solidFill>
                    <a:srgbClr val="FEFFFF"/>
                  </a:solidFill>
                </a:rPr>
                <a:t>Data Collection</a:t>
              </a:r>
              <a:endParaRPr sz="1800"/>
            </a:p>
          </p:txBody>
        </p:sp>
      </p:grpSp>
      <p:sp>
        <p:nvSpPr>
          <p:cNvPr id="461" name="Google Shape;461;p27"/>
          <p:cNvSpPr txBox="1"/>
          <p:nvPr/>
        </p:nvSpPr>
        <p:spPr>
          <a:xfrm>
            <a:off x="522050" y="2049050"/>
            <a:ext cx="3231000" cy="2729100"/>
          </a:xfrm>
          <a:prstGeom prst="rect">
            <a:avLst/>
          </a:prstGeom>
          <a:noFill/>
          <a:ln>
            <a:noFill/>
          </a:ln>
        </p:spPr>
        <p:txBody>
          <a:bodyPr anchorCtr="0" anchor="t" bIns="91425" lIns="91425" spcFirstLastPara="1" rIns="91425" wrap="square" tIns="91425">
            <a:spAutoFit/>
          </a:bodyPr>
          <a:lstStyle/>
          <a:p>
            <a:pPr indent="-127000" lvl="0" marL="127000" rtl="0" algn="l">
              <a:lnSpc>
                <a:spcPct val="115000"/>
              </a:lnSpc>
              <a:spcBef>
                <a:spcPts val="900"/>
              </a:spcBef>
              <a:spcAft>
                <a:spcPts val="0"/>
              </a:spcAft>
              <a:buClr>
                <a:schemeClr val="dk1"/>
              </a:buClr>
              <a:buSzPts val="1100"/>
              <a:buFont typeface="Arial"/>
              <a:buNone/>
            </a:pPr>
            <a:br>
              <a:rPr b="1" lang="zh-CN">
                <a:solidFill>
                  <a:srgbClr val="0E0E0E"/>
                </a:solidFill>
              </a:rPr>
            </a:br>
            <a:r>
              <a:rPr b="1" lang="zh-CN">
                <a:solidFill>
                  <a:srgbClr val="0E0E0E"/>
                </a:solidFill>
              </a:rPr>
              <a:t>Period:</a:t>
            </a:r>
            <a:r>
              <a:rPr lang="zh-CN">
                <a:solidFill>
                  <a:srgbClr val="0E0E0E"/>
                </a:solidFill>
              </a:rPr>
              <a:t> January 1, 2020 – January 1, 2023</a:t>
            </a:r>
            <a:br>
              <a:rPr lang="zh-CN">
                <a:solidFill>
                  <a:srgbClr val="0E0E0E"/>
                </a:solidFill>
              </a:rPr>
            </a:br>
            <a:br>
              <a:rPr lang="zh-CN">
                <a:solidFill>
                  <a:srgbClr val="0E0E0E"/>
                </a:solidFill>
              </a:rPr>
            </a:br>
            <a:endParaRPr>
              <a:solidFill>
                <a:srgbClr val="0E0E0E"/>
              </a:solidFill>
            </a:endParaRPr>
          </a:p>
          <a:p>
            <a:pPr indent="-127000" lvl="0" marL="127000" rtl="0" algn="l">
              <a:lnSpc>
                <a:spcPct val="115000"/>
              </a:lnSpc>
              <a:spcBef>
                <a:spcPts val="900"/>
              </a:spcBef>
              <a:spcAft>
                <a:spcPts val="0"/>
              </a:spcAft>
              <a:buNone/>
            </a:pPr>
            <a:r>
              <a:rPr b="1" lang="zh-CN">
                <a:solidFill>
                  <a:srgbClr val="0E0E0E"/>
                </a:solidFill>
              </a:rPr>
              <a:t>Dataset (From Yahoo Finance):</a:t>
            </a:r>
            <a:r>
              <a:rPr lang="zh-CN">
                <a:solidFill>
                  <a:srgbClr val="0E0E0E"/>
                </a:solidFill>
              </a:rPr>
              <a:t> </a:t>
            </a:r>
            <a:endParaRPr>
              <a:solidFill>
                <a:srgbClr val="0E0E0E"/>
              </a:solidFill>
            </a:endParaRPr>
          </a:p>
          <a:p>
            <a:pPr indent="-317500" lvl="0" marL="457200" rtl="0" algn="l">
              <a:lnSpc>
                <a:spcPct val="115000"/>
              </a:lnSpc>
              <a:spcBef>
                <a:spcPts val="900"/>
              </a:spcBef>
              <a:spcAft>
                <a:spcPts val="0"/>
              </a:spcAft>
              <a:buClr>
                <a:srgbClr val="0E0E0E"/>
              </a:buClr>
              <a:buSzPts val="1400"/>
              <a:buChar char="●"/>
            </a:pPr>
            <a:r>
              <a:rPr lang="zh-CN">
                <a:solidFill>
                  <a:srgbClr val="0E0E0E"/>
                </a:solidFill>
              </a:rPr>
              <a:t>'UBS', 'DB', 'GS', 'MS', 'JPM', 'C', 'BAC' </a:t>
            </a:r>
            <a:r>
              <a:rPr lang="zh-CN">
                <a:solidFill>
                  <a:srgbClr val="0E0E0E"/>
                </a:solidFill>
              </a:rPr>
              <a:t>stock returns</a:t>
            </a:r>
            <a:endParaRPr>
              <a:solidFill>
                <a:srgbClr val="0E0E0E"/>
              </a:solidFill>
            </a:endParaRPr>
          </a:p>
          <a:p>
            <a:pPr indent="0" lvl="0" marL="914400" rtl="0" algn="l">
              <a:lnSpc>
                <a:spcPct val="115000"/>
              </a:lnSpc>
              <a:spcBef>
                <a:spcPts val="900"/>
              </a:spcBef>
              <a:spcAft>
                <a:spcPts val="0"/>
              </a:spcAft>
              <a:buNone/>
            </a:pPr>
            <a:r>
              <a:t/>
            </a:r>
            <a:endParaRPr>
              <a:solidFill>
                <a:schemeClr val="dk1"/>
              </a:solidFill>
            </a:endParaRPr>
          </a:p>
        </p:txBody>
      </p:sp>
      <p:grpSp>
        <p:nvGrpSpPr>
          <p:cNvPr id="462" name="Google Shape;462;p27"/>
          <p:cNvGrpSpPr/>
          <p:nvPr/>
        </p:nvGrpSpPr>
        <p:grpSpPr>
          <a:xfrm>
            <a:off x="4971050" y="1424816"/>
            <a:ext cx="2258100" cy="668373"/>
            <a:chOff x="9138025" y="1264325"/>
            <a:chExt cx="2258100" cy="591900"/>
          </a:xfrm>
        </p:grpSpPr>
        <p:sp>
          <p:nvSpPr>
            <p:cNvPr id="463" name="Google Shape;463;p27"/>
            <p:cNvSpPr/>
            <p:nvPr/>
          </p:nvSpPr>
          <p:spPr>
            <a:xfrm>
              <a:off x="9139375" y="1264325"/>
              <a:ext cx="2255400" cy="591900"/>
            </a:xfrm>
            <a:prstGeom prst="flowChartAlternateProcess">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64" name="Google Shape;464;p27"/>
            <p:cNvSpPr txBox="1"/>
            <p:nvPr/>
          </p:nvSpPr>
          <p:spPr>
            <a:xfrm>
              <a:off x="9138025" y="1264338"/>
              <a:ext cx="2258100" cy="5724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zh-CN" sz="1800">
                  <a:solidFill>
                    <a:srgbClr val="FEFFFF"/>
                  </a:solidFill>
                </a:rPr>
                <a:t>Correlation Mapping</a:t>
              </a:r>
              <a:endParaRPr sz="1800"/>
            </a:p>
          </p:txBody>
        </p:sp>
      </p:grpSp>
      <p:sp>
        <p:nvSpPr>
          <p:cNvPr id="465" name="Google Shape;465;p27"/>
          <p:cNvSpPr txBox="1"/>
          <p:nvPr/>
        </p:nvSpPr>
        <p:spPr>
          <a:xfrm>
            <a:off x="4397700" y="2293000"/>
            <a:ext cx="3383400" cy="717300"/>
          </a:xfrm>
          <a:prstGeom prst="rect">
            <a:avLst/>
          </a:prstGeom>
          <a:noFill/>
          <a:ln>
            <a:noFill/>
          </a:ln>
        </p:spPr>
        <p:txBody>
          <a:bodyPr anchorCtr="0" anchor="t" bIns="91425" lIns="91425" spcFirstLastPara="1" rIns="91425" wrap="square" tIns="91425">
            <a:spAutoFit/>
          </a:bodyPr>
          <a:lstStyle/>
          <a:p>
            <a:pPr indent="-127000" lvl="0" marL="127000" rtl="0" algn="l">
              <a:lnSpc>
                <a:spcPct val="115000"/>
              </a:lnSpc>
              <a:spcBef>
                <a:spcPts val="900"/>
              </a:spcBef>
              <a:spcAft>
                <a:spcPts val="0"/>
              </a:spcAft>
              <a:buNone/>
            </a:pPr>
            <a:r>
              <a:rPr b="1" lang="zh-CN">
                <a:solidFill>
                  <a:srgbClr val="0E0E0E"/>
                </a:solidFill>
              </a:rPr>
              <a:t>Target Variable:</a:t>
            </a:r>
            <a:r>
              <a:rPr lang="zh-CN">
                <a:solidFill>
                  <a:srgbClr val="0E0E0E"/>
                </a:solidFill>
              </a:rPr>
              <a:t> Adjusted Close Price</a:t>
            </a:r>
            <a:endParaRPr>
              <a:solidFill>
                <a:srgbClr val="0E0E0E"/>
              </a:solidFill>
            </a:endParaRPr>
          </a:p>
          <a:p>
            <a:pPr indent="0" lvl="0" marL="0" marR="0" rtl="0" algn="l">
              <a:lnSpc>
                <a:spcPct val="115000"/>
              </a:lnSpc>
              <a:spcBef>
                <a:spcPts val="900"/>
              </a:spcBef>
              <a:spcAft>
                <a:spcPts val="0"/>
              </a:spcAft>
              <a:buNone/>
            </a:pPr>
            <a:r>
              <a:t/>
            </a:r>
            <a:endParaRPr i="1" sz="1100">
              <a:solidFill>
                <a:srgbClr val="0E0E0E"/>
              </a:solidFill>
            </a:endParaRPr>
          </a:p>
        </p:txBody>
      </p:sp>
      <p:sp>
        <p:nvSpPr>
          <p:cNvPr id="466" name="Google Shape;466;p27"/>
          <p:cNvSpPr/>
          <p:nvPr/>
        </p:nvSpPr>
        <p:spPr>
          <a:xfrm flipH="1" rot="10800000">
            <a:off x="3381525" y="1778577"/>
            <a:ext cx="1278422" cy="13025"/>
          </a:xfrm>
          <a:custGeom>
            <a:rect b="b" l="l" r="r" t="t"/>
            <a:pathLst>
              <a:path extrusionOk="0" h="136" w="58269">
                <a:moveTo>
                  <a:pt x="58269" y="0"/>
                </a:moveTo>
                <a:lnTo>
                  <a:pt x="0" y="136"/>
                </a:lnTo>
              </a:path>
            </a:pathLst>
          </a:custGeom>
          <a:noFill/>
          <a:ln cap="flat" cmpd="sng" w="19050">
            <a:solidFill>
              <a:srgbClr val="D7D7D7"/>
            </a:solidFill>
            <a:prstDash val="dash"/>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383535"/>
              </a:solidFill>
              <a:latin typeface="Arial"/>
              <a:ea typeface="Arial"/>
              <a:cs typeface="Arial"/>
              <a:sym typeface="Arial"/>
            </a:endParaRPr>
          </a:p>
        </p:txBody>
      </p:sp>
      <p:sp>
        <p:nvSpPr>
          <p:cNvPr id="467" name="Google Shape;467;p27"/>
          <p:cNvSpPr/>
          <p:nvPr/>
        </p:nvSpPr>
        <p:spPr>
          <a:xfrm>
            <a:off x="3234547" y="1612305"/>
            <a:ext cx="229210" cy="244729"/>
          </a:xfrm>
          <a:custGeom>
            <a:rect b="b" l="l" r="r" t="t"/>
            <a:pathLst>
              <a:path extrusionOk="0" h="477520" w="477520">
                <a:moveTo>
                  <a:pt x="477520" y="238760"/>
                </a:moveTo>
                <a:cubicBezTo>
                  <a:pt x="477520" y="370624"/>
                  <a:pt x="370623" y="477520"/>
                  <a:pt x="238760" y="477520"/>
                </a:cubicBezTo>
                <a:cubicBezTo>
                  <a:pt x="106896" y="477520"/>
                  <a:pt x="0" y="370623"/>
                  <a:pt x="0" y="238760"/>
                </a:cubicBezTo>
                <a:cubicBezTo>
                  <a:pt x="0" y="106897"/>
                  <a:pt x="106896" y="0"/>
                  <a:pt x="238760" y="0"/>
                </a:cubicBezTo>
                <a:cubicBezTo>
                  <a:pt x="370623" y="0"/>
                  <a:pt x="477520" y="106897"/>
                  <a:pt x="477520" y="238760"/>
                </a:cubicBezTo>
                <a:close/>
              </a:path>
            </a:pathLst>
          </a:custGeom>
          <a:solidFill>
            <a:srgbClr val="00349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383535"/>
              </a:solidFill>
              <a:latin typeface="Arial"/>
              <a:ea typeface="Arial"/>
              <a:cs typeface="Arial"/>
              <a:sym typeface="Arial"/>
            </a:endParaRPr>
          </a:p>
        </p:txBody>
      </p:sp>
      <p:sp>
        <p:nvSpPr>
          <p:cNvPr id="468" name="Google Shape;468;p27"/>
          <p:cNvSpPr/>
          <p:nvPr/>
        </p:nvSpPr>
        <p:spPr>
          <a:xfrm>
            <a:off x="4545500" y="1638400"/>
            <a:ext cx="229200" cy="244725"/>
          </a:xfrm>
          <a:prstGeom prst="flowChartProcess">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nvGrpSpPr>
          <p:cNvPr id="469" name="Google Shape;469;p27"/>
          <p:cNvGrpSpPr/>
          <p:nvPr/>
        </p:nvGrpSpPr>
        <p:grpSpPr>
          <a:xfrm>
            <a:off x="9016200" y="1417245"/>
            <a:ext cx="2359180" cy="686996"/>
            <a:chOff x="5180475" y="5736021"/>
            <a:chExt cx="2359180" cy="686996"/>
          </a:xfrm>
        </p:grpSpPr>
        <p:sp>
          <p:nvSpPr>
            <p:cNvPr id="470" name="Google Shape;470;p27"/>
            <p:cNvSpPr txBox="1"/>
            <p:nvPr/>
          </p:nvSpPr>
          <p:spPr>
            <a:xfrm>
              <a:off x="5634655" y="6085668"/>
              <a:ext cx="1905000" cy="276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zh-CN" sz="1200">
                  <a:solidFill>
                    <a:srgbClr val="FEFFFF"/>
                  </a:solidFill>
                </a:rPr>
                <a:t>Data Preprocessing</a:t>
              </a:r>
              <a:endParaRPr b="1" sz="1200">
                <a:solidFill>
                  <a:srgbClr val="FEFFFF"/>
                </a:solidFill>
                <a:latin typeface="Arial"/>
                <a:ea typeface="Arial"/>
                <a:cs typeface="Arial"/>
                <a:sym typeface="Arial"/>
              </a:endParaRPr>
            </a:p>
          </p:txBody>
        </p:sp>
        <p:sp>
          <p:nvSpPr>
            <p:cNvPr id="471" name="Google Shape;471;p27"/>
            <p:cNvSpPr/>
            <p:nvPr/>
          </p:nvSpPr>
          <p:spPr>
            <a:xfrm>
              <a:off x="5182389" y="5752457"/>
              <a:ext cx="2254250" cy="670560"/>
            </a:xfrm>
            <a:custGeom>
              <a:rect b="b" l="l" r="r" t="t"/>
              <a:pathLst>
                <a:path extrusionOk="0" h="670560" w="2254250">
                  <a:moveTo>
                    <a:pt x="2075180" y="0"/>
                  </a:moveTo>
                  <a:lnTo>
                    <a:pt x="0" y="0"/>
                  </a:lnTo>
                  <a:lnTo>
                    <a:pt x="179070" y="335280"/>
                  </a:lnTo>
                  <a:lnTo>
                    <a:pt x="0" y="670560"/>
                  </a:lnTo>
                  <a:lnTo>
                    <a:pt x="2075180" y="670560"/>
                  </a:lnTo>
                  <a:lnTo>
                    <a:pt x="2254250" y="335280"/>
                  </a:lnTo>
                  <a:close/>
                </a:path>
              </a:pathLst>
            </a:custGeom>
            <a:solidFill>
              <a:srgbClr val="80AAC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383535"/>
                </a:solidFill>
                <a:latin typeface="Arial"/>
                <a:ea typeface="Arial"/>
                <a:cs typeface="Arial"/>
                <a:sym typeface="Arial"/>
              </a:endParaRPr>
            </a:p>
          </p:txBody>
        </p:sp>
        <p:sp>
          <p:nvSpPr>
            <p:cNvPr id="472" name="Google Shape;472;p27"/>
            <p:cNvSpPr txBox="1"/>
            <p:nvPr/>
          </p:nvSpPr>
          <p:spPr>
            <a:xfrm>
              <a:off x="5180475" y="5736021"/>
              <a:ext cx="2258100" cy="6465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lang="zh-CN" sz="1800">
                  <a:solidFill>
                    <a:srgbClr val="FEFFFF"/>
                  </a:solidFill>
                </a:rPr>
                <a:t>Normalized Stock Movement</a:t>
              </a:r>
              <a:endParaRPr sz="1800"/>
            </a:p>
          </p:txBody>
        </p:sp>
      </p:grpSp>
      <p:sp>
        <p:nvSpPr>
          <p:cNvPr id="473" name="Google Shape;473;p27"/>
          <p:cNvSpPr txBox="1"/>
          <p:nvPr/>
        </p:nvSpPr>
        <p:spPr>
          <a:xfrm>
            <a:off x="1664301" y="222000"/>
            <a:ext cx="6346500" cy="9543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Font typeface="Arial"/>
              <a:buNone/>
            </a:pPr>
            <a:r>
              <a:rPr b="1" lang="zh-CN" sz="2800">
                <a:solidFill>
                  <a:schemeClr val="dk1"/>
                </a:solidFill>
              </a:rPr>
              <a:t>Stock Correlation Analysis</a:t>
            </a:r>
            <a:endParaRPr>
              <a:solidFill>
                <a:schemeClr val="dk1"/>
              </a:solidFill>
            </a:endParaRPr>
          </a:p>
          <a:p>
            <a:pPr indent="0" lvl="0" marL="0" marR="0" rtl="0" algn="l">
              <a:spcBef>
                <a:spcPts val="0"/>
              </a:spcBef>
              <a:spcAft>
                <a:spcPts val="0"/>
              </a:spcAft>
              <a:buNone/>
            </a:pPr>
            <a:r>
              <a:t/>
            </a:r>
            <a:endParaRPr b="1" sz="2800">
              <a:solidFill>
                <a:schemeClr val="accent2"/>
              </a:solidFill>
            </a:endParaRPr>
          </a:p>
        </p:txBody>
      </p:sp>
      <p:cxnSp>
        <p:nvCxnSpPr>
          <p:cNvPr id="474" name="Google Shape;474;p27"/>
          <p:cNvCxnSpPr/>
          <p:nvPr/>
        </p:nvCxnSpPr>
        <p:spPr>
          <a:xfrm>
            <a:off x="1440425" y="803075"/>
            <a:ext cx="10401600" cy="7500"/>
          </a:xfrm>
          <a:prstGeom prst="straightConnector1">
            <a:avLst/>
          </a:prstGeom>
          <a:noFill/>
          <a:ln cap="flat" cmpd="sng" w="19050">
            <a:solidFill>
              <a:schemeClr val="accent1"/>
            </a:solidFill>
            <a:prstDash val="solid"/>
            <a:miter lim="800000"/>
            <a:headEnd len="sm" w="sm" type="none"/>
            <a:tailEnd len="sm" w="sm" type="none"/>
          </a:ln>
        </p:spPr>
      </p:cxnSp>
      <p:pic>
        <p:nvPicPr>
          <p:cNvPr id="475" name="Google Shape;475;p27"/>
          <p:cNvPicPr preferRelativeResize="0"/>
          <p:nvPr/>
        </p:nvPicPr>
        <p:blipFill rotWithShape="1">
          <a:blip r:embed="rId4">
            <a:alphaModFix/>
          </a:blip>
          <a:srcRect b="0" l="3880" r="-3880" t="0"/>
          <a:stretch/>
        </p:blipFill>
        <p:spPr>
          <a:xfrm>
            <a:off x="4509549" y="2759625"/>
            <a:ext cx="3230999" cy="2750519"/>
          </a:xfrm>
          <a:prstGeom prst="rect">
            <a:avLst/>
          </a:prstGeom>
          <a:noFill/>
          <a:ln>
            <a:noFill/>
          </a:ln>
        </p:spPr>
      </p:pic>
      <p:pic>
        <p:nvPicPr>
          <p:cNvPr id="476" name="Google Shape;476;p27"/>
          <p:cNvPicPr preferRelativeResize="0"/>
          <p:nvPr/>
        </p:nvPicPr>
        <p:blipFill rotWithShape="1">
          <a:blip r:embed="rId5">
            <a:alphaModFix/>
          </a:blip>
          <a:srcRect b="0" l="-5920" r="0" t="-7933"/>
          <a:stretch/>
        </p:blipFill>
        <p:spPr>
          <a:xfrm>
            <a:off x="7885700" y="2496150"/>
            <a:ext cx="4046125" cy="3069424"/>
          </a:xfrm>
          <a:prstGeom prst="rect">
            <a:avLst/>
          </a:prstGeom>
          <a:noFill/>
          <a:ln>
            <a:noFill/>
          </a:ln>
        </p:spPr>
      </p:pic>
      <p:sp>
        <p:nvSpPr>
          <p:cNvPr id="477" name="Google Shape;477;p27"/>
          <p:cNvSpPr/>
          <p:nvPr/>
        </p:nvSpPr>
        <p:spPr>
          <a:xfrm rot="-5400000">
            <a:off x="8187118" y="1131890"/>
            <a:ext cx="13017" cy="1306753"/>
          </a:xfrm>
          <a:custGeom>
            <a:rect b="b" l="l" r="r" t="t"/>
            <a:pathLst>
              <a:path extrusionOk="0" h="1979929" w="12700">
                <a:moveTo>
                  <a:pt x="0" y="1979930"/>
                </a:moveTo>
                <a:lnTo>
                  <a:pt x="0" y="0"/>
                </a:lnTo>
              </a:path>
            </a:pathLst>
          </a:custGeom>
          <a:noFill/>
          <a:ln cap="flat" cmpd="sng" w="19050">
            <a:solidFill>
              <a:srgbClr val="D7D7D7"/>
            </a:solidFill>
            <a:prstDash val="dash"/>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383535"/>
              </a:solidFill>
              <a:latin typeface="Arial"/>
              <a:ea typeface="Arial"/>
              <a:cs typeface="Arial"/>
              <a:sym typeface="Arial"/>
            </a:endParaRPr>
          </a:p>
        </p:txBody>
      </p:sp>
      <p:sp>
        <p:nvSpPr>
          <p:cNvPr id="478" name="Google Shape;478;p27"/>
          <p:cNvSpPr/>
          <p:nvPr/>
        </p:nvSpPr>
        <p:spPr>
          <a:xfrm>
            <a:off x="7504097" y="1662742"/>
            <a:ext cx="229210" cy="244729"/>
          </a:xfrm>
          <a:custGeom>
            <a:rect b="b" l="l" r="r" t="t"/>
            <a:pathLst>
              <a:path extrusionOk="0" h="477520" w="477520">
                <a:moveTo>
                  <a:pt x="477520" y="238760"/>
                </a:moveTo>
                <a:cubicBezTo>
                  <a:pt x="477520" y="370624"/>
                  <a:pt x="370623" y="477520"/>
                  <a:pt x="238760" y="477520"/>
                </a:cubicBezTo>
                <a:cubicBezTo>
                  <a:pt x="106896" y="477520"/>
                  <a:pt x="0" y="370623"/>
                  <a:pt x="0" y="238760"/>
                </a:cubicBezTo>
                <a:cubicBezTo>
                  <a:pt x="0" y="106897"/>
                  <a:pt x="106896" y="0"/>
                  <a:pt x="238760" y="0"/>
                </a:cubicBezTo>
                <a:cubicBezTo>
                  <a:pt x="370623" y="0"/>
                  <a:pt x="477520" y="106897"/>
                  <a:pt x="477520" y="23876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383535"/>
              </a:solidFill>
              <a:latin typeface="Arial"/>
              <a:ea typeface="Arial"/>
              <a:cs typeface="Arial"/>
              <a:sym typeface="Arial"/>
            </a:endParaRPr>
          </a:p>
        </p:txBody>
      </p:sp>
      <p:sp>
        <p:nvSpPr>
          <p:cNvPr id="479" name="Google Shape;479;p27"/>
          <p:cNvSpPr/>
          <p:nvPr/>
        </p:nvSpPr>
        <p:spPr>
          <a:xfrm>
            <a:off x="8736450" y="1638400"/>
            <a:ext cx="229200" cy="244725"/>
          </a:xfrm>
          <a:prstGeom prst="flowChartProcess">
            <a:avLst/>
          </a:prstGeom>
          <a:solidFill>
            <a:srgbClr val="80AACD"/>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80" name="Google Shape;480;p27"/>
          <p:cNvSpPr txBox="1"/>
          <p:nvPr/>
        </p:nvSpPr>
        <p:spPr>
          <a:xfrm>
            <a:off x="8843650" y="2293000"/>
            <a:ext cx="3231000" cy="717300"/>
          </a:xfrm>
          <a:prstGeom prst="rect">
            <a:avLst/>
          </a:prstGeom>
          <a:noFill/>
          <a:ln>
            <a:noFill/>
          </a:ln>
        </p:spPr>
        <p:txBody>
          <a:bodyPr anchorCtr="0" anchor="t" bIns="91425" lIns="91425" spcFirstLastPara="1" rIns="91425" wrap="square" tIns="91425">
            <a:spAutoFit/>
          </a:bodyPr>
          <a:lstStyle/>
          <a:p>
            <a:pPr indent="-127000" lvl="0" marL="127000" rtl="0" algn="l">
              <a:lnSpc>
                <a:spcPct val="115000"/>
              </a:lnSpc>
              <a:spcBef>
                <a:spcPts val="900"/>
              </a:spcBef>
              <a:spcAft>
                <a:spcPts val="0"/>
              </a:spcAft>
              <a:buNone/>
            </a:pPr>
            <a:r>
              <a:rPr b="1" lang="zh-CN">
                <a:solidFill>
                  <a:srgbClr val="0E0E0E"/>
                </a:solidFill>
              </a:rPr>
              <a:t>Top Correlated Competitors</a:t>
            </a:r>
            <a:endParaRPr>
              <a:solidFill>
                <a:srgbClr val="0E0E0E"/>
              </a:solidFill>
            </a:endParaRPr>
          </a:p>
          <a:p>
            <a:pPr indent="0" lvl="0" marL="0" marR="0" rtl="0" algn="l">
              <a:lnSpc>
                <a:spcPct val="115000"/>
              </a:lnSpc>
              <a:spcBef>
                <a:spcPts val="900"/>
              </a:spcBef>
              <a:spcAft>
                <a:spcPts val="0"/>
              </a:spcAft>
              <a:buNone/>
            </a:pPr>
            <a:r>
              <a:t/>
            </a:r>
            <a:endParaRPr i="1" sz="1100">
              <a:solidFill>
                <a:srgbClr val="0E0E0E"/>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5" name="Shape 485"/>
        <p:cNvGrpSpPr/>
        <p:nvPr/>
      </p:nvGrpSpPr>
      <p:grpSpPr>
        <a:xfrm>
          <a:off x="0" y="0"/>
          <a:ext cx="0" cy="0"/>
          <a:chOff x="0" y="0"/>
          <a:chExt cx="0" cy="0"/>
        </a:xfrm>
      </p:grpSpPr>
      <p:sp>
        <p:nvSpPr>
          <p:cNvPr id="486" name="Google Shape;486;p28"/>
          <p:cNvSpPr txBox="1"/>
          <p:nvPr/>
        </p:nvSpPr>
        <p:spPr>
          <a:xfrm>
            <a:off x="841325" y="1504175"/>
            <a:ext cx="5009700" cy="4817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t/>
            </a:r>
            <a:endParaRPr b="1" sz="1500">
              <a:solidFill>
                <a:schemeClr val="dk1"/>
              </a:solidFill>
            </a:endParaRPr>
          </a:p>
          <a:p>
            <a:pPr indent="-323850" lvl="0" marL="457200" rtl="0" algn="l">
              <a:lnSpc>
                <a:spcPct val="115000"/>
              </a:lnSpc>
              <a:spcBef>
                <a:spcPts val="1200"/>
              </a:spcBef>
              <a:spcAft>
                <a:spcPts val="0"/>
              </a:spcAft>
              <a:buClr>
                <a:schemeClr val="dk1"/>
              </a:buClr>
              <a:buSzPts val="1500"/>
              <a:buChar char="●"/>
            </a:pPr>
            <a:r>
              <a:rPr b="1" lang="zh-CN" sz="1500">
                <a:solidFill>
                  <a:schemeClr val="dk1"/>
                </a:solidFill>
              </a:rPr>
              <a:t>Positive Correlations:</a:t>
            </a:r>
            <a:r>
              <a:rPr lang="zh-CN" sz="1500">
                <a:solidFill>
                  <a:schemeClr val="dk1"/>
                </a:solidFill>
              </a:rPr>
              <a:t> SPY, FTSE 100, DB, MS log_returns, EUR/CHF, oil prices.</a:t>
            </a:r>
            <a:br>
              <a:rPr lang="zh-CN" sz="1500">
                <a:solidFill>
                  <a:schemeClr val="dk1"/>
                </a:solidFill>
              </a:rPr>
            </a:br>
            <a:endParaRPr sz="1500">
              <a:solidFill>
                <a:schemeClr val="dk1"/>
              </a:solidFill>
            </a:endParaRPr>
          </a:p>
          <a:p>
            <a:pPr indent="-323850" lvl="0" marL="457200" rtl="0" algn="l">
              <a:lnSpc>
                <a:spcPct val="115000"/>
              </a:lnSpc>
              <a:spcBef>
                <a:spcPts val="0"/>
              </a:spcBef>
              <a:spcAft>
                <a:spcPts val="0"/>
              </a:spcAft>
              <a:buClr>
                <a:schemeClr val="dk1"/>
              </a:buClr>
              <a:buSzPts val="1500"/>
              <a:buChar char="●"/>
            </a:pPr>
            <a:r>
              <a:rPr b="1" lang="zh-CN" sz="1500">
                <a:solidFill>
                  <a:schemeClr val="dk1"/>
                </a:solidFill>
              </a:rPr>
              <a:t>Negative Correlations:</a:t>
            </a:r>
            <a:r>
              <a:rPr lang="zh-CN" sz="1500">
                <a:solidFill>
                  <a:schemeClr val="dk1"/>
                </a:solidFill>
              </a:rPr>
              <a:t> Volume (-0.07) and VIX (-0.62) indicate an inverse relationship with UBS log_return.</a:t>
            </a:r>
            <a:br>
              <a:rPr lang="zh-CN" sz="1500">
                <a:solidFill>
                  <a:schemeClr val="dk1"/>
                </a:solidFill>
              </a:rPr>
            </a:br>
            <a:endParaRPr sz="1500">
              <a:solidFill>
                <a:schemeClr val="dk1"/>
              </a:solidFill>
            </a:endParaRPr>
          </a:p>
          <a:p>
            <a:pPr indent="-323850" lvl="0" marL="457200" rtl="0" algn="l">
              <a:lnSpc>
                <a:spcPct val="115000"/>
              </a:lnSpc>
              <a:spcBef>
                <a:spcPts val="0"/>
              </a:spcBef>
              <a:spcAft>
                <a:spcPts val="0"/>
              </a:spcAft>
              <a:buClr>
                <a:schemeClr val="dk1"/>
              </a:buClr>
              <a:buSzPts val="1500"/>
              <a:buChar char="●"/>
            </a:pPr>
            <a:r>
              <a:rPr b="1" lang="zh-CN" sz="1500">
                <a:solidFill>
                  <a:schemeClr val="dk1"/>
                </a:solidFill>
              </a:rPr>
              <a:t>Significant Predictors:</a:t>
            </a:r>
            <a:r>
              <a:rPr lang="zh-CN" sz="1500">
                <a:solidFill>
                  <a:schemeClr val="dk1"/>
                </a:solidFill>
              </a:rPr>
              <a:t> Variables with correlations &gt; 0.5 (e.g., VIX, SPY log_return, FTSE log_return) are likely strong contributors to the model.</a:t>
            </a:r>
            <a:br>
              <a:rPr lang="zh-CN" sz="1500">
                <a:solidFill>
                  <a:schemeClr val="dk1"/>
                </a:solidFill>
              </a:rPr>
            </a:br>
            <a:endParaRPr sz="1500">
              <a:solidFill>
                <a:schemeClr val="dk1"/>
              </a:solidFill>
            </a:endParaRPr>
          </a:p>
          <a:p>
            <a:pPr indent="-323850" lvl="0" marL="457200" rtl="0" algn="l">
              <a:lnSpc>
                <a:spcPct val="115000"/>
              </a:lnSpc>
              <a:spcBef>
                <a:spcPts val="0"/>
              </a:spcBef>
              <a:spcAft>
                <a:spcPts val="0"/>
              </a:spcAft>
              <a:buClr>
                <a:schemeClr val="dk1"/>
              </a:buClr>
              <a:buSzPts val="1500"/>
              <a:buChar char="●"/>
            </a:pPr>
            <a:r>
              <a:rPr b="1" lang="zh-CN" sz="1500">
                <a:solidFill>
                  <a:schemeClr val="dk1"/>
                </a:solidFill>
              </a:rPr>
              <a:t>Low Correlation Variables:</a:t>
            </a:r>
            <a:r>
              <a:rPr lang="zh-CN" sz="1500">
                <a:solidFill>
                  <a:schemeClr val="dk1"/>
                </a:solidFill>
              </a:rPr>
              <a:t> Bid-Ask Spread (0.04), gold_log_return (0.09), and volume may have limited predictive power but warrant further analysis to account for potential nonlinear relationships.</a:t>
            </a:r>
            <a:endParaRPr sz="1500">
              <a:solidFill>
                <a:schemeClr val="dk1"/>
              </a:solidFill>
            </a:endParaRPr>
          </a:p>
        </p:txBody>
      </p:sp>
      <p:pic>
        <p:nvPicPr>
          <p:cNvPr id="487" name="Google Shape;487;p28"/>
          <p:cNvPicPr preferRelativeResize="0"/>
          <p:nvPr/>
        </p:nvPicPr>
        <p:blipFill>
          <a:blip r:embed="rId4">
            <a:alphaModFix/>
          </a:blip>
          <a:stretch>
            <a:fillRect/>
          </a:stretch>
        </p:blipFill>
        <p:spPr>
          <a:xfrm>
            <a:off x="5972700" y="1698002"/>
            <a:ext cx="5869325" cy="4547901"/>
          </a:xfrm>
          <a:prstGeom prst="rect">
            <a:avLst/>
          </a:prstGeom>
          <a:noFill/>
          <a:ln>
            <a:noFill/>
          </a:ln>
        </p:spPr>
      </p:pic>
      <p:sp>
        <p:nvSpPr>
          <p:cNvPr id="488" name="Google Shape;488;p28"/>
          <p:cNvSpPr txBox="1"/>
          <p:nvPr/>
        </p:nvSpPr>
        <p:spPr>
          <a:xfrm>
            <a:off x="1740501" y="450600"/>
            <a:ext cx="55395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a:p>
        </p:txBody>
      </p:sp>
      <p:sp>
        <p:nvSpPr>
          <p:cNvPr id="489" name="Google Shape;489;p28"/>
          <p:cNvSpPr/>
          <p:nvPr/>
        </p:nvSpPr>
        <p:spPr>
          <a:xfrm flipH="1" rot="8100000">
            <a:off x="100252" y="162549"/>
            <a:ext cx="1255902" cy="770592"/>
          </a:xfrm>
          <a:custGeom>
            <a:rect b="b" l="l" r="r" t="t"/>
            <a:pathLst>
              <a:path extrusionOk="0" h="1023269" w="1667713">
                <a:moveTo>
                  <a:pt x="0" y="456881"/>
                </a:moveTo>
                <a:lnTo>
                  <a:pt x="412332" y="44549"/>
                </a:lnTo>
                <a:lnTo>
                  <a:pt x="412333" y="44549"/>
                </a:lnTo>
                <a:lnTo>
                  <a:pt x="456882" y="0"/>
                </a:lnTo>
                <a:lnTo>
                  <a:pt x="1514743" y="0"/>
                </a:lnTo>
                <a:cubicBezTo>
                  <a:pt x="1599226" y="1"/>
                  <a:pt x="1667713" y="68487"/>
                  <a:pt x="1667713" y="152970"/>
                </a:cubicBezTo>
                <a:lnTo>
                  <a:pt x="1667713" y="704806"/>
                </a:lnTo>
                <a:lnTo>
                  <a:pt x="1349251" y="1023269"/>
                </a:lnTo>
                <a:lnTo>
                  <a:pt x="1349251" y="318462"/>
                </a:lnTo>
                <a:lnTo>
                  <a:pt x="138420" y="318462"/>
                </a:lnTo>
                <a:lnTo>
                  <a:pt x="1" y="456881"/>
                </a:lnTo>
                <a:close/>
              </a:path>
            </a:pathLst>
          </a:custGeom>
          <a:solidFill>
            <a:schemeClr val="accent1">
              <a:alpha val="898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90" name="Google Shape;490;p28"/>
          <p:cNvSpPr/>
          <p:nvPr/>
        </p:nvSpPr>
        <p:spPr>
          <a:xfrm flipH="1" rot="8100000">
            <a:off x="-101969" y="97276"/>
            <a:ext cx="925241" cy="720346"/>
          </a:xfrm>
          <a:custGeom>
            <a:rect b="b" l="l" r="r" t="t"/>
            <a:pathLst>
              <a:path extrusionOk="0" h="956548" w="1228628">
                <a:moveTo>
                  <a:pt x="303771" y="32819"/>
                </a:moveTo>
                <a:lnTo>
                  <a:pt x="303771" y="32820"/>
                </a:lnTo>
                <a:lnTo>
                  <a:pt x="336591" y="0"/>
                </a:lnTo>
                <a:lnTo>
                  <a:pt x="1115933" y="0"/>
                </a:lnTo>
                <a:cubicBezTo>
                  <a:pt x="1178173" y="0"/>
                  <a:pt x="1228628" y="50456"/>
                  <a:pt x="1228628" y="112695"/>
                </a:cubicBezTo>
                <a:lnTo>
                  <a:pt x="1228628" y="721932"/>
                </a:lnTo>
                <a:lnTo>
                  <a:pt x="994013" y="956548"/>
                </a:lnTo>
                <a:lnTo>
                  <a:pt x="994013" y="234616"/>
                </a:lnTo>
                <a:lnTo>
                  <a:pt x="101975" y="234616"/>
                </a:lnTo>
                <a:lnTo>
                  <a:pt x="0" y="336591"/>
                </a:lnTo>
                <a:close/>
              </a:path>
            </a:pathLst>
          </a:custGeom>
          <a:solidFill>
            <a:schemeClr val="accent2">
              <a:alpha val="898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91" name="Google Shape;491;p28"/>
          <p:cNvSpPr txBox="1"/>
          <p:nvPr/>
        </p:nvSpPr>
        <p:spPr>
          <a:xfrm>
            <a:off x="1664300" y="222000"/>
            <a:ext cx="8466000" cy="13698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SzPts val="1100"/>
              <a:buFont typeface="Arial"/>
              <a:buNone/>
            </a:pPr>
            <a:r>
              <a:rPr b="1" lang="zh-CN" sz="2700">
                <a:solidFill>
                  <a:schemeClr val="dk1"/>
                </a:solidFill>
              </a:rPr>
              <a:t>Correlation Analysis</a:t>
            </a:r>
            <a:r>
              <a:rPr lang="zh-CN" sz="2700">
                <a:solidFill>
                  <a:schemeClr val="dk1"/>
                </a:solidFill>
              </a:rPr>
              <a:t> for all explanatory variables</a:t>
            </a:r>
            <a:endParaRPr sz="2700">
              <a:solidFill>
                <a:schemeClr val="dk1"/>
              </a:solidFill>
            </a:endParaRPr>
          </a:p>
          <a:p>
            <a:pPr indent="0" lvl="0" marL="0" rtl="0" algn="l">
              <a:spcBef>
                <a:spcPts val="0"/>
              </a:spcBef>
              <a:spcAft>
                <a:spcPts val="0"/>
              </a:spcAft>
              <a:buClr>
                <a:schemeClr val="dk1"/>
              </a:buClr>
              <a:buFont typeface="Arial"/>
              <a:buNone/>
            </a:pPr>
            <a:r>
              <a:t/>
            </a:r>
            <a:endParaRPr b="1" sz="2800">
              <a:solidFill>
                <a:schemeClr val="dk1"/>
              </a:solidFill>
            </a:endParaRPr>
          </a:p>
          <a:p>
            <a:pPr indent="0" lvl="0" marL="0" marR="0" rtl="0" algn="l">
              <a:spcBef>
                <a:spcPts val="0"/>
              </a:spcBef>
              <a:spcAft>
                <a:spcPts val="0"/>
              </a:spcAft>
              <a:buNone/>
            </a:pPr>
            <a:r>
              <a:t/>
            </a:r>
            <a:endParaRPr b="1" sz="2800">
              <a:solidFill>
                <a:schemeClr val="accent2"/>
              </a:solidFill>
            </a:endParaRPr>
          </a:p>
        </p:txBody>
      </p:sp>
      <p:cxnSp>
        <p:nvCxnSpPr>
          <p:cNvPr id="492" name="Google Shape;492;p28"/>
          <p:cNvCxnSpPr/>
          <p:nvPr/>
        </p:nvCxnSpPr>
        <p:spPr>
          <a:xfrm>
            <a:off x="1440425" y="803075"/>
            <a:ext cx="10401600" cy="7500"/>
          </a:xfrm>
          <a:prstGeom prst="straightConnector1">
            <a:avLst/>
          </a:prstGeom>
          <a:noFill/>
          <a:ln cap="flat" cmpd="sng" w="19050">
            <a:solidFill>
              <a:schemeClr val="accent1"/>
            </a:solidFill>
            <a:prstDash val="solid"/>
            <a:miter lim="800000"/>
            <a:headEnd len="sm" w="sm" type="none"/>
            <a:tailEnd len="sm" w="sm" type="none"/>
          </a:ln>
        </p:spPr>
      </p:cxnSp>
      <p:sp>
        <p:nvSpPr>
          <p:cNvPr id="493" name="Google Shape;493;p28"/>
          <p:cNvSpPr/>
          <p:nvPr/>
        </p:nvSpPr>
        <p:spPr>
          <a:xfrm>
            <a:off x="942450" y="1376700"/>
            <a:ext cx="5009700" cy="412800"/>
          </a:xfrm>
          <a:prstGeom prst="rect">
            <a:avLst/>
          </a:prstGeom>
          <a:solidFill>
            <a:srgbClr val="5D999F"/>
          </a:solidFill>
          <a:ln>
            <a:noFill/>
          </a:ln>
        </p:spPr>
        <p:txBody>
          <a:bodyPr anchorCtr="0" anchor="ctr" bIns="45700" lIns="91425" spcFirstLastPara="1" rIns="91425" wrap="square" tIns="45700">
            <a:noAutofit/>
          </a:bodyPr>
          <a:lstStyle/>
          <a:p>
            <a:pPr indent="0" lvl="0" marL="0" rtl="0" algn="ctr">
              <a:lnSpc>
                <a:spcPct val="115000"/>
              </a:lnSpc>
              <a:spcBef>
                <a:spcPts val="1200"/>
              </a:spcBef>
              <a:spcAft>
                <a:spcPts val="1200"/>
              </a:spcAft>
              <a:buClr>
                <a:schemeClr val="dk1"/>
              </a:buClr>
              <a:buSzPts val="1100"/>
              <a:buFont typeface="Arial"/>
              <a:buNone/>
            </a:pPr>
            <a:r>
              <a:rPr b="1" lang="zh-CN" sz="1700">
                <a:solidFill>
                  <a:schemeClr val="lt1"/>
                </a:solidFill>
              </a:rPr>
              <a:t>Key Insights from Variable Correlation Matrix:</a:t>
            </a:r>
            <a:endParaRPr sz="1700">
              <a:solidFill>
                <a:schemeClr val="lt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8" name="Shape 498"/>
        <p:cNvGrpSpPr/>
        <p:nvPr/>
      </p:nvGrpSpPr>
      <p:grpSpPr>
        <a:xfrm>
          <a:off x="0" y="0"/>
          <a:ext cx="0" cy="0"/>
          <a:chOff x="0" y="0"/>
          <a:chExt cx="0" cy="0"/>
        </a:xfrm>
      </p:grpSpPr>
      <p:sp>
        <p:nvSpPr>
          <p:cNvPr id="499" name="Google Shape;499;p29"/>
          <p:cNvSpPr txBox="1"/>
          <p:nvPr/>
        </p:nvSpPr>
        <p:spPr>
          <a:xfrm>
            <a:off x="791750" y="1160000"/>
            <a:ext cx="3352500" cy="184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800">
              <a:solidFill>
                <a:schemeClr val="dk1"/>
              </a:solidFill>
            </a:endParaRPr>
          </a:p>
        </p:txBody>
      </p:sp>
      <p:sp>
        <p:nvSpPr>
          <p:cNvPr id="500" name="Google Shape;500;p29"/>
          <p:cNvSpPr/>
          <p:nvPr/>
        </p:nvSpPr>
        <p:spPr>
          <a:xfrm flipH="1" rot="8100000">
            <a:off x="100252" y="162549"/>
            <a:ext cx="1255902" cy="770592"/>
          </a:xfrm>
          <a:custGeom>
            <a:rect b="b" l="l" r="r" t="t"/>
            <a:pathLst>
              <a:path extrusionOk="0" h="1023269" w="1667713">
                <a:moveTo>
                  <a:pt x="0" y="456881"/>
                </a:moveTo>
                <a:lnTo>
                  <a:pt x="412332" y="44549"/>
                </a:lnTo>
                <a:lnTo>
                  <a:pt x="412333" y="44549"/>
                </a:lnTo>
                <a:lnTo>
                  <a:pt x="456882" y="0"/>
                </a:lnTo>
                <a:lnTo>
                  <a:pt x="1514743" y="0"/>
                </a:lnTo>
                <a:cubicBezTo>
                  <a:pt x="1599226" y="1"/>
                  <a:pt x="1667713" y="68487"/>
                  <a:pt x="1667713" y="152970"/>
                </a:cubicBezTo>
                <a:lnTo>
                  <a:pt x="1667713" y="704806"/>
                </a:lnTo>
                <a:lnTo>
                  <a:pt x="1349251" y="1023269"/>
                </a:lnTo>
                <a:lnTo>
                  <a:pt x="1349251" y="318462"/>
                </a:lnTo>
                <a:lnTo>
                  <a:pt x="138420" y="318462"/>
                </a:lnTo>
                <a:lnTo>
                  <a:pt x="1" y="456881"/>
                </a:lnTo>
                <a:close/>
              </a:path>
            </a:pathLst>
          </a:custGeom>
          <a:solidFill>
            <a:schemeClr val="accent1">
              <a:alpha val="898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501" name="Google Shape;501;p29"/>
          <p:cNvSpPr/>
          <p:nvPr/>
        </p:nvSpPr>
        <p:spPr>
          <a:xfrm flipH="1" rot="8100000">
            <a:off x="-249404" y="107700"/>
            <a:ext cx="1020806" cy="774457"/>
          </a:xfrm>
          <a:custGeom>
            <a:rect b="b" l="l" r="r" t="t"/>
            <a:pathLst>
              <a:path extrusionOk="0" h="956548" w="1228628">
                <a:moveTo>
                  <a:pt x="303771" y="32819"/>
                </a:moveTo>
                <a:lnTo>
                  <a:pt x="303771" y="32820"/>
                </a:lnTo>
                <a:lnTo>
                  <a:pt x="336591" y="0"/>
                </a:lnTo>
                <a:lnTo>
                  <a:pt x="1115933" y="0"/>
                </a:lnTo>
                <a:cubicBezTo>
                  <a:pt x="1178173" y="0"/>
                  <a:pt x="1228628" y="50456"/>
                  <a:pt x="1228628" y="112695"/>
                </a:cubicBezTo>
                <a:lnTo>
                  <a:pt x="1228628" y="721932"/>
                </a:lnTo>
                <a:lnTo>
                  <a:pt x="994013" y="956548"/>
                </a:lnTo>
                <a:lnTo>
                  <a:pt x="994013" y="234616"/>
                </a:lnTo>
                <a:lnTo>
                  <a:pt x="101975" y="234616"/>
                </a:lnTo>
                <a:lnTo>
                  <a:pt x="0" y="336591"/>
                </a:lnTo>
                <a:close/>
              </a:path>
            </a:pathLst>
          </a:custGeom>
          <a:solidFill>
            <a:schemeClr val="accent2">
              <a:alpha val="898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cxnSp>
        <p:nvCxnSpPr>
          <p:cNvPr id="502" name="Google Shape;502;p29"/>
          <p:cNvCxnSpPr/>
          <p:nvPr/>
        </p:nvCxnSpPr>
        <p:spPr>
          <a:xfrm>
            <a:off x="1592825" y="955475"/>
            <a:ext cx="10401600" cy="7500"/>
          </a:xfrm>
          <a:prstGeom prst="straightConnector1">
            <a:avLst/>
          </a:prstGeom>
          <a:noFill/>
          <a:ln cap="flat" cmpd="sng" w="19050">
            <a:solidFill>
              <a:schemeClr val="accent1"/>
            </a:solidFill>
            <a:prstDash val="solid"/>
            <a:miter lim="800000"/>
            <a:headEnd len="sm" w="sm" type="none"/>
            <a:tailEnd len="sm" w="sm" type="none"/>
          </a:ln>
        </p:spPr>
      </p:cxnSp>
      <p:sp>
        <p:nvSpPr>
          <p:cNvPr id="503" name="Google Shape;503;p29"/>
          <p:cNvSpPr txBox="1"/>
          <p:nvPr/>
        </p:nvSpPr>
        <p:spPr>
          <a:xfrm>
            <a:off x="2351475" y="398100"/>
            <a:ext cx="2849400" cy="74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zh-CN" sz="2800">
                <a:solidFill>
                  <a:schemeClr val="dk1"/>
                </a:solidFill>
              </a:rPr>
              <a:t>ARIMAX</a:t>
            </a:r>
            <a:endParaRPr b="1" sz="2800">
              <a:solidFill>
                <a:schemeClr val="dk1"/>
              </a:solidFill>
            </a:endParaRPr>
          </a:p>
        </p:txBody>
      </p:sp>
      <p:sp>
        <p:nvSpPr>
          <p:cNvPr id="504" name="Google Shape;504;p29"/>
          <p:cNvSpPr/>
          <p:nvPr/>
        </p:nvSpPr>
        <p:spPr>
          <a:xfrm>
            <a:off x="813350" y="1422400"/>
            <a:ext cx="2774400" cy="419100"/>
          </a:xfrm>
          <a:prstGeom prst="homePlate">
            <a:avLst>
              <a:gd fmla="val 50000" name="adj"/>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05" name="Google Shape;505;p29"/>
          <p:cNvSpPr txBox="1"/>
          <p:nvPr/>
        </p:nvSpPr>
        <p:spPr>
          <a:xfrm>
            <a:off x="813350" y="1422400"/>
            <a:ext cx="2149200" cy="40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zh-CN" sz="1500">
                <a:solidFill>
                  <a:srgbClr val="FEFFFF"/>
                </a:solidFill>
              </a:rPr>
              <a:t>What is an ARIMAX ?</a:t>
            </a:r>
            <a:endParaRPr b="1" sz="1500">
              <a:solidFill>
                <a:srgbClr val="FEFFFF"/>
              </a:solidFill>
            </a:endParaRPr>
          </a:p>
        </p:txBody>
      </p:sp>
      <p:sp>
        <p:nvSpPr>
          <p:cNvPr id="506" name="Google Shape;506;p29"/>
          <p:cNvSpPr txBox="1"/>
          <p:nvPr/>
        </p:nvSpPr>
        <p:spPr>
          <a:xfrm>
            <a:off x="813350" y="1787375"/>
            <a:ext cx="4731000" cy="2634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zh-CN" sz="1500">
                <a:solidFill>
                  <a:schemeClr val="dk1"/>
                </a:solidFill>
              </a:rPr>
              <a:t>ARIMAX extends ARIMA by incorporating </a:t>
            </a:r>
            <a:r>
              <a:rPr b="1" lang="zh-CN" sz="1500">
                <a:solidFill>
                  <a:schemeClr val="dk1"/>
                </a:solidFill>
              </a:rPr>
              <a:t>exogenous variables</a:t>
            </a:r>
            <a:r>
              <a:rPr lang="zh-CN" sz="1500">
                <a:solidFill>
                  <a:schemeClr val="dk1"/>
                </a:solidFill>
              </a:rPr>
              <a:t> to account for external factors affecting the target variable.</a:t>
            </a:r>
            <a:endParaRPr sz="1500">
              <a:solidFill>
                <a:schemeClr val="dk1"/>
              </a:solidFill>
            </a:endParaRPr>
          </a:p>
          <a:p>
            <a:pPr indent="0" lvl="0" marL="0" rtl="0" algn="l">
              <a:lnSpc>
                <a:spcPct val="115000"/>
              </a:lnSpc>
              <a:spcBef>
                <a:spcPts val="1200"/>
              </a:spcBef>
              <a:spcAft>
                <a:spcPts val="0"/>
              </a:spcAft>
              <a:buNone/>
            </a:pPr>
            <a:r>
              <a:rPr lang="zh-CN" sz="1500">
                <a:solidFill>
                  <a:schemeClr val="dk1"/>
                </a:solidFill>
              </a:rPr>
              <a:t>Components:</a:t>
            </a:r>
            <a:endParaRPr sz="1500">
              <a:solidFill>
                <a:schemeClr val="dk1"/>
              </a:solidFill>
            </a:endParaRPr>
          </a:p>
          <a:p>
            <a:pPr indent="-323850" lvl="0" marL="457200" rtl="0" algn="l">
              <a:lnSpc>
                <a:spcPct val="115000"/>
              </a:lnSpc>
              <a:spcBef>
                <a:spcPts val="700"/>
              </a:spcBef>
              <a:spcAft>
                <a:spcPts val="0"/>
              </a:spcAft>
              <a:buClr>
                <a:schemeClr val="dk1"/>
              </a:buClr>
              <a:buSzPts val="1500"/>
              <a:buChar char="●"/>
            </a:pPr>
            <a:r>
              <a:rPr b="1" lang="zh-CN" sz="1500">
                <a:solidFill>
                  <a:schemeClr val="dk1"/>
                </a:solidFill>
              </a:rPr>
              <a:t>AR (AutoRegression):</a:t>
            </a:r>
            <a:r>
              <a:rPr lang="zh-CN" sz="1500">
                <a:solidFill>
                  <a:schemeClr val="dk1"/>
                </a:solidFill>
              </a:rPr>
              <a:t> Past values.</a:t>
            </a:r>
            <a:endParaRPr sz="1500">
              <a:solidFill>
                <a:schemeClr val="dk1"/>
              </a:solidFill>
            </a:endParaRPr>
          </a:p>
          <a:p>
            <a:pPr indent="-323850" lvl="0" marL="457200" rtl="0" algn="l">
              <a:lnSpc>
                <a:spcPct val="115000"/>
              </a:lnSpc>
              <a:spcBef>
                <a:spcPts val="0"/>
              </a:spcBef>
              <a:spcAft>
                <a:spcPts val="0"/>
              </a:spcAft>
              <a:buClr>
                <a:schemeClr val="dk1"/>
              </a:buClr>
              <a:buSzPts val="1500"/>
              <a:buChar char="●"/>
            </a:pPr>
            <a:r>
              <a:rPr b="1" lang="zh-CN" sz="1500">
                <a:solidFill>
                  <a:schemeClr val="dk1"/>
                </a:solidFill>
              </a:rPr>
              <a:t>I (Integration):</a:t>
            </a:r>
            <a:r>
              <a:rPr lang="zh-CN" sz="1500">
                <a:solidFill>
                  <a:schemeClr val="dk1"/>
                </a:solidFill>
              </a:rPr>
              <a:t> Removes trends..</a:t>
            </a:r>
            <a:endParaRPr sz="1500">
              <a:solidFill>
                <a:schemeClr val="dk1"/>
              </a:solidFill>
            </a:endParaRPr>
          </a:p>
          <a:p>
            <a:pPr indent="-323850" lvl="0" marL="457200" rtl="0" algn="l">
              <a:lnSpc>
                <a:spcPct val="115000"/>
              </a:lnSpc>
              <a:spcBef>
                <a:spcPts val="0"/>
              </a:spcBef>
              <a:spcAft>
                <a:spcPts val="0"/>
              </a:spcAft>
              <a:buClr>
                <a:schemeClr val="dk1"/>
              </a:buClr>
              <a:buSzPts val="1500"/>
              <a:buChar char="●"/>
            </a:pPr>
            <a:r>
              <a:rPr b="1" lang="zh-CN" sz="1500">
                <a:solidFill>
                  <a:schemeClr val="dk1"/>
                </a:solidFill>
              </a:rPr>
              <a:t>MA (Moving Average):</a:t>
            </a:r>
            <a:r>
              <a:rPr lang="zh-CN" sz="1500">
                <a:solidFill>
                  <a:schemeClr val="dk1"/>
                </a:solidFill>
              </a:rPr>
              <a:t> Past forecast errors.</a:t>
            </a:r>
            <a:endParaRPr sz="1500">
              <a:solidFill>
                <a:schemeClr val="dk1"/>
              </a:solidFill>
            </a:endParaRPr>
          </a:p>
          <a:p>
            <a:pPr indent="-323850" lvl="0" marL="457200" rtl="0" algn="l">
              <a:lnSpc>
                <a:spcPct val="115000"/>
              </a:lnSpc>
              <a:spcBef>
                <a:spcPts val="0"/>
              </a:spcBef>
              <a:spcAft>
                <a:spcPts val="0"/>
              </a:spcAft>
              <a:buClr>
                <a:schemeClr val="dk1"/>
              </a:buClr>
              <a:buSzPts val="1500"/>
              <a:buChar char="●"/>
            </a:pPr>
            <a:r>
              <a:rPr b="1" lang="zh-CN" sz="1500">
                <a:solidFill>
                  <a:schemeClr val="dk1"/>
                </a:solidFill>
              </a:rPr>
              <a:t>X (Exogenous Predictors):</a:t>
            </a:r>
            <a:r>
              <a:rPr lang="zh-CN" sz="1500">
                <a:solidFill>
                  <a:schemeClr val="dk1"/>
                </a:solidFill>
              </a:rPr>
              <a:t> External variable.</a:t>
            </a:r>
            <a:endParaRPr sz="1500">
              <a:solidFill>
                <a:schemeClr val="dk1"/>
              </a:solidFill>
            </a:endParaRPr>
          </a:p>
          <a:p>
            <a:pPr indent="0" lvl="0" marL="0" rtl="0" algn="l">
              <a:lnSpc>
                <a:spcPct val="115000"/>
              </a:lnSpc>
              <a:spcBef>
                <a:spcPts val="1200"/>
              </a:spcBef>
              <a:spcAft>
                <a:spcPts val="1200"/>
              </a:spcAft>
              <a:buNone/>
            </a:pPr>
            <a:r>
              <a:t/>
            </a:r>
            <a:endParaRPr>
              <a:solidFill>
                <a:schemeClr val="dk1"/>
              </a:solidFill>
            </a:endParaRPr>
          </a:p>
        </p:txBody>
      </p:sp>
      <p:sp>
        <p:nvSpPr>
          <p:cNvPr id="507" name="Google Shape;507;p29"/>
          <p:cNvSpPr/>
          <p:nvPr/>
        </p:nvSpPr>
        <p:spPr>
          <a:xfrm>
            <a:off x="813350" y="4644250"/>
            <a:ext cx="2774400" cy="419100"/>
          </a:xfrm>
          <a:prstGeom prst="homePlate">
            <a:avLst>
              <a:gd fmla="val 50000" name="adj"/>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08" name="Google Shape;508;p29"/>
          <p:cNvSpPr txBox="1"/>
          <p:nvPr/>
        </p:nvSpPr>
        <p:spPr>
          <a:xfrm>
            <a:off x="813350" y="4644250"/>
            <a:ext cx="2408700" cy="40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zh-CN" sz="1500">
                <a:solidFill>
                  <a:schemeClr val="lt1"/>
                </a:solidFill>
              </a:rPr>
              <a:t>Performance</a:t>
            </a:r>
            <a:r>
              <a:rPr b="1" lang="zh-CN" sz="1500">
                <a:solidFill>
                  <a:schemeClr val="lt1"/>
                </a:solidFill>
              </a:rPr>
              <a:t> Metrics</a:t>
            </a:r>
            <a:endParaRPr b="1" sz="1500">
              <a:solidFill>
                <a:schemeClr val="lt1"/>
              </a:solidFill>
            </a:endParaRPr>
          </a:p>
        </p:txBody>
      </p:sp>
      <p:sp>
        <p:nvSpPr>
          <p:cNvPr id="509" name="Google Shape;509;p29"/>
          <p:cNvSpPr txBox="1"/>
          <p:nvPr/>
        </p:nvSpPr>
        <p:spPr>
          <a:xfrm>
            <a:off x="813350" y="5063350"/>
            <a:ext cx="4983900" cy="12801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0"/>
              </a:spcBef>
              <a:spcAft>
                <a:spcPts val="0"/>
              </a:spcAft>
              <a:buClr>
                <a:schemeClr val="dk1"/>
              </a:buClr>
              <a:buSzPts val="1500"/>
              <a:buChar char="●"/>
            </a:pPr>
            <a:r>
              <a:rPr b="1" lang="zh-CN" sz="1500">
                <a:solidFill>
                  <a:schemeClr val="dk1"/>
                </a:solidFill>
              </a:rPr>
              <a:t>MSFE:</a:t>
            </a:r>
            <a:r>
              <a:rPr lang="zh-CN" sz="1500">
                <a:solidFill>
                  <a:schemeClr val="dk1"/>
                </a:solidFill>
              </a:rPr>
              <a:t> Model achieved </a:t>
            </a:r>
            <a:r>
              <a:rPr b="1" lang="zh-CN" sz="1500">
                <a:solidFill>
                  <a:schemeClr val="dk1"/>
                </a:solidFill>
              </a:rPr>
              <a:t>0.000181</a:t>
            </a:r>
            <a:r>
              <a:rPr lang="zh-CN" sz="1500">
                <a:solidFill>
                  <a:schemeClr val="dk1"/>
                </a:solidFill>
              </a:rPr>
              <a:t>, demonstrating low forecast error.</a:t>
            </a:r>
            <a:endParaRPr sz="1500">
              <a:solidFill>
                <a:schemeClr val="dk1"/>
              </a:solidFill>
            </a:endParaRPr>
          </a:p>
          <a:p>
            <a:pPr indent="-323850" lvl="0" marL="457200" rtl="0" algn="l">
              <a:lnSpc>
                <a:spcPct val="115000"/>
              </a:lnSpc>
              <a:spcBef>
                <a:spcPts val="0"/>
              </a:spcBef>
              <a:spcAft>
                <a:spcPts val="0"/>
              </a:spcAft>
              <a:buClr>
                <a:schemeClr val="dk1"/>
              </a:buClr>
              <a:buSzPts val="1500"/>
              <a:buChar char="●"/>
            </a:pPr>
            <a:r>
              <a:rPr b="1" lang="zh-CN" sz="1500">
                <a:solidFill>
                  <a:schemeClr val="dk1"/>
                </a:solidFill>
              </a:rPr>
              <a:t>R Square:</a:t>
            </a:r>
            <a:r>
              <a:rPr lang="zh-CN" sz="1500">
                <a:solidFill>
                  <a:schemeClr val="dk1"/>
                </a:solidFill>
              </a:rPr>
              <a:t> Achieved </a:t>
            </a:r>
            <a:r>
              <a:rPr b="1" lang="zh-CN" sz="1500">
                <a:solidFill>
                  <a:schemeClr val="dk1"/>
                </a:solidFill>
              </a:rPr>
              <a:t>0.54</a:t>
            </a:r>
            <a:r>
              <a:rPr lang="zh-CN" sz="1500">
                <a:solidFill>
                  <a:schemeClr val="dk1"/>
                </a:solidFill>
              </a:rPr>
              <a:t>, indicating moderate predictive accuracy.</a:t>
            </a:r>
            <a:endParaRPr sz="1500">
              <a:solidFill>
                <a:schemeClr val="dk1"/>
              </a:solidFill>
            </a:endParaRPr>
          </a:p>
        </p:txBody>
      </p:sp>
      <p:pic>
        <p:nvPicPr>
          <p:cNvPr id="510" name="Google Shape;510;p29"/>
          <p:cNvPicPr preferRelativeResize="0"/>
          <p:nvPr/>
        </p:nvPicPr>
        <p:blipFill>
          <a:blip r:embed="rId4">
            <a:alphaModFix/>
          </a:blip>
          <a:stretch>
            <a:fillRect/>
          </a:stretch>
        </p:blipFill>
        <p:spPr>
          <a:xfrm>
            <a:off x="5925350" y="1215474"/>
            <a:ext cx="6038454" cy="3019249"/>
          </a:xfrm>
          <a:prstGeom prst="rect">
            <a:avLst/>
          </a:prstGeom>
          <a:noFill/>
          <a:ln>
            <a:noFill/>
          </a:ln>
        </p:spPr>
      </p:pic>
      <p:grpSp>
        <p:nvGrpSpPr>
          <p:cNvPr id="511" name="Google Shape;511;p29"/>
          <p:cNvGrpSpPr/>
          <p:nvPr/>
        </p:nvGrpSpPr>
        <p:grpSpPr>
          <a:xfrm>
            <a:off x="6452625" y="4796650"/>
            <a:ext cx="5310300" cy="1688400"/>
            <a:chOff x="6452625" y="4644250"/>
            <a:chExt cx="5310300" cy="1688400"/>
          </a:xfrm>
        </p:grpSpPr>
        <p:sp>
          <p:nvSpPr>
            <p:cNvPr id="512" name="Google Shape;512;p29"/>
            <p:cNvSpPr/>
            <p:nvPr/>
          </p:nvSpPr>
          <p:spPr>
            <a:xfrm>
              <a:off x="6452625" y="4644250"/>
              <a:ext cx="2774400" cy="419100"/>
            </a:xfrm>
            <a:prstGeom prst="homePlate">
              <a:avLst>
                <a:gd fmla="val 50000" name="adj"/>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nvGrpSpPr>
            <p:cNvPr id="513" name="Google Shape;513;p29"/>
            <p:cNvGrpSpPr/>
            <p:nvPr/>
          </p:nvGrpSpPr>
          <p:grpSpPr>
            <a:xfrm>
              <a:off x="6452625" y="4651150"/>
              <a:ext cx="5310300" cy="1681500"/>
              <a:chOff x="6452625" y="4763125"/>
              <a:chExt cx="5310300" cy="1681500"/>
            </a:xfrm>
          </p:grpSpPr>
          <p:sp>
            <p:nvSpPr>
              <p:cNvPr id="514" name="Google Shape;514;p29"/>
              <p:cNvSpPr txBox="1"/>
              <p:nvPr/>
            </p:nvSpPr>
            <p:spPr>
              <a:xfrm>
                <a:off x="6452625" y="5175325"/>
                <a:ext cx="5310300" cy="12693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0"/>
                  </a:spcBef>
                  <a:spcAft>
                    <a:spcPts val="0"/>
                  </a:spcAft>
                  <a:buClr>
                    <a:schemeClr val="dk1"/>
                  </a:buClr>
                  <a:buSzPts val="1500"/>
                  <a:buChar char="●"/>
                </a:pPr>
                <a:r>
                  <a:rPr lang="zh-CN" sz="1500">
                    <a:solidFill>
                      <a:schemeClr val="dk1"/>
                    </a:solidFill>
                  </a:rPr>
                  <a:t>Struggles with highly nonlinear relationships and extreme volatility due to its linear framework.</a:t>
                </a:r>
                <a:endParaRPr sz="1500">
                  <a:solidFill>
                    <a:schemeClr val="dk1"/>
                  </a:solidFill>
                </a:endParaRPr>
              </a:p>
              <a:p>
                <a:pPr indent="-323850" lvl="0" marL="457200" rtl="0" algn="l">
                  <a:lnSpc>
                    <a:spcPct val="115000"/>
                  </a:lnSpc>
                  <a:spcBef>
                    <a:spcPts val="0"/>
                  </a:spcBef>
                  <a:spcAft>
                    <a:spcPts val="0"/>
                  </a:spcAft>
                  <a:buClr>
                    <a:schemeClr val="dk1"/>
                  </a:buClr>
                  <a:buSzPts val="1500"/>
                  <a:buChar char="●"/>
                </a:pPr>
                <a:r>
                  <a:rPr lang="zh-CN" sz="1500">
                    <a:solidFill>
                      <a:schemeClr val="dk1"/>
                    </a:solidFill>
                  </a:rPr>
                  <a:t>Transparent and computationally efficient compared to more complex machine learning models.</a:t>
                </a:r>
                <a:endParaRPr sz="1500">
                  <a:solidFill>
                    <a:schemeClr val="dk1"/>
                  </a:solidFill>
                </a:endParaRPr>
              </a:p>
            </p:txBody>
          </p:sp>
          <p:sp>
            <p:nvSpPr>
              <p:cNvPr id="515" name="Google Shape;515;p29"/>
              <p:cNvSpPr txBox="1"/>
              <p:nvPr/>
            </p:nvSpPr>
            <p:spPr>
              <a:xfrm>
                <a:off x="6515700" y="4763125"/>
                <a:ext cx="2353500" cy="40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zh-CN" sz="1500">
                    <a:solidFill>
                      <a:schemeClr val="lt1"/>
                    </a:solidFill>
                  </a:rPr>
                  <a:t>Insights &amp; Limitations</a:t>
                </a:r>
                <a:endParaRPr b="1" sz="1500">
                  <a:solidFill>
                    <a:schemeClr val="lt1"/>
                  </a:solidFill>
                </a:endParaRPr>
              </a:p>
            </p:txBody>
          </p:sp>
        </p:grpSp>
      </p:grpSp>
      <p:grpSp>
        <p:nvGrpSpPr>
          <p:cNvPr id="516" name="Google Shape;516;p29"/>
          <p:cNvGrpSpPr/>
          <p:nvPr/>
        </p:nvGrpSpPr>
        <p:grpSpPr>
          <a:xfrm>
            <a:off x="7844648" y="4188442"/>
            <a:ext cx="2774453" cy="405209"/>
            <a:chOff x="6623586" y="1245651"/>
            <a:chExt cx="4771200" cy="1002000"/>
          </a:xfrm>
        </p:grpSpPr>
        <p:sp>
          <p:nvSpPr>
            <p:cNvPr id="517" name="Google Shape;517;p29"/>
            <p:cNvSpPr/>
            <p:nvPr/>
          </p:nvSpPr>
          <p:spPr>
            <a:xfrm>
              <a:off x="6623586" y="1245651"/>
              <a:ext cx="4771200" cy="1002000"/>
            </a:xfrm>
            <a:prstGeom prst="flowChartAlternateProcess">
              <a:avLst/>
            </a:prstGeom>
            <a:solidFill>
              <a:srgbClr val="ADC49E"/>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accent1"/>
                </a:solidFill>
              </a:endParaRPr>
            </a:p>
          </p:txBody>
        </p:sp>
        <p:sp>
          <p:nvSpPr>
            <p:cNvPr id="518" name="Google Shape;518;p29"/>
            <p:cNvSpPr txBox="1"/>
            <p:nvPr/>
          </p:nvSpPr>
          <p:spPr>
            <a:xfrm>
              <a:off x="6739814" y="1323435"/>
              <a:ext cx="4654800" cy="913500"/>
            </a:xfrm>
            <a:prstGeom prst="rect">
              <a:avLst/>
            </a:prstGeom>
            <a:solidFill>
              <a:srgbClr val="ADC49E"/>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zh-CN" sz="1800">
                  <a:solidFill>
                    <a:schemeClr val="lt2"/>
                  </a:solidFill>
                </a:rPr>
                <a:t>MSFE: 0.000181</a:t>
              </a:r>
              <a:endParaRPr sz="1800">
                <a:solidFill>
                  <a:schemeClr val="lt2"/>
                </a:solidFill>
              </a:endParaRPr>
            </a:p>
          </p:txBody>
        </p:sp>
      </p:grpSp>
      <p:sp>
        <p:nvSpPr>
          <p:cNvPr id="519" name="Google Shape;519;p29"/>
          <p:cNvSpPr txBox="1"/>
          <p:nvPr/>
        </p:nvSpPr>
        <p:spPr>
          <a:xfrm>
            <a:off x="10392207" y="349493"/>
            <a:ext cx="1905000" cy="643500"/>
          </a:xfrm>
          <a:prstGeom prst="rect">
            <a:avLst/>
          </a:prstGeom>
          <a:noFill/>
          <a:ln>
            <a:noFill/>
          </a:ln>
        </p:spPr>
        <p:txBody>
          <a:bodyPr anchorCtr="0" anchor="t" bIns="45700" lIns="91425" spcFirstLastPara="1" rIns="91425" wrap="square" tIns="45700">
            <a:spAutoFit/>
          </a:bodyPr>
          <a:lstStyle/>
          <a:p>
            <a:pPr indent="0" lvl="0" marL="0" rtl="0" algn="l">
              <a:lnSpc>
                <a:spcPct val="115000"/>
              </a:lnSpc>
              <a:spcBef>
                <a:spcPts val="1200"/>
              </a:spcBef>
              <a:spcAft>
                <a:spcPts val="0"/>
              </a:spcAft>
              <a:buClr>
                <a:schemeClr val="dk1"/>
              </a:buClr>
              <a:buSzPts val="1100"/>
              <a:buFont typeface="Arial"/>
              <a:buNone/>
            </a:pPr>
            <a:r>
              <a:rPr b="1" lang="zh-CN" sz="1200">
                <a:solidFill>
                  <a:srgbClr val="FEFFFF"/>
                </a:solidFill>
              </a:rPr>
              <a:t>Models Development</a:t>
            </a:r>
            <a:endParaRPr b="1" sz="1200">
              <a:solidFill>
                <a:srgbClr val="FEFFFF"/>
              </a:solidFill>
            </a:endParaRPr>
          </a:p>
          <a:p>
            <a:pPr indent="0" lvl="0" marL="0" marR="0" rtl="0" algn="l">
              <a:spcBef>
                <a:spcPts val="1200"/>
              </a:spcBef>
              <a:spcAft>
                <a:spcPts val="0"/>
              </a:spcAft>
              <a:buNone/>
            </a:pPr>
            <a:r>
              <a:t/>
            </a:r>
            <a:endParaRPr b="1" sz="1200">
              <a:solidFill>
                <a:srgbClr val="FEFFFF"/>
              </a:solidFill>
            </a:endParaRPr>
          </a:p>
        </p:txBody>
      </p:sp>
      <p:sp>
        <p:nvSpPr>
          <p:cNvPr id="520" name="Google Shape;520;p29"/>
          <p:cNvSpPr/>
          <p:nvPr/>
        </p:nvSpPr>
        <p:spPr>
          <a:xfrm>
            <a:off x="9931440" y="16282"/>
            <a:ext cx="2255519" cy="670560"/>
          </a:xfrm>
          <a:custGeom>
            <a:rect b="b" l="l" r="r" t="t"/>
            <a:pathLst>
              <a:path extrusionOk="0" h="670560" w="2255519">
                <a:moveTo>
                  <a:pt x="2075180" y="0"/>
                </a:moveTo>
                <a:lnTo>
                  <a:pt x="0" y="0"/>
                </a:lnTo>
                <a:lnTo>
                  <a:pt x="180340" y="335280"/>
                </a:lnTo>
                <a:lnTo>
                  <a:pt x="0" y="670560"/>
                </a:lnTo>
                <a:lnTo>
                  <a:pt x="2075180" y="670560"/>
                </a:lnTo>
                <a:lnTo>
                  <a:pt x="2255520" y="33528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383535"/>
              </a:solidFill>
              <a:latin typeface="Arial"/>
              <a:ea typeface="Arial"/>
              <a:cs typeface="Arial"/>
              <a:sym typeface="Arial"/>
            </a:endParaRPr>
          </a:p>
        </p:txBody>
      </p:sp>
      <p:sp>
        <p:nvSpPr>
          <p:cNvPr id="521" name="Google Shape;521;p29"/>
          <p:cNvSpPr txBox="1"/>
          <p:nvPr/>
        </p:nvSpPr>
        <p:spPr>
          <a:xfrm>
            <a:off x="10106701" y="56475"/>
            <a:ext cx="1905000" cy="6465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lang="zh-CN" sz="1800">
                <a:solidFill>
                  <a:srgbClr val="FEFFFF"/>
                </a:solidFill>
              </a:rPr>
              <a:t>Models Development</a:t>
            </a:r>
            <a:endParaRPr sz="18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6" name="Shape 526"/>
        <p:cNvGrpSpPr/>
        <p:nvPr/>
      </p:nvGrpSpPr>
      <p:grpSpPr>
        <a:xfrm>
          <a:off x="0" y="0"/>
          <a:ext cx="0" cy="0"/>
          <a:chOff x="0" y="0"/>
          <a:chExt cx="0" cy="0"/>
        </a:xfrm>
      </p:grpSpPr>
      <p:sp>
        <p:nvSpPr>
          <p:cNvPr id="527" name="Google Shape;527;p30"/>
          <p:cNvSpPr txBox="1"/>
          <p:nvPr/>
        </p:nvSpPr>
        <p:spPr>
          <a:xfrm>
            <a:off x="879550" y="522625"/>
            <a:ext cx="1516800" cy="68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800">
              <a:solidFill>
                <a:schemeClr val="dk1"/>
              </a:solidFill>
            </a:endParaRPr>
          </a:p>
        </p:txBody>
      </p:sp>
      <p:pic>
        <p:nvPicPr>
          <p:cNvPr id="528" name="Google Shape;528;p30"/>
          <p:cNvPicPr preferRelativeResize="0"/>
          <p:nvPr/>
        </p:nvPicPr>
        <p:blipFill rotWithShape="1">
          <a:blip r:embed="rId4">
            <a:alphaModFix/>
          </a:blip>
          <a:srcRect b="0" l="0" r="0" t="1632"/>
          <a:stretch/>
        </p:blipFill>
        <p:spPr>
          <a:xfrm>
            <a:off x="5593396" y="1185425"/>
            <a:ext cx="6261179" cy="3030250"/>
          </a:xfrm>
          <a:prstGeom prst="rect">
            <a:avLst/>
          </a:prstGeom>
          <a:noFill/>
          <a:ln>
            <a:noFill/>
          </a:ln>
        </p:spPr>
      </p:pic>
      <p:sp>
        <p:nvSpPr>
          <p:cNvPr id="529" name="Google Shape;529;p30"/>
          <p:cNvSpPr txBox="1"/>
          <p:nvPr/>
        </p:nvSpPr>
        <p:spPr>
          <a:xfrm>
            <a:off x="932063" y="1147250"/>
            <a:ext cx="3352500" cy="184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800">
              <a:solidFill>
                <a:schemeClr val="dk1"/>
              </a:solidFill>
            </a:endParaRPr>
          </a:p>
        </p:txBody>
      </p:sp>
      <p:sp>
        <p:nvSpPr>
          <p:cNvPr id="530" name="Google Shape;530;p30"/>
          <p:cNvSpPr txBox="1"/>
          <p:nvPr/>
        </p:nvSpPr>
        <p:spPr>
          <a:xfrm>
            <a:off x="535375" y="1799325"/>
            <a:ext cx="4949400" cy="1848300"/>
          </a:xfrm>
          <a:prstGeom prst="rect">
            <a:avLst/>
          </a:prstGeom>
          <a:noFill/>
          <a:ln>
            <a:noFill/>
          </a:ln>
        </p:spPr>
        <p:txBody>
          <a:bodyPr anchorCtr="0" anchor="t" bIns="91425" lIns="91425" spcFirstLastPara="1" rIns="91425" wrap="square" tIns="91425">
            <a:noAutofit/>
          </a:bodyPr>
          <a:lstStyle/>
          <a:p>
            <a:pPr indent="-330200" lvl="0" marL="457200" rtl="0" algn="l">
              <a:spcBef>
                <a:spcPts val="0"/>
              </a:spcBef>
              <a:spcAft>
                <a:spcPts val="0"/>
              </a:spcAft>
              <a:buClr>
                <a:schemeClr val="dk1"/>
              </a:buClr>
              <a:buSzPts val="1600"/>
              <a:buChar char="●"/>
            </a:pPr>
            <a:r>
              <a:rPr b="1" lang="zh-CN" sz="1600">
                <a:solidFill>
                  <a:schemeClr val="dk1"/>
                </a:solidFill>
                <a:latin typeface="Times New Roman"/>
                <a:ea typeface="Times New Roman"/>
                <a:cs typeface="Times New Roman"/>
                <a:sym typeface="Times New Roman"/>
              </a:rPr>
              <a:t>Definition</a:t>
            </a:r>
            <a:r>
              <a:rPr lang="zh-CN" sz="1600">
                <a:solidFill>
                  <a:schemeClr val="dk1"/>
                </a:solidFill>
                <a:latin typeface="Times New Roman"/>
                <a:ea typeface="Times New Roman"/>
                <a:cs typeface="Times New Roman"/>
                <a:sym typeface="Times New Roman"/>
              </a:rPr>
              <a:t>: Uses probabilities to quantify uncertainty and model unknown phenomena.</a:t>
            </a:r>
            <a:endParaRPr sz="1600">
              <a:solidFill>
                <a:schemeClr val="dk1"/>
              </a:solidFill>
              <a:latin typeface="Times New Roman"/>
              <a:ea typeface="Times New Roman"/>
              <a:cs typeface="Times New Roman"/>
              <a:sym typeface="Times New Roman"/>
            </a:endParaRPr>
          </a:p>
          <a:p>
            <a:pPr indent="-330200" lvl="0" marL="457200" rtl="0" algn="l">
              <a:spcBef>
                <a:spcPts val="0"/>
              </a:spcBef>
              <a:spcAft>
                <a:spcPts val="0"/>
              </a:spcAft>
              <a:buClr>
                <a:schemeClr val="dk1"/>
              </a:buClr>
              <a:buSzPts val="1600"/>
              <a:buChar char="●"/>
            </a:pPr>
            <a:r>
              <a:rPr b="1" lang="zh-CN" sz="1600">
                <a:solidFill>
                  <a:schemeClr val="dk1"/>
                </a:solidFill>
                <a:latin typeface="Times New Roman"/>
                <a:ea typeface="Times New Roman"/>
                <a:cs typeface="Times New Roman"/>
                <a:sym typeface="Times New Roman"/>
              </a:rPr>
              <a:t>Process</a:t>
            </a:r>
            <a:r>
              <a:rPr lang="zh-CN" sz="1600">
                <a:solidFill>
                  <a:schemeClr val="dk1"/>
                </a:solidFill>
                <a:latin typeface="Times New Roman"/>
                <a:ea typeface="Times New Roman"/>
                <a:cs typeface="Times New Roman"/>
                <a:sym typeface="Times New Roman"/>
              </a:rPr>
              <a:t>: Starts with </a:t>
            </a:r>
            <a:r>
              <a:rPr lang="zh-CN" sz="1600">
                <a:solidFill>
                  <a:srgbClr val="85200C"/>
                </a:solidFill>
                <a:latin typeface="Times New Roman"/>
                <a:ea typeface="Times New Roman"/>
                <a:cs typeface="Times New Roman"/>
                <a:sym typeface="Times New Roman"/>
              </a:rPr>
              <a:t>prior probabilities</a:t>
            </a:r>
            <a:r>
              <a:rPr lang="zh-CN" sz="1600">
                <a:solidFill>
                  <a:schemeClr val="dk1"/>
                </a:solidFill>
                <a:latin typeface="Times New Roman"/>
                <a:ea typeface="Times New Roman"/>
                <a:cs typeface="Times New Roman"/>
                <a:sym typeface="Times New Roman"/>
              </a:rPr>
              <a:t>, updates them with </a:t>
            </a:r>
            <a:r>
              <a:rPr lang="zh-CN" sz="1600">
                <a:solidFill>
                  <a:srgbClr val="85200C"/>
                </a:solidFill>
                <a:latin typeface="Times New Roman"/>
                <a:ea typeface="Times New Roman"/>
                <a:cs typeface="Times New Roman"/>
                <a:sym typeface="Times New Roman"/>
              </a:rPr>
              <a:t>observed data</a:t>
            </a:r>
            <a:r>
              <a:rPr lang="zh-CN" sz="1600">
                <a:solidFill>
                  <a:schemeClr val="dk1"/>
                </a:solidFill>
                <a:latin typeface="Times New Roman"/>
                <a:ea typeface="Times New Roman"/>
                <a:cs typeface="Times New Roman"/>
                <a:sym typeface="Times New Roman"/>
              </a:rPr>
              <a:t>, and generates p</a:t>
            </a:r>
            <a:r>
              <a:rPr lang="zh-CN" sz="1600">
                <a:solidFill>
                  <a:srgbClr val="85200C"/>
                </a:solidFill>
                <a:latin typeface="Times New Roman"/>
                <a:ea typeface="Times New Roman"/>
                <a:cs typeface="Times New Roman"/>
                <a:sym typeface="Times New Roman"/>
              </a:rPr>
              <a:t>osterior probabilities</a:t>
            </a:r>
            <a:r>
              <a:rPr lang="zh-CN" sz="1600">
                <a:solidFill>
                  <a:schemeClr val="dk1"/>
                </a:solidFill>
                <a:latin typeface="Times New Roman"/>
                <a:ea typeface="Times New Roman"/>
                <a:cs typeface="Times New Roman"/>
                <a:sym typeface="Times New Roman"/>
              </a:rPr>
              <a:t> for future predictions.</a:t>
            </a:r>
            <a:endParaRPr sz="1600">
              <a:solidFill>
                <a:schemeClr val="dk1"/>
              </a:solidFill>
              <a:latin typeface="Times New Roman"/>
              <a:ea typeface="Times New Roman"/>
              <a:cs typeface="Times New Roman"/>
              <a:sym typeface="Times New Roman"/>
            </a:endParaRPr>
          </a:p>
          <a:p>
            <a:pPr indent="-330200" lvl="0" marL="457200" rtl="0" algn="l">
              <a:spcBef>
                <a:spcPts val="0"/>
              </a:spcBef>
              <a:spcAft>
                <a:spcPts val="0"/>
              </a:spcAft>
              <a:buClr>
                <a:schemeClr val="dk1"/>
              </a:buClr>
              <a:buSzPts val="1600"/>
              <a:buChar char="●"/>
            </a:pPr>
            <a:r>
              <a:rPr b="1" lang="zh-CN" sz="1600">
                <a:solidFill>
                  <a:schemeClr val="dk1"/>
                </a:solidFill>
                <a:latin typeface="Times New Roman"/>
                <a:ea typeface="Times New Roman"/>
                <a:cs typeface="Times New Roman"/>
                <a:sym typeface="Times New Roman"/>
              </a:rPr>
              <a:t>Advantage</a:t>
            </a:r>
            <a:r>
              <a:rPr lang="zh-CN" sz="1600">
                <a:solidFill>
                  <a:schemeClr val="dk1"/>
                </a:solidFill>
                <a:latin typeface="Times New Roman"/>
                <a:ea typeface="Times New Roman"/>
                <a:cs typeface="Times New Roman"/>
                <a:sym typeface="Times New Roman"/>
              </a:rPr>
              <a:t>: Adapts to new data and captures the inherent randomness in time series data</a:t>
            </a:r>
            <a:endParaRPr sz="1600">
              <a:solidFill>
                <a:schemeClr val="dk1"/>
              </a:solidFill>
              <a:latin typeface="Times New Roman"/>
              <a:ea typeface="Times New Roman"/>
              <a:cs typeface="Times New Roman"/>
              <a:sym typeface="Times New Roman"/>
            </a:endParaRPr>
          </a:p>
        </p:txBody>
      </p:sp>
      <p:sp>
        <p:nvSpPr>
          <p:cNvPr id="531" name="Google Shape;531;p30"/>
          <p:cNvSpPr/>
          <p:nvPr/>
        </p:nvSpPr>
        <p:spPr>
          <a:xfrm>
            <a:off x="947388" y="3843746"/>
            <a:ext cx="2774400" cy="480600"/>
          </a:xfrm>
          <a:prstGeom prst="homePlate">
            <a:avLst>
              <a:gd fmla="val 50000" name="adj"/>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32" name="Google Shape;532;p30"/>
          <p:cNvSpPr txBox="1"/>
          <p:nvPr/>
        </p:nvSpPr>
        <p:spPr>
          <a:xfrm>
            <a:off x="1024198" y="3837375"/>
            <a:ext cx="2528400" cy="37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CN" sz="1600">
                <a:solidFill>
                  <a:schemeClr val="lt1"/>
                </a:solidFill>
              </a:rPr>
              <a:t>Performance &amp; Insight</a:t>
            </a:r>
            <a:endParaRPr sz="1600">
              <a:solidFill>
                <a:schemeClr val="lt1"/>
              </a:solidFill>
            </a:endParaRPr>
          </a:p>
        </p:txBody>
      </p:sp>
      <p:sp>
        <p:nvSpPr>
          <p:cNvPr id="533" name="Google Shape;533;p30"/>
          <p:cNvSpPr txBox="1"/>
          <p:nvPr/>
        </p:nvSpPr>
        <p:spPr>
          <a:xfrm>
            <a:off x="535375" y="4291875"/>
            <a:ext cx="4949400" cy="2500500"/>
          </a:xfrm>
          <a:prstGeom prst="rect">
            <a:avLst/>
          </a:prstGeom>
          <a:noFill/>
          <a:ln>
            <a:noFill/>
          </a:ln>
        </p:spPr>
        <p:txBody>
          <a:bodyPr anchorCtr="0" anchor="t" bIns="91425" lIns="91425" spcFirstLastPara="1" rIns="91425" wrap="square" tIns="91425">
            <a:noAutofit/>
          </a:bodyPr>
          <a:lstStyle/>
          <a:p>
            <a:pPr indent="-330200" lvl="0" marL="457200" rtl="0" algn="l">
              <a:spcBef>
                <a:spcPts val="0"/>
              </a:spcBef>
              <a:spcAft>
                <a:spcPts val="0"/>
              </a:spcAft>
              <a:buClr>
                <a:schemeClr val="dk1"/>
              </a:buClr>
              <a:buSzPts val="1600"/>
              <a:buChar char="●"/>
            </a:pPr>
            <a:r>
              <a:rPr b="1" lang="zh-CN" sz="1600">
                <a:solidFill>
                  <a:schemeClr val="dk1"/>
                </a:solidFill>
                <a:latin typeface="Times New Roman"/>
                <a:ea typeface="Times New Roman"/>
                <a:cs typeface="Times New Roman"/>
                <a:sym typeface="Times New Roman"/>
              </a:rPr>
              <a:t>Accurate Forcasting</a:t>
            </a:r>
            <a:r>
              <a:rPr lang="zh-CN" sz="1600">
                <a:solidFill>
                  <a:schemeClr val="dk1"/>
                </a:solidFill>
                <a:latin typeface="Times New Roman"/>
                <a:ea typeface="Times New Roman"/>
                <a:cs typeface="Times New Roman"/>
                <a:sym typeface="Times New Roman"/>
              </a:rPr>
              <a:t>: A low MSFE value of 0.00018 demonstrates the model's high forecasting accuracy.</a:t>
            </a:r>
            <a:endParaRPr sz="1600">
              <a:solidFill>
                <a:schemeClr val="dk1"/>
              </a:solidFill>
              <a:latin typeface="Times New Roman"/>
              <a:ea typeface="Times New Roman"/>
              <a:cs typeface="Times New Roman"/>
              <a:sym typeface="Times New Roman"/>
            </a:endParaRPr>
          </a:p>
          <a:p>
            <a:pPr indent="-330200" lvl="0" marL="457200" rtl="0" algn="l">
              <a:spcBef>
                <a:spcPts val="0"/>
              </a:spcBef>
              <a:spcAft>
                <a:spcPts val="0"/>
              </a:spcAft>
              <a:buClr>
                <a:schemeClr val="dk1"/>
              </a:buClr>
              <a:buSzPts val="1600"/>
              <a:buChar char="●"/>
            </a:pPr>
            <a:r>
              <a:rPr b="1" lang="zh-CN" sz="1600">
                <a:solidFill>
                  <a:schemeClr val="dk1"/>
                </a:solidFill>
                <a:latin typeface="Times New Roman"/>
                <a:ea typeface="Times New Roman"/>
                <a:cs typeface="Times New Roman"/>
                <a:sym typeface="Times New Roman"/>
              </a:rPr>
              <a:t>Trend Consistency</a:t>
            </a:r>
            <a:r>
              <a:rPr lang="zh-CN" sz="1600">
                <a:solidFill>
                  <a:schemeClr val="dk1"/>
                </a:solidFill>
                <a:latin typeface="Times New Roman"/>
                <a:ea typeface="Times New Roman"/>
                <a:cs typeface="Times New Roman"/>
                <a:sym typeface="Times New Roman"/>
              </a:rPr>
              <a:t>:</a:t>
            </a:r>
            <a:endParaRPr sz="1600">
              <a:solidFill>
                <a:schemeClr val="dk1"/>
              </a:solidFill>
              <a:latin typeface="Times New Roman"/>
              <a:ea typeface="Times New Roman"/>
              <a:cs typeface="Times New Roman"/>
              <a:sym typeface="Times New Roman"/>
            </a:endParaRPr>
          </a:p>
          <a:p>
            <a:pPr indent="0" lvl="0" marL="457200" rtl="0" algn="l">
              <a:spcBef>
                <a:spcPts val="0"/>
              </a:spcBef>
              <a:spcAft>
                <a:spcPts val="0"/>
              </a:spcAft>
              <a:buNone/>
            </a:pPr>
            <a:r>
              <a:rPr lang="zh-CN" sz="1600">
                <a:solidFill>
                  <a:schemeClr val="dk1"/>
                </a:solidFill>
                <a:latin typeface="Times New Roman"/>
                <a:ea typeface="Times New Roman"/>
                <a:cs typeface="Times New Roman"/>
                <a:sym typeface="Times New Roman"/>
              </a:rPr>
              <a:t>Small deviations highlight the model's reliability in leveraging historical data.</a:t>
            </a:r>
            <a:endParaRPr sz="1600">
              <a:solidFill>
                <a:schemeClr val="dk1"/>
              </a:solidFill>
              <a:latin typeface="Times New Roman"/>
              <a:ea typeface="Times New Roman"/>
              <a:cs typeface="Times New Roman"/>
              <a:sym typeface="Times New Roman"/>
            </a:endParaRPr>
          </a:p>
          <a:p>
            <a:pPr indent="-330200" lvl="0" marL="457200" rtl="0" algn="l">
              <a:spcBef>
                <a:spcPts val="0"/>
              </a:spcBef>
              <a:spcAft>
                <a:spcPts val="0"/>
              </a:spcAft>
              <a:buClr>
                <a:schemeClr val="dk1"/>
              </a:buClr>
              <a:buSzPts val="1600"/>
              <a:buChar char="●"/>
            </a:pPr>
            <a:r>
              <a:rPr b="1" lang="zh-CN" sz="1600">
                <a:solidFill>
                  <a:schemeClr val="dk1"/>
                </a:solidFill>
                <a:latin typeface="Times New Roman"/>
                <a:ea typeface="Times New Roman"/>
                <a:cs typeface="Times New Roman"/>
                <a:sym typeface="Times New Roman"/>
              </a:rPr>
              <a:t>Hierarchical priors enhance prediction accuracy by accounting for structured variability</a:t>
            </a:r>
            <a:r>
              <a:rPr b="1" lang="zh-CN" sz="1600">
                <a:solidFill>
                  <a:schemeClr val="dk1"/>
                </a:solidFill>
                <a:latin typeface="Times New Roman"/>
                <a:ea typeface="Times New Roman"/>
                <a:cs typeface="Times New Roman"/>
                <a:sym typeface="Times New Roman"/>
              </a:rPr>
              <a:t>: </a:t>
            </a:r>
            <a:r>
              <a:rPr lang="zh-CN" sz="1600">
                <a:solidFill>
                  <a:schemeClr val="dk1"/>
                </a:solidFill>
                <a:latin typeface="Times New Roman"/>
                <a:ea typeface="Times New Roman"/>
                <a:cs typeface="Times New Roman"/>
                <a:sym typeface="Times New Roman"/>
              </a:rPr>
              <a:t> </a:t>
            </a:r>
            <a:endParaRPr sz="1600">
              <a:solidFill>
                <a:schemeClr val="dk1"/>
              </a:solidFill>
              <a:latin typeface="Times New Roman"/>
              <a:ea typeface="Times New Roman"/>
              <a:cs typeface="Times New Roman"/>
              <a:sym typeface="Times New Roman"/>
            </a:endParaRPr>
          </a:p>
          <a:p>
            <a:pPr indent="457200" lvl="0" marL="457200" rtl="0" algn="l">
              <a:spcBef>
                <a:spcPts val="0"/>
              </a:spcBef>
              <a:spcAft>
                <a:spcPts val="0"/>
              </a:spcAft>
              <a:buClr>
                <a:schemeClr val="dk1"/>
              </a:buClr>
              <a:buSzPts val="1100"/>
              <a:buFont typeface="Arial"/>
              <a:buNone/>
            </a:pPr>
            <a:r>
              <a:rPr lang="zh-CN" sz="1600">
                <a:solidFill>
                  <a:schemeClr val="dk1"/>
                </a:solidFill>
                <a:latin typeface="Times New Roman"/>
                <a:ea typeface="Times New Roman"/>
                <a:cs typeface="Times New Roman"/>
                <a:sym typeface="Times New Roman"/>
              </a:rPr>
              <a:t>Date  ----&gt; Weekdays {0, 1, . . . , 6}</a:t>
            </a:r>
            <a:endParaRPr sz="1600">
              <a:solidFill>
                <a:schemeClr val="dk1"/>
              </a:solidFill>
              <a:latin typeface="Times New Roman"/>
              <a:ea typeface="Times New Roman"/>
              <a:cs typeface="Times New Roman"/>
              <a:sym typeface="Times New Roman"/>
            </a:endParaRPr>
          </a:p>
        </p:txBody>
      </p:sp>
      <p:sp>
        <p:nvSpPr>
          <p:cNvPr id="534" name="Google Shape;534;p30"/>
          <p:cNvSpPr/>
          <p:nvPr/>
        </p:nvSpPr>
        <p:spPr>
          <a:xfrm flipH="1" rot="8100000">
            <a:off x="100252" y="162549"/>
            <a:ext cx="1255902" cy="770592"/>
          </a:xfrm>
          <a:custGeom>
            <a:rect b="b" l="l" r="r" t="t"/>
            <a:pathLst>
              <a:path extrusionOk="0" h="1023269" w="1667713">
                <a:moveTo>
                  <a:pt x="0" y="456881"/>
                </a:moveTo>
                <a:lnTo>
                  <a:pt x="412332" y="44549"/>
                </a:lnTo>
                <a:lnTo>
                  <a:pt x="412333" y="44549"/>
                </a:lnTo>
                <a:lnTo>
                  <a:pt x="456882" y="0"/>
                </a:lnTo>
                <a:lnTo>
                  <a:pt x="1514743" y="0"/>
                </a:lnTo>
                <a:cubicBezTo>
                  <a:pt x="1599226" y="1"/>
                  <a:pt x="1667713" y="68487"/>
                  <a:pt x="1667713" y="152970"/>
                </a:cubicBezTo>
                <a:lnTo>
                  <a:pt x="1667713" y="704806"/>
                </a:lnTo>
                <a:lnTo>
                  <a:pt x="1349251" y="1023269"/>
                </a:lnTo>
                <a:lnTo>
                  <a:pt x="1349251" y="318462"/>
                </a:lnTo>
                <a:lnTo>
                  <a:pt x="138420" y="318462"/>
                </a:lnTo>
                <a:lnTo>
                  <a:pt x="1" y="456881"/>
                </a:lnTo>
                <a:close/>
              </a:path>
            </a:pathLst>
          </a:custGeom>
          <a:solidFill>
            <a:schemeClr val="accent1">
              <a:alpha val="898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535" name="Google Shape;535;p30"/>
          <p:cNvSpPr/>
          <p:nvPr/>
        </p:nvSpPr>
        <p:spPr>
          <a:xfrm flipH="1" rot="8100000">
            <a:off x="-249404" y="107700"/>
            <a:ext cx="1020806" cy="774457"/>
          </a:xfrm>
          <a:custGeom>
            <a:rect b="b" l="l" r="r" t="t"/>
            <a:pathLst>
              <a:path extrusionOk="0" h="956548" w="1228628">
                <a:moveTo>
                  <a:pt x="303771" y="32819"/>
                </a:moveTo>
                <a:lnTo>
                  <a:pt x="303771" y="32820"/>
                </a:lnTo>
                <a:lnTo>
                  <a:pt x="336591" y="0"/>
                </a:lnTo>
                <a:lnTo>
                  <a:pt x="1115933" y="0"/>
                </a:lnTo>
                <a:cubicBezTo>
                  <a:pt x="1178173" y="0"/>
                  <a:pt x="1228628" y="50456"/>
                  <a:pt x="1228628" y="112695"/>
                </a:cubicBezTo>
                <a:lnTo>
                  <a:pt x="1228628" y="721932"/>
                </a:lnTo>
                <a:lnTo>
                  <a:pt x="994013" y="956548"/>
                </a:lnTo>
                <a:lnTo>
                  <a:pt x="994013" y="234616"/>
                </a:lnTo>
                <a:lnTo>
                  <a:pt x="101975" y="234616"/>
                </a:lnTo>
                <a:lnTo>
                  <a:pt x="0" y="336591"/>
                </a:lnTo>
                <a:close/>
              </a:path>
            </a:pathLst>
          </a:custGeom>
          <a:solidFill>
            <a:schemeClr val="accent2">
              <a:alpha val="898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cxnSp>
        <p:nvCxnSpPr>
          <p:cNvPr id="536" name="Google Shape;536;p30"/>
          <p:cNvCxnSpPr/>
          <p:nvPr/>
        </p:nvCxnSpPr>
        <p:spPr>
          <a:xfrm>
            <a:off x="1592825" y="955475"/>
            <a:ext cx="10401600" cy="7500"/>
          </a:xfrm>
          <a:prstGeom prst="straightConnector1">
            <a:avLst/>
          </a:prstGeom>
          <a:noFill/>
          <a:ln cap="flat" cmpd="sng" w="19050">
            <a:solidFill>
              <a:schemeClr val="accent1"/>
            </a:solidFill>
            <a:prstDash val="solid"/>
            <a:miter lim="800000"/>
            <a:headEnd len="sm" w="sm" type="none"/>
            <a:tailEnd len="sm" w="sm" type="none"/>
          </a:ln>
        </p:spPr>
      </p:cxnSp>
      <p:sp>
        <p:nvSpPr>
          <p:cNvPr id="537" name="Google Shape;537;p30"/>
          <p:cNvSpPr txBox="1"/>
          <p:nvPr/>
        </p:nvSpPr>
        <p:spPr>
          <a:xfrm>
            <a:off x="1816100" y="412750"/>
            <a:ext cx="10395000" cy="68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zh-CN" sz="2800">
                <a:solidFill>
                  <a:schemeClr val="dk1"/>
                </a:solidFill>
              </a:rPr>
              <a:t>Bayesian Model</a:t>
            </a:r>
            <a:endParaRPr b="1" sz="2800">
              <a:solidFill>
                <a:schemeClr val="dk1"/>
              </a:solidFill>
            </a:endParaRPr>
          </a:p>
        </p:txBody>
      </p:sp>
      <p:sp>
        <p:nvSpPr>
          <p:cNvPr id="538" name="Google Shape;538;p30"/>
          <p:cNvSpPr/>
          <p:nvPr/>
        </p:nvSpPr>
        <p:spPr>
          <a:xfrm>
            <a:off x="947400" y="1416025"/>
            <a:ext cx="2876700" cy="419100"/>
          </a:xfrm>
          <a:prstGeom prst="homePlate">
            <a:avLst>
              <a:gd fmla="val 50000" name="adj"/>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39" name="Google Shape;539;p30"/>
          <p:cNvSpPr txBox="1"/>
          <p:nvPr/>
        </p:nvSpPr>
        <p:spPr>
          <a:xfrm>
            <a:off x="1058375" y="1380625"/>
            <a:ext cx="3099900" cy="37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CN" sz="1600">
                <a:solidFill>
                  <a:srgbClr val="FEFFFF"/>
                </a:solidFill>
              </a:rPr>
              <a:t>What is Bayesian?</a:t>
            </a:r>
            <a:endParaRPr sz="1600">
              <a:solidFill>
                <a:srgbClr val="FEFFFF"/>
              </a:solidFill>
            </a:endParaRPr>
          </a:p>
        </p:txBody>
      </p:sp>
      <p:sp>
        <p:nvSpPr>
          <p:cNvPr id="540" name="Google Shape;540;p30"/>
          <p:cNvSpPr txBox="1"/>
          <p:nvPr/>
        </p:nvSpPr>
        <p:spPr>
          <a:xfrm>
            <a:off x="6020702" y="5424900"/>
            <a:ext cx="5848800" cy="143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zh-CN" sz="1500">
                <a:solidFill>
                  <a:schemeClr val="dk1"/>
                </a:solidFill>
              </a:rPr>
              <a:t>Nonlinear Relationships:</a:t>
            </a:r>
            <a:endParaRPr b="1" sz="1500">
              <a:solidFill>
                <a:schemeClr val="dk1"/>
              </a:solidFill>
            </a:endParaRPr>
          </a:p>
          <a:p>
            <a:pPr indent="0" lvl="0" marL="0" rtl="0" algn="l">
              <a:spcBef>
                <a:spcPts val="0"/>
              </a:spcBef>
              <a:spcAft>
                <a:spcPts val="0"/>
              </a:spcAft>
              <a:buNone/>
            </a:pPr>
            <a:r>
              <a:rPr lang="zh-CN" sz="1500">
                <a:solidFill>
                  <a:schemeClr val="dk1"/>
                </a:solidFill>
              </a:rPr>
              <a:t>The model may overlook nonlinear or complex interactions among risk factors, potentially limiting accuracy.</a:t>
            </a:r>
            <a:endParaRPr sz="1500">
              <a:solidFill>
                <a:schemeClr val="dk1"/>
              </a:solidFill>
            </a:endParaRPr>
          </a:p>
          <a:p>
            <a:pPr indent="0" lvl="0" marL="0" rtl="0" algn="l">
              <a:spcBef>
                <a:spcPts val="0"/>
              </a:spcBef>
              <a:spcAft>
                <a:spcPts val="0"/>
              </a:spcAft>
              <a:buNone/>
            </a:pPr>
            <a:r>
              <a:rPr b="1" lang="zh-CN" sz="1500">
                <a:solidFill>
                  <a:schemeClr val="dk1"/>
                </a:solidFill>
              </a:rPr>
              <a:t>Data Dependency:</a:t>
            </a:r>
            <a:endParaRPr b="1" sz="1500">
              <a:solidFill>
                <a:schemeClr val="dk1"/>
              </a:solidFill>
            </a:endParaRPr>
          </a:p>
          <a:p>
            <a:pPr indent="0" lvl="0" marL="0" rtl="0" algn="l">
              <a:spcBef>
                <a:spcPts val="0"/>
              </a:spcBef>
              <a:spcAft>
                <a:spcPts val="0"/>
              </a:spcAft>
              <a:buNone/>
            </a:pPr>
            <a:r>
              <a:rPr lang="zh-CN" sz="1500">
                <a:solidFill>
                  <a:schemeClr val="dk1"/>
                </a:solidFill>
              </a:rPr>
              <a:t>Missing or noisy data could reduce model effectiveness.</a:t>
            </a:r>
            <a:endParaRPr sz="1500">
              <a:solidFill>
                <a:schemeClr val="dk1"/>
              </a:solidFill>
            </a:endParaRPr>
          </a:p>
        </p:txBody>
      </p:sp>
      <p:sp>
        <p:nvSpPr>
          <p:cNvPr id="541" name="Google Shape;541;p30"/>
          <p:cNvSpPr txBox="1"/>
          <p:nvPr/>
        </p:nvSpPr>
        <p:spPr>
          <a:xfrm>
            <a:off x="5596268" y="4953351"/>
            <a:ext cx="3577500" cy="66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CN" sz="1600">
                <a:solidFill>
                  <a:schemeClr val="lt1"/>
                </a:solidFill>
              </a:rPr>
              <a:t>imiation</a:t>
            </a:r>
            <a:endParaRPr sz="1600">
              <a:solidFill>
                <a:schemeClr val="lt1"/>
              </a:solidFill>
            </a:endParaRPr>
          </a:p>
        </p:txBody>
      </p:sp>
      <p:sp>
        <p:nvSpPr>
          <p:cNvPr id="542" name="Google Shape;542;p30"/>
          <p:cNvSpPr/>
          <p:nvPr/>
        </p:nvSpPr>
        <p:spPr>
          <a:xfrm>
            <a:off x="6076100" y="4979225"/>
            <a:ext cx="2271900" cy="378600"/>
          </a:xfrm>
          <a:prstGeom prst="homePlate">
            <a:avLst>
              <a:gd fmla="val 50000" name="adj"/>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43" name="Google Shape;543;p30"/>
          <p:cNvSpPr txBox="1"/>
          <p:nvPr/>
        </p:nvSpPr>
        <p:spPr>
          <a:xfrm>
            <a:off x="6199099" y="4979222"/>
            <a:ext cx="1945500" cy="35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CN" sz="1600">
                <a:solidFill>
                  <a:schemeClr val="lt1"/>
                </a:solidFill>
              </a:rPr>
              <a:t>Limitations:</a:t>
            </a:r>
            <a:endParaRPr sz="1600">
              <a:solidFill>
                <a:schemeClr val="lt1"/>
              </a:solidFill>
            </a:endParaRPr>
          </a:p>
        </p:txBody>
      </p:sp>
      <p:sp>
        <p:nvSpPr>
          <p:cNvPr id="544" name="Google Shape;544;p30"/>
          <p:cNvSpPr/>
          <p:nvPr/>
        </p:nvSpPr>
        <p:spPr>
          <a:xfrm>
            <a:off x="9931440" y="16282"/>
            <a:ext cx="2255519" cy="670560"/>
          </a:xfrm>
          <a:custGeom>
            <a:rect b="b" l="l" r="r" t="t"/>
            <a:pathLst>
              <a:path extrusionOk="0" h="670560" w="2255519">
                <a:moveTo>
                  <a:pt x="2075180" y="0"/>
                </a:moveTo>
                <a:lnTo>
                  <a:pt x="0" y="0"/>
                </a:lnTo>
                <a:lnTo>
                  <a:pt x="180340" y="335280"/>
                </a:lnTo>
                <a:lnTo>
                  <a:pt x="0" y="670560"/>
                </a:lnTo>
                <a:lnTo>
                  <a:pt x="2075180" y="670560"/>
                </a:lnTo>
                <a:lnTo>
                  <a:pt x="2255520" y="33528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383535"/>
              </a:solidFill>
              <a:latin typeface="Arial"/>
              <a:ea typeface="Arial"/>
              <a:cs typeface="Arial"/>
              <a:sym typeface="Arial"/>
            </a:endParaRPr>
          </a:p>
        </p:txBody>
      </p:sp>
      <p:sp>
        <p:nvSpPr>
          <p:cNvPr id="545" name="Google Shape;545;p30"/>
          <p:cNvSpPr txBox="1"/>
          <p:nvPr/>
        </p:nvSpPr>
        <p:spPr>
          <a:xfrm>
            <a:off x="10106701" y="86525"/>
            <a:ext cx="1905000" cy="6465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lang="zh-CN" sz="1800">
                <a:solidFill>
                  <a:srgbClr val="FEFFFF"/>
                </a:solidFill>
              </a:rPr>
              <a:t>Models Development</a:t>
            </a:r>
            <a:endParaRPr sz="1800"/>
          </a:p>
        </p:txBody>
      </p:sp>
      <p:grpSp>
        <p:nvGrpSpPr>
          <p:cNvPr id="546" name="Google Shape;546;p30"/>
          <p:cNvGrpSpPr/>
          <p:nvPr/>
        </p:nvGrpSpPr>
        <p:grpSpPr>
          <a:xfrm>
            <a:off x="7692248" y="4340842"/>
            <a:ext cx="2774453" cy="405209"/>
            <a:chOff x="6623586" y="1245651"/>
            <a:chExt cx="4771200" cy="1002000"/>
          </a:xfrm>
        </p:grpSpPr>
        <p:sp>
          <p:nvSpPr>
            <p:cNvPr id="547" name="Google Shape;547;p30"/>
            <p:cNvSpPr/>
            <p:nvPr/>
          </p:nvSpPr>
          <p:spPr>
            <a:xfrm>
              <a:off x="6623586" y="1245651"/>
              <a:ext cx="4771200" cy="1002000"/>
            </a:xfrm>
            <a:prstGeom prst="flowChartAlternateProcess">
              <a:avLst/>
            </a:prstGeom>
            <a:solidFill>
              <a:srgbClr val="ADC49E"/>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accent1"/>
                </a:solidFill>
              </a:endParaRPr>
            </a:p>
          </p:txBody>
        </p:sp>
        <p:sp>
          <p:nvSpPr>
            <p:cNvPr id="548" name="Google Shape;548;p30"/>
            <p:cNvSpPr txBox="1"/>
            <p:nvPr/>
          </p:nvSpPr>
          <p:spPr>
            <a:xfrm>
              <a:off x="6739814" y="1323435"/>
              <a:ext cx="4654800" cy="913500"/>
            </a:xfrm>
            <a:prstGeom prst="rect">
              <a:avLst/>
            </a:prstGeom>
            <a:solidFill>
              <a:srgbClr val="ADC49E"/>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zh-CN" sz="1800">
                  <a:solidFill>
                    <a:schemeClr val="lt2"/>
                  </a:solidFill>
                </a:rPr>
                <a:t>MSFE: 0.00018</a:t>
              </a:r>
              <a:endParaRPr sz="1800">
                <a:solidFill>
                  <a:schemeClr val="lt2"/>
                </a:solidFill>
              </a:endParaRPr>
            </a:p>
          </p:txBody>
        </p:sp>
      </p:gr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3" name="Shape 553"/>
        <p:cNvGrpSpPr/>
        <p:nvPr/>
      </p:nvGrpSpPr>
      <p:grpSpPr>
        <a:xfrm>
          <a:off x="0" y="0"/>
          <a:ext cx="0" cy="0"/>
          <a:chOff x="0" y="0"/>
          <a:chExt cx="0" cy="0"/>
        </a:xfrm>
      </p:grpSpPr>
      <p:sp>
        <p:nvSpPr>
          <p:cNvPr id="554" name="Google Shape;554;p31"/>
          <p:cNvSpPr txBox="1"/>
          <p:nvPr/>
        </p:nvSpPr>
        <p:spPr>
          <a:xfrm>
            <a:off x="1096550" y="1160000"/>
            <a:ext cx="3352500" cy="184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800">
              <a:solidFill>
                <a:schemeClr val="dk1"/>
              </a:solidFill>
            </a:endParaRPr>
          </a:p>
        </p:txBody>
      </p:sp>
      <p:sp>
        <p:nvSpPr>
          <p:cNvPr id="555" name="Google Shape;555;p31"/>
          <p:cNvSpPr/>
          <p:nvPr/>
        </p:nvSpPr>
        <p:spPr>
          <a:xfrm flipH="1" rot="8100000">
            <a:off x="100252" y="162549"/>
            <a:ext cx="1255902" cy="770592"/>
          </a:xfrm>
          <a:custGeom>
            <a:rect b="b" l="l" r="r" t="t"/>
            <a:pathLst>
              <a:path extrusionOk="0" h="1023269" w="1667713">
                <a:moveTo>
                  <a:pt x="0" y="456881"/>
                </a:moveTo>
                <a:lnTo>
                  <a:pt x="412332" y="44549"/>
                </a:lnTo>
                <a:lnTo>
                  <a:pt x="412333" y="44549"/>
                </a:lnTo>
                <a:lnTo>
                  <a:pt x="456882" y="0"/>
                </a:lnTo>
                <a:lnTo>
                  <a:pt x="1514743" y="0"/>
                </a:lnTo>
                <a:cubicBezTo>
                  <a:pt x="1599226" y="1"/>
                  <a:pt x="1667713" y="68487"/>
                  <a:pt x="1667713" y="152970"/>
                </a:cubicBezTo>
                <a:lnTo>
                  <a:pt x="1667713" y="704806"/>
                </a:lnTo>
                <a:lnTo>
                  <a:pt x="1349251" y="1023269"/>
                </a:lnTo>
                <a:lnTo>
                  <a:pt x="1349251" y="318462"/>
                </a:lnTo>
                <a:lnTo>
                  <a:pt x="138420" y="318462"/>
                </a:lnTo>
                <a:lnTo>
                  <a:pt x="1" y="456881"/>
                </a:lnTo>
                <a:close/>
              </a:path>
            </a:pathLst>
          </a:custGeom>
          <a:solidFill>
            <a:schemeClr val="accent1">
              <a:alpha val="898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556" name="Google Shape;556;p31"/>
          <p:cNvSpPr/>
          <p:nvPr/>
        </p:nvSpPr>
        <p:spPr>
          <a:xfrm flipH="1" rot="8100000">
            <a:off x="-249404" y="107700"/>
            <a:ext cx="1020806" cy="774457"/>
          </a:xfrm>
          <a:custGeom>
            <a:rect b="b" l="l" r="r" t="t"/>
            <a:pathLst>
              <a:path extrusionOk="0" h="956548" w="1228628">
                <a:moveTo>
                  <a:pt x="303771" y="32819"/>
                </a:moveTo>
                <a:lnTo>
                  <a:pt x="303771" y="32820"/>
                </a:lnTo>
                <a:lnTo>
                  <a:pt x="336591" y="0"/>
                </a:lnTo>
                <a:lnTo>
                  <a:pt x="1115933" y="0"/>
                </a:lnTo>
                <a:cubicBezTo>
                  <a:pt x="1178173" y="0"/>
                  <a:pt x="1228628" y="50456"/>
                  <a:pt x="1228628" y="112695"/>
                </a:cubicBezTo>
                <a:lnTo>
                  <a:pt x="1228628" y="721932"/>
                </a:lnTo>
                <a:lnTo>
                  <a:pt x="994013" y="956548"/>
                </a:lnTo>
                <a:lnTo>
                  <a:pt x="994013" y="234616"/>
                </a:lnTo>
                <a:lnTo>
                  <a:pt x="101975" y="234616"/>
                </a:lnTo>
                <a:lnTo>
                  <a:pt x="0" y="336591"/>
                </a:lnTo>
                <a:close/>
              </a:path>
            </a:pathLst>
          </a:custGeom>
          <a:solidFill>
            <a:schemeClr val="accent2">
              <a:alpha val="898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cxnSp>
        <p:nvCxnSpPr>
          <p:cNvPr id="557" name="Google Shape;557;p31"/>
          <p:cNvCxnSpPr/>
          <p:nvPr/>
        </p:nvCxnSpPr>
        <p:spPr>
          <a:xfrm>
            <a:off x="1592825" y="955475"/>
            <a:ext cx="10401600" cy="7500"/>
          </a:xfrm>
          <a:prstGeom prst="straightConnector1">
            <a:avLst/>
          </a:prstGeom>
          <a:noFill/>
          <a:ln cap="flat" cmpd="sng" w="19050">
            <a:solidFill>
              <a:schemeClr val="accent1"/>
            </a:solidFill>
            <a:prstDash val="solid"/>
            <a:miter lim="800000"/>
            <a:headEnd len="sm" w="sm" type="none"/>
            <a:tailEnd len="sm" w="sm" type="none"/>
          </a:ln>
        </p:spPr>
      </p:cxnSp>
      <p:sp>
        <p:nvSpPr>
          <p:cNvPr id="558" name="Google Shape;558;p31"/>
          <p:cNvSpPr txBox="1"/>
          <p:nvPr/>
        </p:nvSpPr>
        <p:spPr>
          <a:xfrm>
            <a:off x="1816100" y="412750"/>
            <a:ext cx="10395000" cy="128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zh-CN" sz="2800">
                <a:solidFill>
                  <a:schemeClr val="dk1"/>
                </a:solidFill>
              </a:rPr>
              <a:t>Decision Trees</a:t>
            </a:r>
            <a:endParaRPr b="1" sz="2800">
              <a:solidFill>
                <a:schemeClr val="dk1"/>
              </a:solidFill>
            </a:endParaRPr>
          </a:p>
        </p:txBody>
      </p:sp>
      <p:sp>
        <p:nvSpPr>
          <p:cNvPr id="559" name="Google Shape;559;p31"/>
          <p:cNvSpPr/>
          <p:nvPr/>
        </p:nvSpPr>
        <p:spPr>
          <a:xfrm>
            <a:off x="1118150" y="1422400"/>
            <a:ext cx="2774400" cy="419100"/>
          </a:xfrm>
          <a:prstGeom prst="homePlate">
            <a:avLst>
              <a:gd fmla="val 50000" name="adj"/>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60" name="Google Shape;560;p31"/>
          <p:cNvSpPr txBox="1"/>
          <p:nvPr/>
        </p:nvSpPr>
        <p:spPr>
          <a:xfrm>
            <a:off x="1118150" y="1371600"/>
            <a:ext cx="3165300" cy="46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CN" sz="1600">
                <a:solidFill>
                  <a:srgbClr val="FEFFFF"/>
                </a:solidFill>
              </a:rPr>
              <a:t>What is Decision Tree?</a:t>
            </a:r>
            <a:endParaRPr sz="1600">
              <a:solidFill>
                <a:srgbClr val="FEFFFF"/>
              </a:solidFill>
            </a:endParaRPr>
          </a:p>
        </p:txBody>
      </p:sp>
      <p:sp>
        <p:nvSpPr>
          <p:cNvPr id="561" name="Google Shape;561;p31"/>
          <p:cNvSpPr txBox="1"/>
          <p:nvPr/>
        </p:nvSpPr>
        <p:spPr>
          <a:xfrm>
            <a:off x="1118150" y="1999575"/>
            <a:ext cx="4531200" cy="128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CN" sz="1500">
                <a:solidFill>
                  <a:schemeClr val="dk1"/>
                </a:solidFill>
              </a:rPr>
              <a:t>A decision tree is a supervised learning algorithm used for classification and regression tasks. It splits data into subsets based on feature conditions to make predictions.</a:t>
            </a:r>
            <a:endParaRPr sz="1500">
              <a:solidFill>
                <a:schemeClr val="dk1"/>
              </a:solidFill>
            </a:endParaRPr>
          </a:p>
        </p:txBody>
      </p:sp>
      <p:sp>
        <p:nvSpPr>
          <p:cNvPr id="562" name="Google Shape;562;p31"/>
          <p:cNvSpPr/>
          <p:nvPr/>
        </p:nvSpPr>
        <p:spPr>
          <a:xfrm>
            <a:off x="1111875" y="3169875"/>
            <a:ext cx="2774400" cy="419100"/>
          </a:xfrm>
          <a:prstGeom prst="homePlate">
            <a:avLst>
              <a:gd fmla="val 50000" name="adj"/>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63" name="Google Shape;563;p31"/>
          <p:cNvSpPr txBox="1"/>
          <p:nvPr/>
        </p:nvSpPr>
        <p:spPr>
          <a:xfrm>
            <a:off x="1188675" y="3164313"/>
            <a:ext cx="8849100" cy="103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CN" sz="1600">
                <a:solidFill>
                  <a:schemeClr val="lt1"/>
                </a:solidFill>
              </a:rPr>
              <a:t>Performance Metrics</a:t>
            </a:r>
            <a:endParaRPr sz="1600">
              <a:solidFill>
                <a:schemeClr val="lt1"/>
              </a:solidFill>
            </a:endParaRPr>
          </a:p>
        </p:txBody>
      </p:sp>
      <p:sp>
        <p:nvSpPr>
          <p:cNvPr id="564" name="Google Shape;564;p31"/>
          <p:cNvSpPr txBox="1"/>
          <p:nvPr/>
        </p:nvSpPr>
        <p:spPr>
          <a:xfrm>
            <a:off x="969075" y="3598150"/>
            <a:ext cx="4531200" cy="1032300"/>
          </a:xfrm>
          <a:prstGeom prst="rect">
            <a:avLst/>
          </a:prstGeom>
          <a:noFill/>
          <a:ln>
            <a:noFill/>
          </a:ln>
        </p:spPr>
        <p:txBody>
          <a:bodyPr anchorCtr="0" anchor="t" bIns="91425" lIns="91425" spcFirstLastPara="1" rIns="91425" wrap="square" tIns="91425">
            <a:noAutofit/>
          </a:bodyPr>
          <a:lstStyle/>
          <a:p>
            <a:pPr indent="-323850" lvl="0" marL="457200" rtl="0" algn="l">
              <a:spcBef>
                <a:spcPts val="0"/>
              </a:spcBef>
              <a:spcAft>
                <a:spcPts val="0"/>
              </a:spcAft>
              <a:buClr>
                <a:schemeClr val="dk1"/>
              </a:buClr>
              <a:buSzPts val="1500"/>
              <a:buChar char="●"/>
            </a:pPr>
            <a:r>
              <a:rPr b="1" lang="zh-CN" sz="1500">
                <a:solidFill>
                  <a:schemeClr val="dk1"/>
                </a:solidFill>
              </a:rPr>
              <a:t>MSFE</a:t>
            </a:r>
            <a:r>
              <a:rPr lang="zh-CN" sz="1500">
                <a:solidFill>
                  <a:schemeClr val="dk1"/>
                </a:solidFill>
              </a:rPr>
              <a:t>: Our Decision Tree achieved an </a:t>
            </a:r>
            <a:r>
              <a:rPr b="1" lang="zh-CN" sz="1500">
                <a:solidFill>
                  <a:schemeClr val="dk1"/>
                </a:solidFill>
              </a:rPr>
              <a:t>MSFE of 0.0002</a:t>
            </a:r>
            <a:r>
              <a:rPr lang="zh-CN" sz="1500">
                <a:solidFill>
                  <a:schemeClr val="dk1"/>
                </a:solidFill>
              </a:rPr>
              <a:t>, indicating low forecast error.</a:t>
            </a:r>
            <a:endParaRPr sz="1500">
              <a:solidFill>
                <a:schemeClr val="dk1"/>
              </a:solidFill>
            </a:endParaRPr>
          </a:p>
          <a:p>
            <a:pPr indent="-323850" lvl="0" marL="457200" rtl="0" algn="l">
              <a:spcBef>
                <a:spcPts val="0"/>
              </a:spcBef>
              <a:spcAft>
                <a:spcPts val="0"/>
              </a:spcAft>
              <a:buClr>
                <a:schemeClr val="dk1"/>
              </a:buClr>
              <a:buSzPts val="1500"/>
              <a:buChar char="●"/>
            </a:pPr>
            <a:r>
              <a:rPr b="1" lang="zh-CN" sz="1500">
                <a:solidFill>
                  <a:schemeClr val="dk1"/>
                </a:solidFill>
              </a:rPr>
              <a:t>R Square</a:t>
            </a:r>
            <a:r>
              <a:rPr lang="zh-CN" sz="1500">
                <a:solidFill>
                  <a:schemeClr val="dk1"/>
                </a:solidFill>
              </a:rPr>
              <a:t>: indicates the proportion of variance explained by the model. Higher is better. Our model achieved</a:t>
            </a:r>
            <a:r>
              <a:rPr b="1" lang="zh-CN" sz="1500">
                <a:solidFill>
                  <a:schemeClr val="dk1"/>
                </a:solidFill>
              </a:rPr>
              <a:t> 0.386</a:t>
            </a:r>
            <a:r>
              <a:rPr lang="zh-CN" sz="1500">
                <a:solidFill>
                  <a:schemeClr val="dk1"/>
                </a:solidFill>
              </a:rPr>
              <a:t> indicating moderate predictive accuracy</a:t>
            </a:r>
            <a:endParaRPr sz="1500">
              <a:solidFill>
                <a:schemeClr val="dk1"/>
              </a:solidFill>
            </a:endParaRPr>
          </a:p>
        </p:txBody>
      </p:sp>
      <p:sp>
        <p:nvSpPr>
          <p:cNvPr id="565" name="Google Shape;565;p31"/>
          <p:cNvSpPr/>
          <p:nvPr/>
        </p:nvSpPr>
        <p:spPr>
          <a:xfrm>
            <a:off x="1111875" y="5253725"/>
            <a:ext cx="2774400" cy="419100"/>
          </a:xfrm>
          <a:prstGeom prst="homePlate">
            <a:avLst>
              <a:gd fmla="val 50000" name="adj"/>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66" name="Google Shape;566;p31"/>
          <p:cNvSpPr txBox="1"/>
          <p:nvPr/>
        </p:nvSpPr>
        <p:spPr>
          <a:xfrm>
            <a:off x="1118150" y="5253725"/>
            <a:ext cx="6096900" cy="139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CN" sz="1600">
                <a:solidFill>
                  <a:schemeClr val="lt1"/>
                </a:solidFill>
              </a:rPr>
              <a:t>Insights &amp; Limitations</a:t>
            </a:r>
            <a:endParaRPr sz="1600">
              <a:solidFill>
                <a:schemeClr val="lt1"/>
              </a:solidFill>
            </a:endParaRPr>
          </a:p>
        </p:txBody>
      </p:sp>
      <p:sp>
        <p:nvSpPr>
          <p:cNvPr id="567" name="Google Shape;567;p31"/>
          <p:cNvSpPr txBox="1"/>
          <p:nvPr/>
        </p:nvSpPr>
        <p:spPr>
          <a:xfrm>
            <a:off x="1080975" y="5733550"/>
            <a:ext cx="10550700" cy="983100"/>
          </a:xfrm>
          <a:prstGeom prst="rect">
            <a:avLst/>
          </a:prstGeom>
          <a:noFill/>
          <a:ln>
            <a:noFill/>
          </a:ln>
        </p:spPr>
        <p:txBody>
          <a:bodyPr anchorCtr="0" anchor="t" bIns="91425" lIns="91425" spcFirstLastPara="1" rIns="91425" wrap="square" tIns="91425">
            <a:noAutofit/>
          </a:bodyPr>
          <a:lstStyle/>
          <a:p>
            <a:pPr indent="-323850" lvl="0" marL="457200" rtl="0" algn="l">
              <a:spcBef>
                <a:spcPts val="0"/>
              </a:spcBef>
              <a:spcAft>
                <a:spcPts val="0"/>
              </a:spcAft>
              <a:buClr>
                <a:schemeClr val="dk1"/>
              </a:buClr>
              <a:buSzPts val="1500"/>
              <a:buChar char="●"/>
            </a:pPr>
            <a:r>
              <a:rPr lang="zh-CN" sz="1500">
                <a:solidFill>
                  <a:schemeClr val="dk1"/>
                </a:solidFill>
              </a:rPr>
              <a:t>Captures non-linear relationships effectively</a:t>
            </a:r>
            <a:endParaRPr sz="1500">
              <a:solidFill>
                <a:schemeClr val="dk1"/>
              </a:solidFill>
            </a:endParaRPr>
          </a:p>
          <a:p>
            <a:pPr indent="-323850" lvl="0" marL="457200" rtl="0" algn="l">
              <a:spcBef>
                <a:spcPts val="0"/>
              </a:spcBef>
              <a:spcAft>
                <a:spcPts val="0"/>
              </a:spcAft>
              <a:buClr>
                <a:schemeClr val="dk1"/>
              </a:buClr>
              <a:buSzPts val="1500"/>
              <a:buChar char="●"/>
            </a:pPr>
            <a:r>
              <a:rPr lang="zh-CN" sz="1500">
                <a:solidFill>
                  <a:schemeClr val="dk1"/>
                </a:solidFill>
              </a:rPr>
              <a:t>Prone to overfitting if not carefully tuned.</a:t>
            </a:r>
            <a:endParaRPr sz="1500">
              <a:solidFill>
                <a:schemeClr val="dk1"/>
              </a:solidFill>
            </a:endParaRPr>
          </a:p>
          <a:p>
            <a:pPr indent="-323850" lvl="0" marL="457200" rtl="0" algn="l">
              <a:spcBef>
                <a:spcPts val="0"/>
              </a:spcBef>
              <a:spcAft>
                <a:spcPts val="0"/>
              </a:spcAft>
              <a:buClr>
                <a:schemeClr val="dk1"/>
              </a:buClr>
              <a:buSzPts val="1500"/>
              <a:buChar char="●"/>
            </a:pPr>
            <a:r>
              <a:rPr lang="zh-CN" sz="1500">
                <a:solidFill>
                  <a:schemeClr val="dk1"/>
                </a:solidFill>
              </a:rPr>
              <a:t>Performance can decline with high-dimensional or noisy data.</a:t>
            </a:r>
            <a:endParaRPr sz="1500">
              <a:solidFill>
                <a:schemeClr val="dk1"/>
              </a:solidFill>
            </a:endParaRPr>
          </a:p>
        </p:txBody>
      </p:sp>
      <p:sp>
        <p:nvSpPr>
          <p:cNvPr id="568" name="Google Shape;568;p31"/>
          <p:cNvSpPr/>
          <p:nvPr/>
        </p:nvSpPr>
        <p:spPr>
          <a:xfrm>
            <a:off x="9931440" y="16282"/>
            <a:ext cx="2255519" cy="670560"/>
          </a:xfrm>
          <a:custGeom>
            <a:rect b="b" l="l" r="r" t="t"/>
            <a:pathLst>
              <a:path extrusionOk="0" h="670560" w="2255519">
                <a:moveTo>
                  <a:pt x="2075180" y="0"/>
                </a:moveTo>
                <a:lnTo>
                  <a:pt x="0" y="0"/>
                </a:lnTo>
                <a:lnTo>
                  <a:pt x="180340" y="335280"/>
                </a:lnTo>
                <a:lnTo>
                  <a:pt x="0" y="670560"/>
                </a:lnTo>
                <a:lnTo>
                  <a:pt x="2075180" y="670560"/>
                </a:lnTo>
                <a:lnTo>
                  <a:pt x="2255520" y="33528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383535"/>
              </a:solidFill>
              <a:latin typeface="Arial"/>
              <a:ea typeface="Arial"/>
              <a:cs typeface="Arial"/>
              <a:sym typeface="Arial"/>
            </a:endParaRPr>
          </a:p>
        </p:txBody>
      </p:sp>
      <p:sp>
        <p:nvSpPr>
          <p:cNvPr id="569" name="Google Shape;569;p31"/>
          <p:cNvSpPr txBox="1"/>
          <p:nvPr/>
        </p:nvSpPr>
        <p:spPr>
          <a:xfrm>
            <a:off x="10158201" y="21350"/>
            <a:ext cx="1905000" cy="6465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lang="zh-CN" sz="1800">
                <a:solidFill>
                  <a:srgbClr val="FEFFFF"/>
                </a:solidFill>
              </a:rPr>
              <a:t>Models </a:t>
            </a:r>
            <a:r>
              <a:rPr b="1" lang="zh-CN" sz="1800">
                <a:solidFill>
                  <a:srgbClr val="FEFFFF"/>
                </a:solidFill>
              </a:rPr>
              <a:t>Development</a:t>
            </a:r>
            <a:endParaRPr sz="1800"/>
          </a:p>
        </p:txBody>
      </p:sp>
      <p:grpSp>
        <p:nvGrpSpPr>
          <p:cNvPr id="570" name="Google Shape;570;p31"/>
          <p:cNvGrpSpPr/>
          <p:nvPr/>
        </p:nvGrpSpPr>
        <p:grpSpPr>
          <a:xfrm>
            <a:off x="7920848" y="5505917"/>
            <a:ext cx="2774453" cy="405209"/>
            <a:chOff x="6623586" y="1245651"/>
            <a:chExt cx="4771200" cy="1002000"/>
          </a:xfrm>
        </p:grpSpPr>
        <p:sp>
          <p:nvSpPr>
            <p:cNvPr id="571" name="Google Shape;571;p31"/>
            <p:cNvSpPr/>
            <p:nvPr/>
          </p:nvSpPr>
          <p:spPr>
            <a:xfrm>
              <a:off x="6623586" y="1245651"/>
              <a:ext cx="4771200" cy="1002000"/>
            </a:xfrm>
            <a:prstGeom prst="flowChartAlternateProcess">
              <a:avLst/>
            </a:prstGeom>
            <a:solidFill>
              <a:srgbClr val="ADC49E"/>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accent1"/>
                </a:solidFill>
              </a:endParaRPr>
            </a:p>
          </p:txBody>
        </p:sp>
        <p:sp>
          <p:nvSpPr>
            <p:cNvPr id="572" name="Google Shape;572;p31"/>
            <p:cNvSpPr txBox="1"/>
            <p:nvPr/>
          </p:nvSpPr>
          <p:spPr>
            <a:xfrm>
              <a:off x="6739814" y="1323435"/>
              <a:ext cx="4654800" cy="913500"/>
            </a:xfrm>
            <a:prstGeom prst="rect">
              <a:avLst/>
            </a:prstGeom>
            <a:solidFill>
              <a:srgbClr val="ADC49E"/>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zh-CN" sz="1800">
                  <a:solidFill>
                    <a:schemeClr val="lt2"/>
                  </a:solidFill>
                </a:rPr>
                <a:t>MSFE: 0.0002</a:t>
              </a:r>
              <a:endParaRPr sz="1800">
                <a:solidFill>
                  <a:schemeClr val="lt2"/>
                </a:solidFill>
              </a:endParaRPr>
            </a:p>
          </p:txBody>
        </p:sp>
      </p:grpSp>
      <p:pic>
        <p:nvPicPr>
          <p:cNvPr id="573" name="Google Shape;573;p31"/>
          <p:cNvPicPr preferRelativeResize="0"/>
          <p:nvPr/>
        </p:nvPicPr>
        <p:blipFill>
          <a:blip r:embed="rId4">
            <a:alphaModFix/>
          </a:blip>
          <a:stretch>
            <a:fillRect/>
          </a:stretch>
        </p:blipFill>
        <p:spPr>
          <a:xfrm>
            <a:off x="6050825" y="1876650"/>
            <a:ext cx="5943600" cy="29432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8" name="Shape 578"/>
        <p:cNvGrpSpPr/>
        <p:nvPr/>
      </p:nvGrpSpPr>
      <p:grpSpPr>
        <a:xfrm>
          <a:off x="0" y="0"/>
          <a:ext cx="0" cy="0"/>
          <a:chOff x="0" y="0"/>
          <a:chExt cx="0" cy="0"/>
        </a:xfrm>
      </p:grpSpPr>
      <p:sp>
        <p:nvSpPr>
          <p:cNvPr id="579" name="Google Shape;579;p32"/>
          <p:cNvSpPr txBox="1"/>
          <p:nvPr/>
        </p:nvSpPr>
        <p:spPr>
          <a:xfrm>
            <a:off x="1172750" y="1160000"/>
            <a:ext cx="3352500" cy="184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800">
              <a:solidFill>
                <a:schemeClr val="dk1"/>
              </a:solidFill>
            </a:endParaRPr>
          </a:p>
        </p:txBody>
      </p:sp>
      <p:sp>
        <p:nvSpPr>
          <p:cNvPr id="580" name="Google Shape;580;p32"/>
          <p:cNvSpPr/>
          <p:nvPr/>
        </p:nvSpPr>
        <p:spPr>
          <a:xfrm flipH="1" rot="8100000">
            <a:off x="100252" y="162549"/>
            <a:ext cx="1255902" cy="770592"/>
          </a:xfrm>
          <a:custGeom>
            <a:rect b="b" l="l" r="r" t="t"/>
            <a:pathLst>
              <a:path extrusionOk="0" h="1023269" w="1667713">
                <a:moveTo>
                  <a:pt x="0" y="456881"/>
                </a:moveTo>
                <a:lnTo>
                  <a:pt x="412332" y="44549"/>
                </a:lnTo>
                <a:lnTo>
                  <a:pt x="412333" y="44549"/>
                </a:lnTo>
                <a:lnTo>
                  <a:pt x="456882" y="0"/>
                </a:lnTo>
                <a:lnTo>
                  <a:pt x="1514743" y="0"/>
                </a:lnTo>
                <a:cubicBezTo>
                  <a:pt x="1599226" y="1"/>
                  <a:pt x="1667713" y="68487"/>
                  <a:pt x="1667713" y="152970"/>
                </a:cubicBezTo>
                <a:lnTo>
                  <a:pt x="1667713" y="704806"/>
                </a:lnTo>
                <a:lnTo>
                  <a:pt x="1349251" y="1023269"/>
                </a:lnTo>
                <a:lnTo>
                  <a:pt x="1349251" y="318462"/>
                </a:lnTo>
                <a:lnTo>
                  <a:pt x="138420" y="318462"/>
                </a:lnTo>
                <a:lnTo>
                  <a:pt x="1" y="456881"/>
                </a:lnTo>
                <a:close/>
              </a:path>
            </a:pathLst>
          </a:custGeom>
          <a:solidFill>
            <a:schemeClr val="accent1">
              <a:alpha val="898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581" name="Google Shape;581;p32"/>
          <p:cNvSpPr/>
          <p:nvPr/>
        </p:nvSpPr>
        <p:spPr>
          <a:xfrm flipH="1" rot="8100000">
            <a:off x="-249404" y="107700"/>
            <a:ext cx="1020806" cy="774457"/>
          </a:xfrm>
          <a:custGeom>
            <a:rect b="b" l="l" r="r" t="t"/>
            <a:pathLst>
              <a:path extrusionOk="0" h="956548" w="1228628">
                <a:moveTo>
                  <a:pt x="303771" y="32819"/>
                </a:moveTo>
                <a:lnTo>
                  <a:pt x="303771" y="32820"/>
                </a:lnTo>
                <a:lnTo>
                  <a:pt x="336591" y="0"/>
                </a:lnTo>
                <a:lnTo>
                  <a:pt x="1115933" y="0"/>
                </a:lnTo>
                <a:cubicBezTo>
                  <a:pt x="1178173" y="0"/>
                  <a:pt x="1228628" y="50456"/>
                  <a:pt x="1228628" y="112695"/>
                </a:cubicBezTo>
                <a:lnTo>
                  <a:pt x="1228628" y="721932"/>
                </a:lnTo>
                <a:lnTo>
                  <a:pt x="994013" y="956548"/>
                </a:lnTo>
                <a:lnTo>
                  <a:pt x="994013" y="234616"/>
                </a:lnTo>
                <a:lnTo>
                  <a:pt x="101975" y="234616"/>
                </a:lnTo>
                <a:lnTo>
                  <a:pt x="0" y="336591"/>
                </a:lnTo>
                <a:close/>
              </a:path>
            </a:pathLst>
          </a:custGeom>
          <a:solidFill>
            <a:schemeClr val="accent2">
              <a:alpha val="898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cxnSp>
        <p:nvCxnSpPr>
          <p:cNvPr id="582" name="Google Shape;582;p32"/>
          <p:cNvCxnSpPr/>
          <p:nvPr/>
        </p:nvCxnSpPr>
        <p:spPr>
          <a:xfrm>
            <a:off x="1592825" y="955475"/>
            <a:ext cx="10401600" cy="7500"/>
          </a:xfrm>
          <a:prstGeom prst="straightConnector1">
            <a:avLst/>
          </a:prstGeom>
          <a:noFill/>
          <a:ln cap="flat" cmpd="sng" w="19050">
            <a:solidFill>
              <a:schemeClr val="accent1"/>
            </a:solidFill>
            <a:prstDash val="solid"/>
            <a:miter lim="800000"/>
            <a:headEnd len="sm" w="sm" type="none"/>
            <a:tailEnd len="sm" w="sm" type="none"/>
          </a:ln>
        </p:spPr>
      </p:cxnSp>
      <p:sp>
        <p:nvSpPr>
          <p:cNvPr id="583" name="Google Shape;583;p32"/>
          <p:cNvSpPr txBox="1"/>
          <p:nvPr/>
        </p:nvSpPr>
        <p:spPr>
          <a:xfrm>
            <a:off x="1816100" y="412750"/>
            <a:ext cx="10395000" cy="128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zh-CN" sz="2800">
                <a:solidFill>
                  <a:schemeClr val="dk1"/>
                </a:solidFill>
              </a:rPr>
              <a:t>Random Forest</a:t>
            </a:r>
            <a:endParaRPr b="1" sz="2800">
              <a:solidFill>
                <a:schemeClr val="dk1"/>
              </a:solidFill>
            </a:endParaRPr>
          </a:p>
        </p:txBody>
      </p:sp>
      <p:sp>
        <p:nvSpPr>
          <p:cNvPr id="584" name="Google Shape;584;p32"/>
          <p:cNvSpPr/>
          <p:nvPr/>
        </p:nvSpPr>
        <p:spPr>
          <a:xfrm>
            <a:off x="1194350" y="1422400"/>
            <a:ext cx="2774400" cy="419100"/>
          </a:xfrm>
          <a:prstGeom prst="homePlate">
            <a:avLst>
              <a:gd fmla="val 50000" name="adj"/>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85" name="Google Shape;585;p32"/>
          <p:cNvSpPr txBox="1"/>
          <p:nvPr/>
        </p:nvSpPr>
        <p:spPr>
          <a:xfrm>
            <a:off x="1194350" y="1422400"/>
            <a:ext cx="6306300" cy="73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CN" sz="1500">
                <a:solidFill>
                  <a:srgbClr val="FEFFFF"/>
                </a:solidFill>
              </a:rPr>
              <a:t>What is a random forest?</a:t>
            </a:r>
            <a:endParaRPr sz="1500">
              <a:solidFill>
                <a:srgbClr val="FEFFFF"/>
              </a:solidFill>
            </a:endParaRPr>
          </a:p>
        </p:txBody>
      </p:sp>
      <p:sp>
        <p:nvSpPr>
          <p:cNvPr id="586" name="Google Shape;586;p32"/>
          <p:cNvSpPr txBox="1"/>
          <p:nvPr/>
        </p:nvSpPr>
        <p:spPr>
          <a:xfrm>
            <a:off x="1194350" y="1999575"/>
            <a:ext cx="4531200" cy="128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CN">
                <a:solidFill>
                  <a:schemeClr val="dk1"/>
                </a:solidFill>
              </a:rPr>
              <a:t>Random Forest is an ensemble learning method that builds multiple decision trees and aggregates their outputs to improve accuracy and reduce overfitting.</a:t>
            </a:r>
            <a:endParaRPr>
              <a:solidFill>
                <a:schemeClr val="dk1"/>
              </a:solidFill>
            </a:endParaRPr>
          </a:p>
        </p:txBody>
      </p:sp>
      <p:sp>
        <p:nvSpPr>
          <p:cNvPr id="587" name="Google Shape;587;p32"/>
          <p:cNvSpPr/>
          <p:nvPr/>
        </p:nvSpPr>
        <p:spPr>
          <a:xfrm>
            <a:off x="1188075" y="3169875"/>
            <a:ext cx="2774400" cy="419100"/>
          </a:xfrm>
          <a:prstGeom prst="homePlate">
            <a:avLst>
              <a:gd fmla="val 50000" name="adj"/>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88" name="Google Shape;588;p32"/>
          <p:cNvSpPr txBox="1"/>
          <p:nvPr/>
        </p:nvSpPr>
        <p:spPr>
          <a:xfrm>
            <a:off x="1264875" y="3205325"/>
            <a:ext cx="8849100" cy="103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CN" sz="1500">
                <a:solidFill>
                  <a:schemeClr val="lt1"/>
                </a:solidFill>
              </a:rPr>
              <a:t>Performance Metrics</a:t>
            </a:r>
            <a:endParaRPr sz="1500">
              <a:solidFill>
                <a:schemeClr val="lt1"/>
              </a:solidFill>
            </a:endParaRPr>
          </a:p>
        </p:txBody>
      </p:sp>
      <p:sp>
        <p:nvSpPr>
          <p:cNvPr id="589" name="Google Shape;589;p32"/>
          <p:cNvSpPr txBox="1"/>
          <p:nvPr/>
        </p:nvSpPr>
        <p:spPr>
          <a:xfrm>
            <a:off x="1172750" y="3750550"/>
            <a:ext cx="4531200" cy="10323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Char char="●"/>
            </a:pPr>
            <a:r>
              <a:rPr b="1" lang="zh-CN">
                <a:solidFill>
                  <a:schemeClr val="dk1"/>
                </a:solidFill>
              </a:rPr>
              <a:t>MSFE</a:t>
            </a:r>
            <a:r>
              <a:rPr lang="zh-CN">
                <a:solidFill>
                  <a:schemeClr val="dk1"/>
                </a:solidFill>
              </a:rPr>
              <a:t>: Our Random Forest model achieved an </a:t>
            </a:r>
            <a:r>
              <a:rPr b="1" lang="zh-CN">
                <a:solidFill>
                  <a:schemeClr val="dk1"/>
                </a:solidFill>
              </a:rPr>
              <a:t>MSFE of 0.0002</a:t>
            </a:r>
            <a:r>
              <a:rPr lang="zh-CN">
                <a:solidFill>
                  <a:schemeClr val="dk1"/>
                </a:solidFill>
              </a:rPr>
              <a:t>, indicating low forecast error.</a:t>
            </a:r>
            <a:endParaRPr>
              <a:solidFill>
                <a:schemeClr val="dk1"/>
              </a:solidFill>
            </a:endParaRPr>
          </a:p>
          <a:p>
            <a:pPr indent="-317500" lvl="0" marL="457200" rtl="0" algn="l">
              <a:spcBef>
                <a:spcPts val="0"/>
              </a:spcBef>
              <a:spcAft>
                <a:spcPts val="0"/>
              </a:spcAft>
              <a:buClr>
                <a:schemeClr val="dk1"/>
              </a:buClr>
              <a:buSzPts val="1400"/>
              <a:buChar char="●"/>
            </a:pPr>
            <a:r>
              <a:rPr b="1" lang="zh-CN">
                <a:solidFill>
                  <a:schemeClr val="dk1"/>
                </a:solidFill>
              </a:rPr>
              <a:t>R Square</a:t>
            </a:r>
            <a:r>
              <a:rPr lang="zh-CN">
                <a:solidFill>
                  <a:schemeClr val="dk1"/>
                </a:solidFill>
              </a:rPr>
              <a:t>: Our model achieved</a:t>
            </a:r>
            <a:r>
              <a:rPr b="1" lang="zh-CN">
                <a:solidFill>
                  <a:schemeClr val="dk1"/>
                </a:solidFill>
              </a:rPr>
              <a:t> 0.54</a:t>
            </a:r>
            <a:r>
              <a:rPr lang="zh-CN">
                <a:solidFill>
                  <a:schemeClr val="dk1"/>
                </a:solidFill>
              </a:rPr>
              <a:t> indicating higher moderate predictive accuracy</a:t>
            </a:r>
            <a:endParaRPr>
              <a:solidFill>
                <a:schemeClr val="dk1"/>
              </a:solidFill>
            </a:endParaRPr>
          </a:p>
        </p:txBody>
      </p:sp>
      <p:sp>
        <p:nvSpPr>
          <p:cNvPr id="590" name="Google Shape;590;p32"/>
          <p:cNvSpPr/>
          <p:nvPr/>
        </p:nvSpPr>
        <p:spPr>
          <a:xfrm>
            <a:off x="1188075" y="4944425"/>
            <a:ext cx="2774400" cy="419100"/>
          </a:xfrm>
          <a:prstGeom prst="homePlate">
            <a:avLst>
              <a:gd fmla="val 50000" name="adj"/>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91" name="Google Shape;591;p32"/>
          <p:cNvSpPr txBox="1"/>
          <p:nvPr/>
        </p:nvSpPr>
        <p:spPr>
          <a:xfrm>
            <a:off x="1194350" y="4944425"/>
            <a:ext cx="10739700" cy="139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CN" sz="1500">
                <a:solidFill>
                  <a:schemeClr val="lt1"/>
                </a:solidFill>
              </a:rPr>
              <a:t>Insights &amp; Limitations</a:t>
            </a:r>
            <a:endParaRPr sz="1500">
              <a:solidFill>
                <a:schemeClr val="lt1"/>
              </a:solidFill>
            </a:endParaRPr>
          </a:p>
        </p:txBody>
      </p:sp>
      <p:sp>
        <p:nvSpPr>
          <p:cNvPr id="592" name="Google Shape;592;p32"/>
          <p:cNvSpPr txBox="1"/>
          <p:nvPr/>
        </p:nvSpPr>
        <p:spPr>
          <a:xfrm>
            <a:off x="1233375" y="5576650"/>
            <a:ext cx="10550700" cy="9831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Char char="●"/>
            </a:pPr>
            <a:r>
              <a:rPr lang="zh-CN">
                <a:solidFill>
                  <a:schemeClr val="dk1"/>
                </a:solidFill>
              </a:rPr>
              <a:t>Improves predictive performance by reducing variance and handling diverse features effectively.</a:t>
            </a:r>
            <a:endParaRPr>
              <a:solidFill>
                <a:schemeClr val="dk1"/>
              </a:solidFill>
            </a:endParaRPr>
          </a:p>
          <a:p>
            <a:pPr indent="-317500" lvl="0" marL="457200" rtl="0" algn="l">
              <a:spcBef>
                <a:spcPts val="0"/>
              </a:spcBef>
              <a:spcAft>
                <a:spcPts val="0"/>
              </a:spcAft>
              <a:buClr>
                <a:schemeClr val="dk1"/>
              </a:buClr>
              <a:buSzPts val="1400"/>
              <a:buChar char="●"/>
            </a:pPr>
            <a:r>
              <a:rPr lang="zh-CN">
                <a:solidFill>
                  <a:schemeClr val="dk1"/>
                </a:solidFill>
              </a:rPr>
              <a:t>Computationally intensive compared to a single Decision Tree.</a:t>
            </a:r>
            <a:endParaRPr>
              <a:solidFill>
                <a:schemeClr val="dk1"/>
              </a:solidFill>
            </a:endParaRPr>
          </a:p>
          <a:p>
            <a:pPr indent="-317500" lvl="0" marL="457200" rtl="0" algn="l">
              <a:spcBef>
                <a:spcPts val="0"/>
              </a:spcBef>
              <a:spcAft>
                <a:spcPts val="0"/>
              </a:spcAft>
              <a:buClr>
                <a:schemeClr val="dk1"/>
              </a:buClr>
              <a:buSzPts val="1400"/>
              <a:buChar char="●"/>
            </a:pPr>
            <a:r>
              <a:rPr lang="zh-CN">
                <a:solidFill>
                  <a:schemeClr val="dk1"/>
                </a:solidFill>
              </a:rPr>
              <a:t>Can be less interpretable due to its ensemble nature.</a:t>
            </a:r>
            <a:endParaRPr>
              <a:solidFill>
                <a:schemeClr val="dk1"/>
              </a:solidFill>
            </a:endParaRPr>
          </a:p>
        </p:txBody>
      </p:sp>
      <p:sp>
        <p:nvSpPr>
          <p:cNvPr id="593" name="Google Shape;593;p32"/>
          <p:cNvSpPr/>
          <p:nvPr/>
        </p:nvSpPr>
        <p:spPr>
          <a:xfrm>
            <a:off x="9931440" y="16282"/>
            <a:ext cx="2255519" cy="670560"/>
          </a:xfrm>
          <a:custGeom>
            <a:rect b="b" l="l" r="r" t="t"/>
            <a:pathLst>
              <a:path extrusionOk="0" h="670560" w="2255519">
                <a:moveTo>
                  <a:pt x="2075180" y="0"/>
                </a:moveTo>
                <a:lnTo>
                  <a:pt x="0" y="0"/>
                </a:lnTo>
                <a:lnTo>
                  <a:pt x="180340" y="335280"/>
                </a:lnTo>
                <a:lnTo>
                  <a:pt x="0" y="670560"/>
                </a:lnTo>
                <a:lnTo>
                  <a:pt x="2075180" y="670560"/>
                </a:lnTo>
                <a:lnTo>
                  <a:pt x="2255520" y="33528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383535"/>
              </a:solidFill>
              <a:latin typeface="Arial"/>
              <a:ea typeface="Arial"/>
              <a:cs typeface="Arial"/>
              <a:sym typeface="Arial"/>
            </a:endParaRPr>
          </a:p>
        </p:txBody>
      </p:sp>
      <p:sp>
        <p:nvSpPr>
          <p:cNvPr id="594" name="Google Shape;594;p32"/>
          <p:cNvSpPr txBox="1"/>
          <p:nvPr/>
        </p:nvSpPr>
        <p:spPr>
          <a:xfrm>
            <a:off x="10158201" y="21350"/>
            <a:ext cx="1905000" cy="6465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lang="zh-CN" sz="1800">
                <a:solidFill>
                  <a:srgbClr val="FEFFFF"/>
                </a:solidFill>
              </a:rPr>
              <a:t>Models Development</a:t>
            </a:r>
            <a:endParaRPr sz="1800"/>
          </a:p>
        </p:txBody>
      </p:sp>
      <p:grpSp>
        <p:nvGrpSpPr>
          <p:cNvPr id="595" name="Google Shape;595;p32"/>
          <p:cNvGrpSpPr/>
          <p:nvPr/>
        </p:nvGrpSpPr>
        <p:grpSpPr>
          <a:xfrm>
            <a:off x="7920848" y="4972517"/>
            <a:ext cx="2774453" cy="405209"/>
            <a:chOff x="6623586" y="1245651"/>
            <a:chExt cx="4771200" cy="1002000"/>
          </a:xfrm>
        </p:grpSpPr>
        <p:sp>
          <p:nvSpPr>
            <p:cNvPr id="596" name="Google Shape;596;p32"/>
            <p:cNvSpPr/>
            <p:nvPr/>
          </p:nvSpPr>
          <p:spPr>
            <a:xfrm>
              <a:off x="6623586" y="1245651"/>
              <a:ext cx="4771200" cy="1002000"/>
            </a:xfrm>
            <a:prstGeom prst="flowChartAlternateProcess">
              <a:avLst/>
            </a:prstGeom>
            <a:solidFill>
              <a:srgbClr val="ADC49E"/>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accent1"/>
                </a:solidFill>
              </a:endParaRPr>
            </a:p>
          </p:txBody>
        </p:sp>
        <p:sp>
          <p:nvSpPr>
            <p:cNvPr id="597" name="Google Shape;597;p32"/>
            <p:cNvSpPr txBox="1"/>
            <p:nvPr/>
          </p:nvSpPr>
          <p:spPr>
            <a:xfrm>
              <a:off x="6739814" y="1323435"/>
              <a:ext cx="4654800" cy="913500"/>
            </a:xfrm>
            <a:prstGeom prst="rect">
              <a:avLst/>
            </a:prstGeom>
            <a:solidFill>
              <a:srgbClr val="ADC49E"/>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zh-CN" sz="1800">
                  <a:solidFill>
                    <a:schemeClr val="lt2"/>
                  </a:solidFill>
                </a:rPr>
                <a:t>MSFE: 0.0002</a:t>
              </a:r>
              <a:endParaRPr sz="1800">
                <a:solidFill>
                  <a:schemeClr val="lt2"/>
                </a:solidFill>
              </a:endParaRPr>
            </a:p>
          </p:txBody>
        </p:sp>
      </p:grpSp>
      <p:pic>
        <p:nvPicPr>
          <p:cNvPr id="598" name="Google Shape;598;p32"/>
          <p:cNvPicPr preferRelativeResize="0"/>
          <p:nvPr/>
        </p:nvPicPr>
        <p:blipFill>
          <a:blip r:embed="rId4">
            <a:alphaModFix/>
          </a:blip>
          <a:stretch>
            <a:fillRect/>
          </a:stretch>
        </p:blipFill>
        <p:spPr>
          <a:xfrm>
            <a:off x="5840475" y="1861075"/>
            <a:ext cx="5943600" cy="29432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5"/>
          <p:cNvSpPr/>
          <p:nvPr/>
        </p:nvSpPr>
        <p:spPr>
          <a:xfrm>
            <a:off x="4697609" y="2859939"/>
            <a:ext cx="2953221" cy="3432893"/>
          </a:xfrm>
          <a:custGeom>
            <a:rect b="b" l="l" r="r" t="t"/>
            <a:pathLst>
              <a:path extrusionOk="0" h="6949" w="5977">
                <a:moveTo>
                  <a:pt x="2785" y="0"/>
                </a:moveTo>
                <a:cubicBezTo>
                  <a:pt x="2841" y="42"/>
                  <a:pt x="2858" y="134"/>
                  <a:pt x="2880" y="366"/>
                </a:cubicBezTo>
                <a:cubicBezTo>
                  <a:pt x="2910" y="674"/>
                  <a:pt x="2891" y="857"/>
                  <a:pt x="2760" y="1513"/>
                </a:cubicBezTo>
                <a:cubicBezTo>
                  <a:pt x="2638" y="2133"/>
                  <a:pt x="2639" y="2130"/>
                  <a:pt x="2537" y="1873"/>
                </a:cubicBezTo>
                <a:cubicBezTo>
                  <a:pt x="2413" y="1562"/>
                  <a:pt x="2149" y="1060"/>
                  <a:pt x="1997" y="847"/>
                </a:cubicBezTo>
                <a:cubicBezTo>
                  <a:pt x="1912" y="730"/>
                  <a:pt x="1834" y="619"/>
                  <a:pt x="1824" y="603"/>
                </a:cubicBezTo>
                <a:cubicBezTo>
                  <a:pt x="1821" y="599"/>
                  <a:pt x="1822" y="588"/>
                  <a:pt x="1825" y="573"/>
                </a:cubicBezTo>
                <a:cubicBezTo>
                  <a:pt x="1802" y="607"/>
                  <a:pt x="1779" y="639"/>
                  <a:pt x="1753" y="670"/>
                </a:cubicBezTo>
                <a:cubicBezTo>
                  <a:pt x="1818" y="723"/>
                  <a:pt x="2054" y="1118"/>
                  <a:pt x="2190" y="1400"/>
                </a:cubicBezTo>
                <a:cubicBezTo>
                  <a:pt x="2346" y="1724"/>
                  <a:pt x="2539" y="2359"/>
                  <a:pt x="2538" y="2541"/>
                </a:cubicBezTo>
                <a:cubicBezTo>
                  <a:pt x="2537" y="2685"/>
                  <a:pt x="2494" y="2855"/>
                  <a:pt x="2446" y="2903"/>
                </a:cubicBezTo>
                <a:cubicBezTo>
                  <a:pt x="2409" y="2940"/>
                  <a:pt x="2382" y="2926"/>
                  <a:pt x="2222" y="2790"/>
                </a:cubicBezTo>
                <a:cubicBezTo>
                  <a:pt x="1978" y="2584"/>
                  <a:pt x="1756" y="2436"/>
                  <a:pt x="1436" y="2266"/>
                </a:cubicBezTo>
                <a:cubicBezTo>
                  <a:pt x="1187" y="2133"/>
                  <a:pt x="694" y="1925"/>
                  <a:pt x="535" y="1885"/>
                </a:cubicBezTo>
                <a:cubicBezTo>
                  <a:pt x="470" y="1868"/>
                  <a:pt x="435" y="1856"/>
                  <a:pt x="420" y="1823"/>
                </a:cubicBezTo>
                <a:cubicBezTo>
                  <a:pt x="408" y="1868"/>
                  <a:pt x="393" y="1913"/>
                  <a:pt x="376" y="1956"/>
                </a:cubicBezTo>
                <a:cubicBezTo>
                  <a:pt x="383" y="1953"/>
                  <a:pt x="389" y="1951"/>
                  <a:pt x="395" y="1951"/>
                </a:cubicBezTo>
                <a:cubicBezTo>
                  <a:pt x="549" y="1951"/>
                  <a:pt x="1204" y="2247"/>
                  <a:pt x="1565" y="2480"/>
                </a:cubicBezTo>
                <a:cubicBezTo>
                  <a:pt x="1801" y="2632"/>
                  <a:pt x="2168" y="2981"/>
                  <a:pt x="2287" y="3167"/>
                </a:cubicBezTo>
                <a:cubicBezTo>
                  <a:pt x="2358" y="3279"/>
                  <a:pt x="2375" y="3338"/>
                  <a:pt x="2389" y="3537"/>
                </a:cubicBezTo>
                <a:cubicBezTo>
                  <a:pt x="2407" y="3784"/>
                  <a:pt x="2356" y="4253"/>
                  <a:pt x="2309" y="4282"/>
                </a:cubicBezTo>
                <a:cubicBezTo>
                  <a:pt x="2294" y="4291"/>
                  <a:pt x="2216" y="4272"/>
                  <a:pt x="2135" y="4240"/>
                </a:cubicBezTo>
                <a:cubicBezTo>
                  <a:pt x="1771" y="4095"/>
                  <a:pt x="1129" y="3975"/>
                  <a:pt x="401" y="3915"/>
                </a:cubicBezTo>
                <a:cubicBezTo>
                  <a:pt x="234" y="3901"/>
                  <a:pt x="89" y="3886"/>
                  <a:pt x="12" y="3875"/>
                </a:cubicBezTo>
                <a:cubicBezTo>
                  <a:pt x="12" y="3877"/>
                  <a:pt x="12" y="3878"/>
                  <a:pt x="12" y="3880"/>
                </a:cubicBezTo>
                <a:cubicBezTo>
                  <a:pt x="12" y="3939"/>
                  <a:pt x="8" y="3997"/>
                  <a:pt x="0" y="4054"/>
                </a:cubicBezTo>
                <a:lnTo>
                  <a:pt x="229" y="4057"/>
                </a:lnTo>
                <a:cubicBezTo>
                  <a:pt x="1035" y="4066"/>
                  <a:pt x="1849" y="4284"/>
                  <a:pt x="2184" y="4580"/>
                </a:cubicBezTo>
                <a:cubicBezTo>
                  <a:pt x="2296" y="4678"/>
                  <a:pt x="2311" y="4707"/>
                  <a:pt x="2329" y="4848"/>
                </a:cubicBezTo>
                <a:cubicBezTo>
                  <a:pt x="2353" y="5035"/>
                  <a:pt x="2303" y="5720"/>
                  <a:pt x="2243" y="6033"/>
                </a:cubicBezTo>
                <a:cubicBezTo>
                  <a:pt x="2219" y="6155"/>
                  <a:pt x="2177" y="6286"/>
                  <a:pt x="2148" y="6324"/>
                </a:cubicBezTo>
                <a:cubicBezTo>
                  <a:pt x="2078" y="6419"/>
                  <a:pt x="1739" y="6599"/>
                  <a:pt x="1565" y="6635"/>
                </a:cubicBezTo>
                <a:cubicBezTo>
                  <a:pt x="1488" y="6651"/>
                  <a:pt x="1312" y="6682"/>
                  <a:pt x="1175" y="6704"/>
                </a:cubicBezTo>
                <a:cubicBezTo>
                  <a:pt x="1037" y="6727"/>
                  <a:pt x="917" y="6752"/>
                  <a:pt x="908" y="6761"/>
                </a:cubicBezTo>
                <a:cubicBezTo>
                  <a:pt x="846" y="6823"/>
                  <a:pt x="1154" y="6882"/>
                  <a:pt x="1733" y="6919"/>
                </a:cubicBezTo>
                <a:cubicBezTo>
                  <a:pt x="2214" y="6949"/>
                  <a:pt x="3600" y="6930"/>
                  <a:pt x="3978" y="6888"/>
                </a:cubicBezTo>
                <a:cubicBezTo>
                  <a:pt x="4141" y="6870"/>
                  <a:pt x="4313" y="6840"/>
                  <a:pt x="4359" y="6821"/>
                </a:cubicBezTo>
                <a:lnTo>
                  <a:pt x="4444" y="6786"/>
                </a:lnTo>
                <a:lnTo>
                  <a:pt x="4380" y="6752"/>
                </a:lnTo>
                <a:cubicBezTo>
                  <a:pt x="4344" y="6733"/>
                  <a:pt x="4169" y="6699"/>
                  <a:pt x="3990" y="6677"/>
                </a:cubicBezTo>
                <a:cubicBezTo>
                  <a:pt x="3636" y="6633"/>
                  <a:pt x="3384" y="6538"/>
                  <a:pt x="3223" y="6387"/>
                </a:cubicBezTo>
                <a:cubicBezTo>
                  <a:pt x="3147" y="6317"/>
                  <a:pt x="3136" y="6284"/>
                  <a:pt x="3121" y="6098"/>
                </a:cubicBezTo>
                <a:cubicBezTo>
                  <a:pt x="3098" y="5808"/>
                  <a:pt x="3092" y="5584"/>
                  <a:pt x="3098" y="5147"/>
                </a:cubicBezTo>
                <a:lnTo>
                  <a:pt x="3103" y="4773"/>
                </a:lnTo>
                <a:lnTo>
                  <a:pt x="3201" y="4665"/>
                </a:lnTo>
                <a:cubicBezTo>
                  <a:pt x="3389" y="4458"/>
                  <a:pt x="3879" y="4281"/>
                  <a:pt x="4614" y="4157"/>
                </a:cubicBezTo>
                <a:cubicBezTo>
                  <a:pt x="4997" y="4092"/>
                  <a:pt x="5912" y="4000"/>
                  <a:pt x="5966" y="4021"/>
                </a:cubicBezTo>
                <a:cubicBezTo>
                  <a:pt x="5969" y="4022"/>
                  <a:pt x="5973" y="4026"/>
                  <a:pt x="5977" y="4030"/>
                </a:cubicBezTo>
                <a:cubicBezTo>
                  <a:pt x="5971" y="3983"/>
                  <a:pt x="5968" y="3935"/>
                  <a:pt x="5968" y="3887"/>
                </a:cubicBezTo>
                <a:cubicBezTo>
                  <a:pt x="5968" y="3867"/>
                  <a:pt x="5969" y="3848"/>
                  <a:pt x="5970" y="3829"/>
                </a:cubicBezTo>
                <a:cubicBezTo>
                  <a:pt x="5961" y="3854"/>
                  <a:pt x="5951" y="3871"/>
                  <a:pt x="5942" y="3877"/>
                </a:cubicBezTo>
                <a:cubicBezTo>
                  <a:pt x="5925" y="3888"/>
                  <a:pt x="5821" y="3898"/>
                  <a:pt x="5710" y="3898"/>
                </a:cubicBezTo>
                <a:cubicBezTo>
                  <a:pt x="5247" y="3899"/>
                  <a:pt x="4355" y="4013"/>
                  <a:pt x="3586" y="4169"/>
                </a:cubicBezTo>
                <a:cubicBezTo>
                  <a:pt x="3302" y="4226"/>
                  <a:pt x="3085" y="4257"/>
                  <a:pt x="3071" y="4243"/>
                </a:cubicBezTo>
                <a:cubicBezTo>
                  <a:pt x="3043" y="4215"/>
                  <a:pt x="2962" y="3612"/>
                  <a:pt x="2962" y="3431"/>
                </a:cubicBezTo>
                <a:cubicBezTo>
                  <a:pt x="2962" y="3287"/>
                  <a:pt x="3037" y="3185"/>
                  <a:pt x="3308" y="2959"/>
                </a:cubicBezTo>
                <a:cubicBezTo>
                  <a:pt x="3708" y="2626"/>
                  <a:pt x="4264" y="2412"/>
                  <a:pt x="5130" y="2260"/>
                </a:cubicBezTo>
                <a:lnTo>
                  <a:pt x="5462" y="2202"/>
                </a:lnTo>
                <a:cubicBezTo>
                  <a:pt x="5441" y="2169"/>
                  <a:pt x="5420" y="2136"/>
                  <a:pt x="5403" y="2101"/>
                </a:cubicBezTo>
                <a:cubicBezTo>
                  <a:pt x="5400" y="2110"/>
                  <a:pt x="5397" y="2116"/>
                  <a:pt x="5391" y="2119"/>
                </a:cubicBezTo>
                <a:cubicBezTo>
                  <a:pt x="5374" y="2130"/>
                  <a:pt x="5204" y="2161"/>
                  <a:pt x="5015" y="2189"/>
                </a:cubicBezTo>
                <a:cubicBezTo>
                  <a:pt x="4603" y="2249"/>
                  <a:pt x="4090" y="2371"/>
                  <a:pt x="3824" y="2471"/>
                </a:cubicBezTo>
                <a:cubicBezTo>
                  <a:pt x="3718" y="2511"/>
                  <a:pt x="3480" y="2623"/>
                  <a:pt x="3296" y="2720"/>
                </a:cubicBezTo>
                <a:cubicBezTo>
                  <a:pt x="2967" y="2892"/>
                  <a:pt x="2959" y="2895"/>
                  <a:pt x="2916" y="2840"/>
                </a:cubicBezTo>
                <a:cubicBezTo>
                  <a:pt x="2888" y="2802"/>
                  <a:pt x="2878" y="2747"/>
                  <a:pt x="2887" y="2673"/>
                </a:cubicBezTo>
                <a:cubicBezTo>
                  <a:pt x="2899" y="2585"/>
                  <a:pt x="2938" y="2526"/>
                  <a:pt x="3083" y="2377"/>
                </a:cubicBezTo>
                <a:cubicBezTo>
                  <a:pt x="3474" y="1976"/>
                  <a:pt x="3779" y="1561"/>
                  <a:pt x="3990" y="1139"/>
                </a:cubicBezTo>
                <a:cubicBezTo>
                  <a:pt x="4014" y="1091"/>
                  <a:pt x="4038" y="1048"/>
                  <a:pt x="4059" y="1013"/>
                </a:cubicBezTo>
                <a:cubicBezTo>
                  <a:pt x="4029" y="994"/>
                  <a:pt x="4001" y="975"/>
                  <a:pt x="3973" y="953"/>
                </a:cubicBezTo>
                <a:cubicBezTo>
                  <a:pt x="3895" y="1157"/>
                  <a:pt x="3635" y="1579"/>
                  <a:pt x="3418" y="1832"/>
                </a:cubicBezTo>
                <a:cubicBezTo>
                  <a:pt x="3264" y="2012"/>
                  <a:pt x="2893" y="2318"/>
                  <a:pt x="2830" y="2318"/>
                </a:cubicBezTo>
                <a:cubicBezTo>
                  <a:pt x="2793" y="2318"/>
                  <a:pt x="2789" y="2289"/>
                  <a:pt x="2806" y="2127"/>
                </a:cubicBezTo>
                <a:cubicBezTo>
                  <a:pt x="2817" y="2022"/>
                  <a:pt x="2845" y="1835"/>
                  <a:pt x="2867" y="1711"/>
                </a:cubicBezTo>
                <a:cubicBezTo>
                  <a:pt x="2974" y="1120"/>
                  <a:pt x="2996" y="891"/>
                  <a:pt x="2979" y="540"/>
                </a:cubicBezTo>
                <a:cubicBezTo>
                  <a:pt x="2970" y="346"/>
                  <a:pt x="2955" y="140"/>
                  <a:pt x="2946" y="84"/>
                </a:cubicBezTo>
                <a:lnTo>
                  <a:pt x="2932" y="1"/>
                </a:lnTo>
                <a:cubicBezTo>
                  <a:pt x="2909" y="2"/>
                  <a:pt x="2886" y="3"/>
                  <a:pt x="2863" y="3"/>
                </a:cubicBezTo>
                <a:cubicBezTo>
                  <a:pt x="2836" y="3"/>
                  <a:pt x="2811" y="2"/>
                  <a:pt x="2785" y="0"/>
                </a:cubicBez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595959"/>
              </a:solidFill>
              <a:latin typeface="Arial"/>
              <a:ea typeface="Arial"/>
              <a:cs typeface="Arial"/>
              <a:sym typeface="Arial"/>
            </a:endParaRPr>
          </a:p>
        </p:txBody>
      </p:sp>
      <p:sp>
        <p:nvSpPr>
          <p:cNvPr id="111" name="Google Shape;111;p15"/>
          <p:cNvSpPr/>
          <p:nvPr/>
        </p:nvSpPr>
        <p:spPr>
          <a:xfrm>
            <a:off x="5946277" y="2451628"/>
            <a:ext cx="473700" cy="473700"/>
          </a:xfrm>
          <a:prstGeom prst="ellipse">
            <a:avLst/>
          </a:prstGeom>
          <a:solidFill>
            <a:schemeClr val="accent2"/>
          </a:solidFill>
          <a:ln>
            <a:noFill/>
          </a:ln>
        </p:spPr>
        <p:txBody>
          <a:bodyPr anchorCtr="0" anchor="t" bIns="45700" lIns="91425" spcFirstLastPara="1" rIns="91425" wrap="square" tIns="45700">
            <a:noAutofit/>
          </a:bodyPr>
          <a:lstStyle/>
          <a:p>
            <a:pPr indent="-30479" lvl="0" marL="233680" marR="0" rtl="0" algn="l">
              <a:lnSpc>
                <a:spcPct val="95000"/>
              </a:lnSpc>
              <a:spcBef>
                <a:spcPts val="0"/>
              </a:spcBef>
              <a:spcAft>
                <a:spcPts val="0"/>
              </a:spcAft>
              <a:buClr>
                <a:srgbClr val="678BA8"/>
              </a:buClr>
              <a:buSzPts val="3200"/>
              <a:buFont typeface="Arial"/>
              <a:buNone/>
            </a:pPr>
            <a:r>
              <a:t/>
            </a:r>
            <a:endParaRPr sz="3200">
              <a:solidFill>
                <a:srgbClr val="595959"/>
              </a:solidFill>
              <a:latin typeface="Arial"/>
              <a:ea typeface="Arial"/>
              <a:cs typeface="Arial"/>
              <a:sym typeface="Arial"/>
            </a:endParaRPr>
          </a:p>
        </p:txBody>
      </p:sp>
      <p:grpSp>
        <p:nvGrpSpPr>
          <p:cNvPr id="112" name="Google Shape;112;p15"/>
          <p:cNvGrpSpPr/>
          <p:nvPr/>
        </p:nvGrpSpPr>
        <p:grpSpPr>
          <a:xfrm>
            <a:off x="4942555" y="2495474"/>
            <a:ext cx="803700" cy="801900"/>
            <a:chOff x="4829067" y="2164824"/>
            <a:chExt cx="803700" cy="801900"/>
          </a:xfrm>
        </p:grpSpPr>
        <p:sp>
          <p:nvSpPr>
            <p:cNvPr id="113" name="Google Shape;113;p15"/>
            <p:cNvSpPr/>
            <p:nvPr/>
          </p:nvSpPr>
          <p:spPr>
            <a:xfrm>
              <a:off x="4829067" y="2164824"/>
              <a:ext cx="803700" cy="801900"/>
            </a:xfrm>
            <a:prstGeom prst="ellipse">
              <a:avLst/>
            </a:prstGeom>
            <a:solidFill>
              <a:schemeClr val="accent1"/>
            </a:solidFill>
            <a:ln>
              <a:noFill/>
            </a:ln>
          </p:spPr>
          <p:txBody>
            <a:bodyPr anchorCtr="0" anchor="t" bIns="45700" lIns="91425" spcFirstLastPara="1" rIns="91425" wrap="square" tIns="45700">
              <a:noAutofit/>
            </a:bodyPr>
            <a:lstStyle/>
            <a:p>
              <a:pPr indent="-30479" lvl="0" marL="233680" marR="0" rtl="0" algn="l">
                <a:lnSpc>
                  <a:spcPct val="95000"/>
                </a:lnSpc>
                <a:spcBef>
                  <a:spcPts val="0"/>
                </a:spcBef>
                <a:spcAft>
                  <a:spcPts val="0"/>
                </a:spcAft>
                <a:buClr>
                  <a:srgbClr val="678BA8"/>
                </a:buClr>
                <a:buSzPts val="3200"/>
                <a:buFont typeface="Arial"/>
                <a:buNone/>
              </a:pPr>
              <a:r>
                <a:t/>
              </a:r>
              <a:endParaRPr sz="3200">
                <a:solidFill>
                  <a:srgbClr val="595959"/>
                </a:solidFill>
                <a:latin typeface="Arial"/>
                <a:ea typeface="Arial"/>
                <a:cs typeface="Arial"/>
                <a:sym typeface="Arial"/>
              </a:endParaRPr>
            </a:p>
          </p:txBody>
        </p:sp>
        <p:sp>
          <p:nvSpPr>
            <p:cNvPr id="114" name="Google Shape;114;p15"/>
            <p:cNvSpPr/>
            <p:nvPr/>
          </p:nvSpPr>
          <p:spPr>
            <a:xfrm>
              <a:off x="5091841" y="2451082"/>
              <a:ext cx="315495" cy="220381"/>
            </a:xfrm>
            <a:custGeom>
              <a:rect b="b" l="l" r="r" t="t"/>
              <a:pathLst>
                <a:path extrusionOk="0" h="418" w="601">
                  <a:moveTo>
                    <a:pt x="410" y="191"/>
                  </a:moveTo>
                  <a:lnTo>
                    <a:pt x="410" y="191"/>
                  </a:lnTo>
                  <a:cubicBezTo>
                    <a:pt x="593" y="7"/>
                    <a:pt x="593" y="7"/>
                    <a:pt x="593" y="7"/>
                  </a:cubicBezTo>
                  <a:cubicBezTo>
                    <a:pt x="600" y="14"/>
                    <a:pt x="600" y="21"/>
                    <a:pt x="600" y="28"/>
                  </a:cubicBezTo>
                  <a:cubicBezTo>
                    <a:pt x="600" y="388"/>
                    <a:pt x="600" y="388"/>
                    <a:pt x="600" y="388"/>
                  </a:cubicBezTo>
                  <a:cubicBezTo>
                    <a:pt x="600" y="395"/>
                    <a:pt x="600" y="403"/>
                    <a:pt x="593" y="410"/>
                  </a:cubicBezTo>
                  <a:lnTo>
                    <a:pt x="410" y="191"/>
                  </a:lnTo>
                  <a:close/>
                  <a:moveTo>
                    <a:pt x="7" y="7"/>
                  </a:moveTo>
                  <a:lnTo>
                    <a:pt x="7" y="7"/>
                  </a:lnTo>
                  <a:cubicBezTo>
                    <a:pt x="14" y="7"/>
                    <a:pt x="21" y="0"/>
                    <a:pt x="28" y="0"/>
                  </a:cubicBezTo>
                  <a:cubicBezTo>
                    <a:pt x="572" y="0"/>
                    <a:pt x="572" y="0"/>
                    <a:pt x="572" y="0"/>
                  </a:cubicBezTo>
                  <a:cubicBezTo>
                    <a:pt x="579" y="0"/>
                    <a:pt x="586" y="7"/>
                    <a:pt x="593" y="7"/>
                  </a:cubicBezTo>
                  <a:cubicBezTo>
                    <a:pt x="297" y="240"/>
                    <a:pt x="297" y="240"/>
                    <a:pt x="297" y="240"/>
                  </a:cubicBezTo>
                  <a:lnTo>
                    <a:pt x="7" y="7"/>
                  </a:lnTo>
                  <a:close/>
                  <a:moveTo>
                    <a:pt x="7" y="410"/>
                  </a:moveTo>
                  <a:lnTo>
                    <a:pt x="7" y="410"/>
                  </a:lnTo>
                  <a:cubicBezTo>
                    <a:pt x="0" y="403"/>
                    <a:pt x="0" y="395"/>
                    <a:pt x="0" y="388"/>
                  </a:cubicBezTo>
                  <a:cubicBezTo>
                    <a:pt x="0" y="28"/>
                    <a:pt x="0" y="28"/>
                    <a:pt x="0" y="28"/>
                  </a:cubicBezTo>
                  <a:cubicBezTo>
                    <a:pt x="0" y="21"/>
                    <a:pt x="0" y="14"/>
                    <a:pt x="7" y="7"/>
                  </a:cubicBezTo>
                  <a:cubicBezTo>
                    <a:pt x="191" y="191"/>
                    <a:pt x="191" y="191"/>
                    <a:pt x="191" y="191"/>
                  </a:cubicBezTo>
                  <a:lnTo>
                    <a:pt x="7" y="410"/>
                  </a:lnTo>
                  <a:close/>
                  <a:moveTo>
                    <a:pt x="297" y="297"/>
                  </a:moveTo>
                  <a:lnTo>
                    <a:pt x="297" y="297"/>
                  </a:lnTo>
                  <a:cubicBezTo>
                    <a:pt x="374" y="219"/>
                    <a:pt x="374" y="219"/>
                    <a:pt x="374" y="219"/>
                  </a:cubicBezTo>
                  <a:cubicBezTo>
                    <a:pt x="593" y="410"/>
                    <a:pt x="593" y="410"/>
                    <a:pt x="593" y="410"/>
                  </a:cubicBezTo>
                  <a:cubicBezTo>
                    <a:pt x="586" y="417"/>
                    <a:pt x="579" y="417"/>
                    <a:pt x="572" y="417"/>
                  </a:cubicBezTo>
                  <a:cubicBezTo>
                    <a:pt x="28" y="417"/>
                    <a:pt x="28" y="417"/>
                    <a:pt x="28" y="417"/>
                  </a:cubicBezTo>
                  <a:cubicBezTo>
                    <a:pt x="21" y="417"/>
                    <a:pt x="14" y="417"/>
                    <a:pt x="7" y="410"/>
                  </a:cubicBezTo>
                  <a:cubicBezTo>
                    <a:pt x="219" y="219"/>
                    <a:pt x="219" y="219"/>
                    <a:pt x="219" y="219"/>
                  </a:cubicBezTo>
                  <a:lnTo>
                    <a:pt x="297" y="297"/>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grpSp>
        <p:nvGrpSpPr>
          <p:cNvPr id="115" name="Google Shape;115;p15"/>
          <p:cNvGrpSpPr/>
          <p:nvPr/>
        </p:nvGrpSpPr>
        <p:grpSpPr>
          <a:xfrm>
            <a:off x="6537867" y="2732323"/>
            <a:ext cx="803700" cy="803700"/>
            <a:chOff x="6398167" y="2351323"/>
            <a:chExt cx="803700" cy="803700"/>
          </a:xfrm>
        </p:grpSpPr>
        <p:sp>
          <p:nvSpPr>
            <p:cNvPr id="116" name="Google Shape;116;p15"/>
            <p:cNvSpPr/>
            <p:nvPr/>
          </p:nvSpPr>
          <p:spPr>
            <a:xfrm>
              <a:off x="6398167" y="2351323"/>
              <a:ext cx="803700" cy="803700"/>
            </a:xfrm>
            <a:prstGeom prst="ellipse">
              <a:avLst/>
            </a:prstGeom>
            <a:solidFill>
              <a:schemeClr val="accent1"/>
            </a:solidFill>
            <a:ln>
              <a:noFill/>
            </a:ln>
          </p:spPr>
          <p:txBody>
            <a:bodyPr anchorCtr="0" anchor="t" bIns="45700" lIns="91425" spcFirstLastPara="1" rIns="91425" wrap="square" tIns="45700">
              <a:noAutofit/>
            </a:bodyPr>
            <a:lstStyle/>
            <a:p>
              <a:pPr indent="-30479" lvl="0" marL="233680" marR="0" rtl="0" algn="l">
                <a:lnSpc>
                  <a:spcPct val="95000"/>
                </a:lnSpc>
                <a:spcBef>
                  <a:spcPts val="0"/>
                </a:spcBef>
                <a:spcAft>
                  <a:spcPts val="0"/>
                </a:spcAft>
                <a:buClr>
                  <a:srgbClr val="678BA8"/>
                </a:buClr>
                <a:buSzPts val="3200"/>
                <a:buFont typeface="Arial"/>
                <a:buNone/>
              </a:pPr>
              <a:r>
                <a:t/>
              </a:r>
              <a:endParaRPr sz="3200">
                <a:solidFill>
                  <a:srgbClr val="595959"/>
                </a:solidFill>
                <a:latin typeface="Arial"/>
                <a:ea typeface="Arial"/>
                <a:cs typeface="Arial"/>
                <a:sym typeface="Arial"/>
              </a:endParaRPr>
            </a:p>
          </p:txBody>
        </p:sp>
        <p:sp>
          <p:nvSpPr>
            <p:cNvPr id="117" name="Google Shape;117;p15"/>
            <p:cNvSpPr/>
            <p:nvPr/>
          </p:nvSpPr>
          <p:spPr>
            <a:xfrm>
              <a:off x="6701392" y="2585466"/>
              <a:ext cx="197184" cy="320133"/>
            </a:xfrm>
            <a:custGeom>
              <a:rect b="b" l="l" r="r" t="t"/>
              <a:pathLst>
                <a:path extrusionOk="0" h="609" w="376">
                  <a:moveTo>
                    <a:pt x="375" y="572"/>
                  </a:moveTo>
                  <a:lnTo>
                    <a:pt x="375" y="572"/>
                  </a:lnTo>
                  <a:cubicBezTo>
                    <a:pt x="347" y="587"/>
                    <a:pt x="325" y="594"/>
                    <a:pt x="304" y="601"/>
                  </a:cubicBezTo>
                  <a:cubicBezTo>
                    <a:pt x="283" y="601"/>
                    <a:pt x="262" y="608"/>
                    <a:pt x="241" y="608"/>
                  </a:cubicBezTo>
                  <a:cubicBezTo>
                    <a:pt x="212" y="608"/>
                    <a:pt x="191" y="601"/>
                    <a:pt x="170" y="594"/>
                  </a:cubicBezTo>
                  <a:cubicBezTo>
                    <a:pt x="156" y="587"/>
                    <a:pt x="135" y="580"/>
                    <a:pt x="120" y="565"/>
                  </a:cubicBezTo>
                  <a:cubicBezTo>
                    <a:pt x="106" y="551"/>
                    <a:pt x="92" y="537"/>
                    <a:pt x="85" y="523"/>
                  </a:cubicBezTo>
                  <a:cubicBezTo>
                    <a:pt x="85" y="509"/>
                    <a:pt x="78" y="488"/>
                    <a:pt x="78" y="459"/>
                  </a:cubicBezTo>
                  <a:cubicBezTo>
                    <a:pt x="78" y="247"/>
                    <a:pt x="78" y="247"/>
                    <a:pt x="78" y="247"/>
                  </a:cubicBezTo>
                  <a:cubicBezTo>
                    <a:pt x="0" y="247"/>
                    <a:pt x="0" y="247"/>
                    <a:pt x="0" y="247"/>
                  </a:cubicBezTo>
                  <a:cubicBezTo>
                    <a:pt x="0" y="162"/>
                    <a:pt x="0" y="162"/>
                    <a:pt x="0" y="162"/>
                  </a:cubicBezTo>
                  <a:cubicBezTo>
                    <a:pt x="22" y="155"/>
                    <a:pt x="50" y="148"/>
                    <a:pt x="64" y="134"/>
                  </a:cubicBezTo>
                  <a:cubicBezTo>
                    <a:pt x="85" y="113"/>
                    <a:pt x="99" y="99"/>
                    <a:pt x="106" y="78"/>
                  </a:cubicBezTo>
                  <a:cubicBezTo>
                    <a:pt x="113" y="56"/>
                    <a:pt x="120" y="35"/>
                    <a:pt x="127" y="0"/>
                  </a:cubicBezTo>
                  <a:cubicBezTo>
                    <a:pt x="212" y="0"/>
                    <a:pt x="212" y="0"/>
                    <a:pt x="212" y="0"/>
                  </a:cubicBezTo>
                  <a:cubicBezTo>
                    <a:pt x="212" y="141"/>
                    <a:pt x="212" y="141"/>
                    <a:pt x="212" y="141"/>
                  </a:cubicBezTo>
                  <a:cubicBezTo>
                    <a:pt x="354" y="141"/>
                    <a:pt x="354" y="141"/>
                    <a:pt x="354" y="141"/>
                  </a:cubicBezTo>
                  <a:cubicBezTo>
                    <a:pt x="354" y="247"/>
                    <a:pt x="354" y="247"/>
                    <a:pt x="354" y="247"/>
                  </a:cubicBezTo>
                  <a:cubicBezTo>
                    <a:pt x="212" y="247"/>
                    <a:pt x="212" y="247"/>
                    <a:pt x="212" y="247"/>
                  </a:cubicBezTo>
                  <a:cubicBezTo>
                    <a:pt x="212" y="403"/>
                    <a:pt x="212" y="403"/>
                    <a:pt x="212" y="403"/>
                  </a:cubicBezTo>
                  <a:cubicBezTo>
                    <a:pt x="212" y="438"/>
                    <a:pt x="212" y="459"/>
                    <a:pt x="219" y="466"/>
                  </a:cubicBezTo>
                  <a:cubicBezTo>
                    <a:pt x="219" y="480"/>
                    <a:pt x="227" y="488"/>
                    <a:pt x="241" y="495"/>
                  </a:cubicBezTo>
                  <a:cubicBezTo>
                    <a:pt x="255" y="502"/>
                    <a:pt x="269" y="509"/>
                    <a:pt x="283" y="509"/>
                  </a:cubicBezTo>
                  <a:cubicBezTo>
                    <a:pt x="318" y="509"/>
                    <a:pt x="347" y="495"/>
                    <a:pt x="375" y="480"/>
                  </a:cubicBezTo>
                  <a:lnTo>
                    <a:pt x="375" y="572"/>
                  </a:lnTo>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grpSp>
        <p:nvGrpSpPr>
          <p:cNvPr id="118" name="Google Shape;118;p15"/>
          <p:cNvGrpSpPr/>
          <p:nvPr/>
        </p:nvGrpSpPr>
        <p:grpSpPr>
          <a:xfrm>
            <a:off x="3940511" y="4389335"/>
            <a:ext cx="801900" cy="803700"/>
            <a:chOff x="3800811" y="4008335"/>
            <a:chExt cx="801900" cy="803700"/>
          </a:xfrm>
        </p:grpSpPr>
        <p:sp>
          <p:nvSpPr>
            <p:cNvPr id="119" name="Google Shape;119;p15"/>
            <p:cNvSpPr/>
            <p:nvPr/>
          </p:nvSpPr>
          <p:spPr>
            <a:xfrm>
              <a:off x="3800811" y="4008335"/>
              <a:ext cx="801900" cy="803700"/>
            </a:xfrm>
            <a:prstGeom prst="ellipse">
              <a:avLst/>
            </a:prstGeom>
            <a:solidFill>
              <a:schemeClr val="accent1"/>
            </a:solidFill>
            <a:ln>
              <a:noFill/>
            </a:ln>
          </p:spPr>
          <p:txBody>
            <a:bodyPr anchorCtr="0" anchor="t" bIns="45700" lIns="91425" spcFirstLastPara="1" rIns="91425" wrap="square" tIns="45700">
              <a:noAutofit/>
            </a:bodyPr>
            <a:lstStyle/>
            <a:p>
              <a:pPr indent="-30479" lvl="0" marL="233680" marR="0" rtl="0" algn="l">
                <a:lnSpc>
                  <a:spcPct val="95000"/>
                </a:lnSpc>
                <a:spcBef>
                  <a:spcPts val="0"/>
                </a:spcBef>
                <a:spcAft>
                  <a:spcPts val="0"/>
                </a:spcAft>
                <a:buClr>
                  <a:srgbClr val="678BA8"/>
                </a:buClr>
                <a:buSzPts val="3200"/>
                <a:buFont typeface="Arial"/>
                <a:buNone/>
              </a:pPr>
              <a:r>
                <a:t/>
              </a:r>
              <a:endParaRPr sz="3200">
                <a:solidFill>
                  <a:srgbClr val="595959"/>
                </a:solidFill>
                <a:latin typeface="Arial"/>
                <a:ea typeface="Arial"/>
                <a:cs typeface="Arial"/>
                <a:sym typeface="Arial"/>
              </a:endParaRPr>
            </a:p>
          </p:txBody>
        </p:sp>
        <p:sp>
          <p:nvSpPr>
            <p:cNvPr id="120" name="Google Shape;120;p15"/>
            <p:cNvSpPr/>
            <p:nvPr/>
          </p:nvSpPr>
          <p:spPr>
            <a:xfrm>
              <a:off x="4042826" y="4237002"/>
              <a:ext cx="317815" cy="301576"/>
            </a:xfrm>
            <a:custGeom>
              <a:rect b="b" l="l" r="r" t="t"/>
              <a:pathLst>
                <a:path extrusionOk="0" h="573" w="602">
                  <a:moveTo>
                    <a:pt x="587" y="360"/>
                  </a:moveTo>
                  <a:lnTo>
                    <a:pt x="587" y="360"/>
                  </a:lnTo>
                  <a:cubicBezTo>
                    <a:pt x="523" y="360"/>
                    <a:pt x="523" y="360"/>
                    <a:pt x="523" y="360"/>
                  </a:cubicBezTo>
                  <a:cubicBezTo>
                    <a:pt x="516" y="353"/>
                    <a:pt x="516" y="353"/>
                    <a:pt x="516" y="346"/>
                  </a:cubicBezTo>
                  <a:cubicBezTo>
                    <a:pt x="516" y="346"/>
                    <a:pt x="509" y="332"/>
                    <a:pt x="502" y="318"/>
                  </a:cubicBezTo>
                  <a:cubicBezTo>
                    <a:pt x="495" y="304"/>
                    <a:pt x="481" y="275"/>
                    <a:pt x="467" y="247"/>
                  </a:cubicBezTo>
                  <a:cubicBezTo>
                    <a:pt x="587" y="247"/>
                    <a:pt x="587" y="247"/>
                    <a:pt x="587" y="247"/>
                  </a:cubicBezTo>
                  <a:cubicBezTo>
                    <a:pt x="594" y="247"/>
                    <a:pt x="601" y="254"/>
                    <a:pt x="601" y="261"/>
                  </a:cubicBezTo>
                  <a:cubicBezTo>
                    <a:pt x="601" y="346"/>
                    <a:pt x="601" y="346"/>
                    <a:pt x="601" y="346"/>
                  </a:cubicBezTo>
                  <a:cubicBezTo>
                    <a:pt x="601" y="353"/>
                    <a:pt x="594" y="360"/>
                    <a:pt x="587" y="360"/>
                  </a:cubicBezTo>
                  <a:close/>
                  <a:moveTo>
                    <a:pt x="467" y="311"/>
                  </a:moveTo>
                  <a:lnTo>
                    <a:pt x="467" y="311"/>
                  </a:lnTo>
                  <a:cubicBezTo>
                    <a:pt x="474" y="311"/>
                    <a:pt x="474" y="311"/>
                    <a:pt x="474" y="311"/>
                  </a:cubicBezTo>
                  <a:cubicBezTo>
                    <a:pt x="481" y="332"/>
                    <a:pt x="488" y="353"/>
                    <a:pt x="495" y="360"/>
                  </a:cubicBezTo>
                  <a:cubicBezTo>
                    <a:pt x="502" y="375"/>
                    <a:pt x="488" y="389"/>
                    <a:pt x="474" y="396"/>
                  </a:cubicBezTo>
                  <a:cubicBezTo>
                    <a:pt x="467" y="396"/>
                    <a:pt x="460" y="403"/>
                    <a:pt x="446" y="396"/>
                  </a:cubicBezTo>
                  <a:cubicBezTo>
                    <a:pt x="431" y="389"/>
                    <a:pt x="361" y="219"/>
                    <a:pt x="340" y="177"/>
                  </a:cubicBezTo>
                  <a:cubicBezTo>
                    <a:pt x="325" y="127"/>
                    <a:pt x="269" y="14"/>
                    <a:pt x="283" y="7"/>
                  </a:cubicBezTo>
                  <a:cubicBezTo>
                    <a:pt x="297" y="0"/>
                    <a:pt x="347" y="92"/>
                    <a:pt x="375" y="148"/>
                  </a:cubicBezTo>
                  <a:cubicBezTo>
                    <a:pt x="396" y="177"/>
                    <a:pt x="431" y="233"/>
                    <a:pt x="453" y="283"/>
                  </a:cubicBezTo>
                  <a:lnTo>
                    <a:pt x="460" y="290"/>
                  </a:lnTo>
                  <a:cubicBezTo>
                    <a:pt x="460" y="290"/>
                    <a:pt x="460" y="290"/>
                    <a:pt x="460" y="297"/>
                  </a:cubicBezTo>
                  <a:cubicBezTo>
                    <a:pt x="460" y="297"/>
                    <a:pt x="460" y="297"/>
                    <a:pt x="467" y="304"/>
                  </a:cubicBezTo>
                  <a:cubicBezTo>
                    <a:pt x="467" y="304"/>
                    <a:pt x="467" y="304"/>
                    <a:pt x="467" y="311"/>
                  </a:cubicBezTo>
                  <a:close/>
                  <a:moveTo>
                    <a:pt x="297" y="191"/>
                  </a:moveTo>
                  <a:lnTo>
                    <a:pt x="297" y="191"/>
                  </a:lnTo>
                  <a:cubicBezTo>
                    <a:pt x="248" y="275"/>
                    <a:pt x="248" y="275"/>
                    <a:pt x="248" y="275"/>
                  </a:cubicBezTo>
                  <a:cubicBezTo>
                    <a:pt x="198" y="360"/>
                    <a:pt x="198" y="360"/>
                    <a:pt x="198" y="360"/>
                  </a:cubicBezTo>
                  <a:cubicBezTo>
                    <a:pt x="127" y="481"/>
                    <a:pt x="127" y="481"/>
                    <a:pt x="127" y="481"/>
                  </a:cubicBezTo>
                  <a:cubicBezTo>
                    <a:pt x="127" y="488"/>
                    <a:pt x="113" y="488"/>
                    <a:pt x="106" y="488"/>
                  </a:cubicBezTo>
                  <a:cubicBezTo>
                    <a:pt x="71" y="466"/>
                    <a:pt x="71" y="466"/>
                    <a:pt x="71" y="466"/>
                  </a:cubicBezTo>
                  <a:cubicBezTo>
                    <a:pt x="64" y="459"/>
                    <a:pt x="64" y="452"/>
                    <a:pt x="71" y="445"/>
                  </a:cubicBezTo>
                  <a:cubicBezTo>
                    <a:pt x="120" y="360"/>
                    <a:pt x="120" y="360"/>
                    <a:pt x="120" y="360"/>
                  </a:cubicBezTo>
                  <a:cubicBezTo>
                    <a:pt x="184" y="247"/>
                    <a:pt x="184" y="247"/>
                    <a:pt x="184" y="247"/>
                  </a:cubicBezTo>
                  <a:cubicBezTo>
                    <a:pt x="233" y="155"/>
                    <a:pt x="233" y="155"/>
                    <a:pt x="233" y="155"/>
                  </a:cubicBezTo>
                  <a:cubicBezTo>
                    <a:pt x="240" y="148"/>
                    <a:pt x="248" y="141"/>
                    <a:pt x="255" y="148"/>
                  </a:cubicBezTo>
                  <a:cubicBezTo>
                    <a:pt x="290" y="170"/>
                    <a:pt x="290" y="170"/>
                    <a:pt x="290" y="170"/>
                  </a:cubicBezTo>
                  <a:cubicBezTo>
                    <a:pt x="297" y="170"/>
                    <a:pt x="304" y="184"/>
                    <a:pt x="297" y="191"/>
                  </a:cubicBezTo>
                  <a:close/>
                  <a:moveTo>
                    <a:pt x="7" y="360"/>
                  </a:moveTo>
                  <a:lnTo>
                    <a:pt x="7" y="360"/>
                  </a:lnTo>
                  <a:cubicBezTo>
                    <a:pt x="0" y="360"/>
                    <a:pt x="0" y="353"/>
                    <a:pt x="0" y="346"/>
                  </a:cubicBezTo>
                  <a:cubicBezTo>
                    <a:pt x="0" y="261"/>
                    <a:pt x="0" y="261"/>
                    <a:pt x="0" y="261"/>
                  </a:cubicBezTo>
                  <a:cubicBezTo>
                    <a:pt x="0" y="254"/>
                    <a:pt x="0" y="247"/>
                    <a:pt x="7" y="247"/>
                  </a:cubicBezTo>
                  <a:cubicBezTo>
                    <a:pt x="149" y="247"/>
                    <a:pt x="149" y="247"/>
                    <a:pt x="149" y="247"/>
                  </a:cubicBezTo>
                  <a:cubicBezTo>
                    <a:pt x="92" y="360"/>
                    <a:pt x="92" y="360"/>
                    <a:pt x="92" y="360"/>
                  </a:cubicBezTo>
                  <a:lnTo>
                    <a:pt x="7" y="360"/>
                  </a:lnTo>
                  <a:close/>
                  <a:moveTo>
                    <a:pt x="64" y="481"/>
                  </a:moveTo>
                  <a:lnTo>
                    <a:pt x="64" y="481"/>
                  </a:lnTo>
                  <a:cubicBezTo>
                    <a:pt x="99" y="502"/>
                    <a:pt x="99" y="502"/>
                    <a:pt x="99" y="502"/>
                  </a:cubicBezTo>
                  <a:cubicBezTo>
                    <a:pt x="106" y="509"/>
                    <a:pt x="106" y="516"/>
                    <a:pt x="99" y="516"/>
                  </a:cubicBezTo>
                  <a:cubicBezTo>
                    <a:pt x="50" y="551"/>
                    <a:pt x="50" y="551"/>
                    <a:pt x="50" y="551"/>
                  </a:cubicBezTo>
                  <a:cubicBezTo>
                    <a:pt x="43" y="551"/>
                    <a:pt x="43" y="551"/>
                    <a:pt x="43" y="544"/>
                  </a:cubicBezTo>
                  <a:cubicBezTo>
                    <a:pt x="50" y="488"/>
                    <a:pt x="50" y="488"/>
                    <a:pt x="50" y="488"/>
                  </a:cubicBezTo>
                  <a:cubicBezTo>
                    <a:pt x="50" y="481"/>
                    <a:pt x="57" y="481"/>
                    <a:pt x="64" y="481"/>
                  </a:cubicBezTo>
                  <a:close/>
                  <a:moveTo>
                    <a:pt x="347" y="247"/>
                  </a:moveTo>
                  <a:lnTo>
                    <a:pt x="347" y="247"/>
                  </a:lnTo>
                  <a:cubicBezTo>
                    <a:pt x="368" y="297"/>
                    <a:pt x="382" y="332"/>
                    <a:pt x="396" y="360"/>
                  </a:cubicBezTo>
                  <a:cubicBezTo>
                    <a:pt x="226" y="360"/>
                    <a:pt x="226" y="360"/>
                    <a:pt x="226" y="360"/>
                  </a:cubicBezTo>
                  <a:cubicBezTo>
                    <a:pt x="290" y="247"/>
                    <a:pt x="290" y="247"/>
                    <a:pt x="290" y="247"/>
                  </a:cubicBezTo>
                  <a:lnTo>
                    <a:pt x="347" y="247"/>
                  </a:lnTo>
                  <a:close/>
                  <a:moveTo>
                    <a:pt x="474" y="417"/>
                  </a:moveTo>
                  <a:lnTo>
                    <a:pt x="474" y="417"/>
                  </a:lnTo>
                  <a:cubicBezTo>
                    <a:pt x="495" y="403"/>
                    <a:pt x="495" y="403"/>
                    <a:pt x="495" y="403"/>
                  </a:cubicBezTo>
                  <a:cubicBezTo>
                    <a:pt x="502" y="403"/>
                    <a:pt x="516" y="403"/>
                    <a:pt x="516" y="410"/>
                  </a:cubicBezTo>
                  <a:cubicBezTo>
                    <a:pt x="537" y="445"/>
                    <a:pt x="537" y="445"/>
                    <a:pt x="537" y="445"/>
                  </a:cubicBezTo>
                  <a:cubicBezTo>
                    <a:pt x="537" y="452"/>
                    <a:pt x="537" y="459"/>
                    <a:pt x="530" y="466"/>
                  </a:cubicBezTo>
                  <a:cubicBezTo>
                    <a:pt x="516" y="473"/>
                    <a:pt x="516" y="473"/>
                    <a:pt x="516" y="473"/>
                  </a:cubicBezTo>
                  <a:cubicBezTo>
                    <a:pt x="509" y="481"/>
                    <a:pt x="495" y="481"/>
                    <a:pt x="495" y="473"/>
                  </a:cubicBezTo>
                  <a:cubicBezTo>
                    <a:pt x="474" y="438"/>
                    <a:pt x="474" y="438"/>
                    <a:pt x="474" y="438"/>
                  </a:cubicBezTo>
                  <a:cubicBezTo>
                    <a:pt x="467" y="431"/>
                    <a:pt x="467" y="417"/>
                    <a:pt x="474" y="417"/>
                  </a:cubicBezTo>
                  <a:close/>
                  <a:moveTo>
                    <a:pt x="580" y="572"/>
                  </a:moveTo>
                  <a:lnTo>
                    <a:pt x="580" y="572"/>
                  </a:lnTo>
                  <a:cubicBezTo>
                    <a:pt x="580" y="558"/>
                    <a:pt x="544" y="551"/>
                    <a:pt x="530" y="530"/>
                  </a:cubicBezTo>
                  <a:cubicBezTo>
                    <a:pt x="509" y="509"/>
                    <a:pt x="523" y="502"/>
                    <a:pt x="530" y="495"/>
                  </a:cubicBezTo>
                  <a:cubicBezTo>
                    <a:pt x="594" y="459"/>
                    <a:pt x="580" y="572"/>
                    <a:pt x="580" y="572"/>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grpSp>
        <p:nvGrpSpPr>
          <p:cNvPr id="121" name="Google Shape;121;p15"/>
          <p:cNvGrpSpPr/>
          <p:nvPr/>
        </p:nvGrpSpPr>
        <p:grpSpPr>
          <a:xfrm>
            <a:off x="7368034" y="4514505"/>
            <a:ext cx="801900" cy="801900"/>
            <a:chOff x="7228334" y="4133505"/>
            <a:chExt cx="801900" cy="801900"/>
          </a:xfrm>
        </p:grpSpPr>
        <p:sp>
          <p:nvSpPr>
            <p:cNvPr id="122" name="Google Shape;122;p15"/>
            <p:cNvSpPr/>
            <p:nvPr/>
          </p:nvSpPr>
          <p:spPr>
            <a:xfrm>
              <a:off x="7228334" y="4133505"/>
              <a:ext cx="801900" cy="801900"/>
            </a:xfrm>
            <a:prstGeom prst="ellipse">
              <a:avLst/>
            </a:prstGeom>
            <a:solidFill>
              <a:schemeClr val="accent1"/>
            </a:solidFill>
            <a:ln>
              <a:noFill/>
            </a:ln>
          </p:spPr>
          <p:txBody>
            <a:bodyPr anchorCtr="0" anchor="t" bIns="45700" lIns="91425" spcFirstLastPara="1" rIns="91425" wrap="square" tIns="45700">
              <a:noAutofit/>
            </a:bodyPr>
            <a:lstStyle/>
            <a:p>
              <a:pPr indent="-30479" lvl="0" marL="233680" marR="0" rtl="0" algn="l">
                <a:lnSpc>
                  <a:spcPct val="95000"/>
                </a:lnSpc>
                <a:spcBef>
                  <a:spcPts val="0"/>
                </a:spcBef>
                <a:spcAft>
                  <a:spcPts val="0"/>
                </a:spcAft>
                <a:buClr>
                  <a:srgbClr val="678BA8"/>
                </a:buClr>
                <a:buSzPts val="3200"/>
                <a:buFont typeface="Arial"/>
                <a:buNone/>
              </a:pPr>
              <a:r>
                <a:t/>
              </a:r>
              <a:endParaRPr sz="3200">
                <a:solidFill>
                  <a:srgbClr val="595959"/>
                </a:solidFill>
                <a:latin typeface="Arial"/>
                <a:ea typeface="Arial"/>
                <a:cs typeface="Arial"/>
                <a:sym typeface="Arial"/>
              </a:endParaRPr>
            </a:p>
          </p:txBody>
        </p:sp>
        <p:sp>
          <p:nvSpPr>
            <p:cNvPr id="123" name="Google Shape;123;p15"/>
            <p:cNvSpPr/>
            <p:nvPr/>
          </p:nvSpPr>
          <p:spPr>
            <a:xfrm>
              <a:off x="7510231" y="4387789"/>
              <a:ext cx="243581" cy="320133"/>
            </a:xfrm>
            <a:custGeom>
              <a:rect b="b" l="l" r="r" t="t"/>
              <a:pathLst>
                <a:path extrusionOk="0" h="609" w="461">
                  <a:moveTo>
                    <a:pt x="191" y="396"/>
                  </a:moveTo>
                  <a:lnTo>
                    <a:pt x="191" y="396"/>
                  </a:lnTo>
                  <a:cubicBezTo>
                    <a:pt x="184" y="410"/>
                    <a:pt x="184" y="431"/>
                    <a:pt x="177" y="452"/>
                  </a:cubicBezTo>
                  <a:cubicBezTo>
                    <a:pt x="170" y="473"/>
                    <a:pt x="170" y="495"/>
                    <a:pt x="163" y="509"/>
                  </a:cubicBezTo>
                  <a:cubicBezTo>
                    <a:pt x="149" y="544"/>
                    <a:pt x="135" y="572"/>
                    <a:pt x="113" y="593"/>
                  </a:cubicBezTo>
                  <a:cubicBezTo>
                    <a:pt x="99" y="608"/>
                    <a:pt x="99" y="600"/>
                    <a:pt x="99" y="600"/>
                  </a:cubicBezTo>
                  <a:cubicBezTo>
                    <a:pt x="92" y="600"/>
                    <a:pt x="92" y="600"/>
                    <a:pt x="92" y="593"/>
                  </a:cubicBezTo>
                  <a:cubicBezTo>
                    <a:pt x="92" y="572"/>
                    <a:pt x="92" y="544"/>
                    <a:pt x="92" y="516"/>
                  </a:cubicBezTo>
                  <a:cubicBezTo>
                    <a:pt x="92" y="487"/>
                    <a:pt x="99" y="459"/>
                    <a:pt x="106" y="431"/>
                  </a:cubicBezTo>
                  <a:cubicBezTo>
                    <a:pt x="120" y="389"/>
                    <a:pt x="128" y="339"/>
                    <a:pt x="142" y="289"/>
                  </a:cubicBezTo>
                  <a:cubicBezTo>
                    <a:pt x="142" y="282"/>
                    <a:pt x="142" y="282"/>
                    <a:pt x="142" y="275"/>
                  </a:cubicBezTo>
                  <a:cubicBezTo>
                    <a:pt x="142" y="261"/>
                    <a:pt x="135" y="254"/>
                    <a:pt x="135" y="240"/>
                  </a:cubicBezTo>
                  <a:cubicBezTo>
                    <a:pt x="135" y="219"/>
                    <a:pt x="135" y="205"/>
                    <a:pt x="135" y="191"/>
                  </a:cubicBezTo>
                  <a:cubicBezTo>
                    <a:pt x="142" y="169"/>
                    <a:pt x="156" y="148"/>
                    <a:pt x="184" y="134"/>
                  </a:cubicBezTo>
                  <a:cubicBezTo>
                    <a:pt x="198" y="134"/>
                    <a:pt x="213" y="134"/>
                    <a:pt x="220" y="141"/>
                  </a:cubicBezTo>
                  <a:cubicBezTo>
                    <a:pt x="234" y="148"/>
                    <a:pt x="241" y="155"/>
                    <a:pt x="241" y="169"/>
                  </a:cubicBezTo>
                  <a:cubicBezTo>
                    <a:pt x="248" y="184"/>
                    <a:pt x="241" y="205"/>
                    <a:pt x="241" y="212"/>
                  </a:cubicBezTo>
                  <a:cubicBezTo>
                    <a:pt x="234" y="240"/>
                    <a:pt x="227" y="261"/>
                    <a:pt x="220" y="289"/>
                  </a:cubicBezTo>
                  <a:cubicBezTo>
                    <a:pt x="213" y="304"/>
                    <a:pt x="213" y="318"/>
                    <a:pt x="213" y="332"/>
                  </a:cubicBezTo>
                  <a:cubicBezTo>
                    <a:pt x="220" y="346"/>
                    <a:pt x="227" y="360"/>
                    <a:pt x="234" y="367"/>
                  </a:cubicBezTo>
                  <a:cubicBezTo>
                    <a:pt x="248" y="374"/>
                    <a:pt x="255" y="374"/>
                    <a:pt x="269" y="374"/>
                  </a:cubicBezTo>
                  <a:cubicBezTo>
                    <a:pt x="304" y="374"/>
                    <a:pt x="318" y="353"/>
                    <a:pt x="333" y="339"/>
                  </a:cubicBezTo>
                  <a:cubicBezTo>
                    <a:pt x="354" y="311"/>
                    <a:pt x="368" y="275"/>
                    <a:pt x="375" y="226"/>
                  </a:cubicBezTo>
                  <a:cubicBezTo>
                    <a:pt x="375" y="212"/>
                    <a:pt x="375" y="198"/>
                    <a:pt x="375" y="184"/>
                  </a:cubicBezTo>
                  <a:cubicBezTo>
                    <a:pt x="375" y="148"/>
                    <a:pt x="368" y="127"/>
                    <a:pt x="347" y="106"/>
                  </a:cubicBezTo>
                  <a:cubicBezTo>
                    <a:pt x="333" y="92"/>
                    <a:pt x="318" y="78"/>
                    <a:pt x="290" y="63"/>
                  </a:cubicBezTo>
                  <a:cubicBezTo>
                    <a:pt x="269" y="56"/>
                    <a:pt x="234" y="56"/>
                    <a:pt x="205" y="63"/>
                  </a:cubicBezTo>
                  <a:cubicBezTo>
                    <a:pt x="149" y="71"/>
                    <a:pt x="106" y="99"/>
                    <a:pt x="85" y="141"/>
                  </a:cubicBezTo>
                  <a:cubicBezTo>
                    <a:pt x="71" y="169"/>
                    <a:pt x="64" y="191"/>
                    <a:pt x="64" y="226"/>
                  </a:cubicBezTo>
                  <a:cubicBezTo>
                    <a:pt x="64" y="247"/>
                    <a:pt x="71" y="268"/>
                    <a:pt x="85" y="282"/>
                  </a:cubicBezTo>
                  <a:cubicBezTo>
                    <a:pt x="85" y="289"/>
                    <a:pt x="92" y="289"/>
                    <a:pt x="92" y="297"/>
                  </a:cubicBezTo>
                  <a:cubicBezTo>
                    <a:pt x="99" y="304"/>
                    <a:pt x="92" y="318"/>
                    <a:pt x="92" y="325"/>
                  </a:cubicBezTo>
                  <a:cubicBezTo>
                    <a:pt x="85" y="332"/>
                    <a:pt x="85" y="346"/>
                    <a:pt x="78" y="346"/>
                  </a:cubicBezTo>
                  <a:cubicBezTo>
                    <a:pt x="71" y="346"/>
                    <a:pt x="64" y="346"/>
                    <a:pt x="64" y="346"/>
                  </a:cubicBezTo>
                  <a:cubicBezTo>
                    <a:pt x="29" y="325"/>
                    <a:pt x="15" y="297"/>
                    <a:pt x="0" y="254"/>
                  </a:cubicBezTo>
                  <a:cubicBezTo>
                    <a:pt x="0" y="233"/>
                    <a:pt x="0" y="205"/>
                    <a:pt x="0" y="176"/>
                  </a:cubicBezTo>
                  <a:cubicBezTo>
                    <a:pt x="7" y="155"/>
                    <a:pt x="15" y="134"/>
                    <a:pt x="29" y="120"/>
                  </a:cubicBezTo>
                  <a:cubicBezTo>
                    <a:pt x="43" y="85"/>
                    <a:pt x="71" y="56"/>
                    <a:pt x="106" y="35"/>
                  </a:cubicBezTo>
                  <a:cubicBezTo>
                    <a:pt x="135" y="21"/>
                    <a:pt x="163" y="7"/>
                    <a:pt x="198" y="0"/>
                  </a:cubicBezTo>
                  <a:cubicBezTo>
                    <a:pt x="213" y="0"/>
                    <a:pt x="227" y="0"/>
                    <a:pt x="241" y="0"/>
                  </a:cubicBezTo>
                  <a:cubicBezTo>
                    <a:pt x="276" y="0"/>
                    <a:pt x="311" y="7"/>
                    <a:pt x="340" y="21"/>
                  </a:cubicBezTo>
                  <a:cubicBezTo>
                    <a:pt x="368" y="35"/>
                    <a:pt x="389" y="49"/>
                    <a:pt x="410" y="71"/>
                  </a:cubicBezTo>
                  <a:cubicBezTo>
                    <a:pt x="431" y="92"/>
                    <a:pt x="446" y="113"/>
                    <a:pt x="453" y="148"/>
                  </a:cubicBezTo>
                  <a:cubicBezTo>
                    <a:pt x="460" y="162"/>
                    <a:pt x="460" y="184"/>
                    <a:pt x="460" y="205"/>
                  </a:cubicBezTo>
                  <a:cubicBezTo>
                    <a:pt x="460" y="219"/>
                    <a:pt x="460" y="240"/>
                    <a:pt x="453" y="254"/>
                  </a:cubicBezTo>
                  <a:cubicBezTo>
                    <a:pt x="446" y="325"/>
                    <a:pt x="410" y="382"/>
                    <a:pt x="361" y="410"/>
                  </a:cubicBezTo>
                  <a:cubicBezTo>
                    <a:pt x="354" y="417"/>
                    <a:pt x="340" y="424"/>
                    <a:pt x="326" y="431"/>
                  </a:cubicBezTo>
                  <a:cubicBezTo>
                    <a:pt x="304" y="431"/>
                    <a:pt x="290" y="438"/>
                    <a:pt x="269" y="438"/>
                  </a:cubicBezTo>
                  <a:cubicBezTo>
                    <a:pt x="255" y="431"/>
                    <a:pt x="234" y="431"/>
                    <a:pt x="227" y="424"/>
                  </a:cubicBezTo>
                  <a:cubicBezTo>
                    <a:pt x="213" y="417"/>
                    <a:pt x="198" y="403"/>
                    <a:pt x="191" y="396"/>
                  </a:cubicBezTo>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
        <p:nvSpPr>
          <p:cNvPr id="124" name="Google Shape;124;p15"/>
          <p:cNvSpPr/>
          <p:nvPr/>
        </p:nvSpPr>
        <p:spPr>
          <a:xfrm>
            <a:off x="4647013" y="3535955"/>
            <a:ext cx="473700" cy="473700"/>
          </a:xfrm>
          <a:prstGeom prst="ellipse">
            <a:avLst/>
          </a:prstGeom>
          <a:solidFill>
            <a:schemeClr val="accent2"/>
          </a:solidFill>
          <a:ln>
            <a:noFill/>
          </a:ln>
        </p:spPr>
        <p:txBody>
          <a:bodyPr anchorCtr="0" anchor="t" bIns="45700" lIns="91425" spcFirstLastPara="1" rIns="91425" wrap="square" tIns="45700">
            <a:noAutofit/>
          </a:bodyPr>
          <a:lstStyle/>
          <a:p>
            <a:pPr indent="-30479" lvl="0" marL="233680" marR="0" rtl="0" algn="l">
              <a:lnSpc>
                <a:spcPct val="95000"/>
              </a:lnSpc>
              <a:spcBef>
                <a:spcPts val="0"/>
              </a:spcBef>
              <a:spcAft>
                <a:spcPts val="0"/>
              </a:spcAft>
              <a:buClr>
                <a:srgbClr val="678BA8"/>
              </a:buClr>
              <a:buSzPts val="3200"/>
              <a:buFont typeface="Arial"/>
              <a:buNone/>
            </a:pPr>
            <a:r>
              <a:t/>
            </a:r>
            <a:endParaRPr sz="3200">
              <a:solidFill>
                <a:srgbClr val="595959"/>
              </a:solidFill>
              <a:latin typeface="Arial"/>
              <a:ea typeface="Arial"/>
              <a:cs typeface="Arial"/>
              <a:sym typeface="Arial"/>
            </a:endParaRPr>
          </a:p>
        </p:txBody>
      </p:sp>
      <p:sp>
        <p:nvSpPr>
          <p:cNvPr id="125" name="Google Shape;125;p15"/>
          <p:cNvSpPr/>
          <p:nvPr/>
        </p:nvSpPr>
        <p:spPr>
          <a:xfrm>
            <a:off x="7125526" y="3692947"/>
            <a:ext cx="473700" cy="473700"/>
          </a:xfrm>
          <a:prstGeom prst="ellipse">
            <a:avLst/>
          </a:prstGeom>
          <a:solidFill>
            <a:schemeClr val="accent2"/>
          </a:solidFill>
          <a:ln>
            <a:noFill/>
          </a:ln>
        </p:spPr>
        <p:txBody>
          <a:bodyPr anchorCtr="0" anchor="t" bIns="45700" lIns="91425" spcFirstLastPara="1" rIns="91425" wrap="square" tIns="45700">
            <a:noAutofit/>
          </a:bodyPr>
          <a:lstStyle/>
          <a:p>
            <a:pPr indent="-30479" lvl="0" marL="233680" marR="0" rtl="0" algn="l">
              <a:lnSpc>
                <a:spcPct val="95000"/>
              </a:lnSpc>
              <a:spcBef>
                <a:spcPts val="0"/>
              </a:spcBef>
              <a:spcAft>
                <a:spcPts val="0"/>
              </a:spcAft>
              <a:buClr>
                <a:srgbClr val="678BA8"/>
              </a:buClr>
              <a:buSzPts val="3200"/>
              <a:buFont typeface="Arial"/>
              <a:buNone/>
            </a:pPr>
            <a:r>
              <a:t/>
            </a:r>
            <a:endParaRPr sz="3200">
              <a:solidFill>
                <a:srgbClr val="595959"/>
              </a:solidFill>
              <a:latin typeface="Arial"/>
              <a:ea typeface="Arial"/>
              <a:cs typeface="Arial"/>
              <a:sym typeface="Arial"/>
            </a:endParaRPr>
          </a:p>
        </p:txBody>
      </p:sp>
      <p:sp>
        <p:nvSpPr>
          <p:cNvPr id="126" name="Google Shape;126;p15"/>
          <p:cNvSpPr/>
          <p:nvPr/>
        </p:nvSpPr>
        <p:spPr>
          <a:xfrm>
            <a:off x="2807125" y="1783200"/>
            <a:ext cx="4153500" cy="473700"/>
          </a:xfrm>
          <a:prstGeom prst="rect">
            <a:avLst/>
          </a:prstGeom>
          <a:noFill/>
          <a:ln>
            <a:noFill/>
          </a:ln>
        </p:spPr>
        <p:txBody>
          <a:bodyPr anchorCtr="0" anchor="t" bIns="45700" lIns="91425" spcFirstLastPara="1" rIns="91425" wrap="square" tIns="45700">
            <a:noAutofit/>
          </a:bodyPr>
          <a:lstStyle/>
          <a:p>
            <a:pPr indent="0" lvl="0" marL="0" marR="0" rtl="0" algn="l">
              <a:lnSpc>
                <a:spcPct val="120000"/>
              </a:lnSpc>
              <a:spcBef>
                <a:spcPts val="0"/>
              </a:spcBef>
              <a:spcAft>
                <a:spcPts val="0"/>
              </a:spcAft>
              <a:buNone/>
            </a:pPr>
            <a:r>
              <a:rPr b="1" lang="zh-CN" sz="2000">
                <a:solidFill>
                  <a:srgbClr val="595959"/>
                </a:solidFill>
              </a:rPr>
              <a:t>Risk Management Division</a:t>
            </a:r>
            <a:endParaRPr/>
          </a:p>
        </p:txBody>
      </p:sp>
      <p:grpSp>
        <p:nvGrpSpPr>
          <p:cNvPr id="127" name="Google Shape;127;p15"/>
          <p:cNvGrpSpPr/>
          <p:nvPr/>
        </p:nvGrpSpPr>
        <p:grpSpPr>
          <a:xfrm>
            <a:off x="1740501" y="450600"/>
            <a:ext cx="8622000" cy="729550"/>
            <a:chOff x="6095998" y="2061027"/>
            <a:chExt cx="8622000" cy="729550"/>
          </a:xfrm>
        </p:grpSpPr>
        <p:sp>
          <p:nvSpPr>
            <p:cNvPr id="128" name="Google Shape;128;p15"/>
            <p:cNvSpPr txBox="1"/>
            <p:nvPr/>
          </p:nvSpPr>
          <p:spPr>
            <a:xfrm>
              <a:off x="6095998" y="2061027"/>
              <a:ext cx="8622000" cy="5232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rPr b="1" lang="zh-CN" sz="2800">
                  <a:solidFill>
                    <a:schemeClr val="dk1"/>
                  </a:solidFill>
                </a:rPr>
                <a:t>Credit Suisse Risk Management Departments</a:t>
              </a:r>
              <a:endParaRPr b="1" sz="2800">
                <a:solidFill>
                  <a:schemeClr val="accent2"/>
                </a:solidFill>
              </a:endParaRPr>
            </a:p>
          </p:txBody>
        </p:sp>
        <p:sp>
          <p:nvSpPr>
            <p:cNvPr id="129" name="Google Shape;129;p15"/>
            <p:cNvSpPr txBox="1"/>
            <p:nvPr/>
          </p:nvSpPr>
          <p:spPr>
            <a:xfrm>
              <a:off x="6096000" y="2482777"/>
              <a:ext cx="50619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a:p>
          </p:txBody>
        </p:sp>
      </p:grpSp>
      <p:sp>
        <p:nvSpPr>
          <p:cNvPr id="130" name="Google Shape;130;p15"/>
          <p:cNvSpPr/>
          <p:nvPr/>
        </p:nvSpPr>
        <p:spPr>
          <a:xfrm flipH="1" rot="8100000">
            <a:off x="100252" y="162549"/>
            <a:ext cx="1255902" cy="770592"/>
          </a:xfrm>
          <a:custGeom>
            <a:rect b="b" l="l" r="r" t="t"/>
            <a:pathLst>
              <a:path extrusionOk="0" h="1023269" w="1667713">
                <a:moveTo>
                  <a:pt x="0" y="456881"/>
                </a:moveTo>
                <a:lnTo>
                  <a:pt x="412332" y="44549"/>
                </a:lnTo>
                <a:lnTo>
                  <a:pt x="412333" y="44549"/>
                </a:lnTo>
                <a:lnTo>
                  <a:pt x="456882" y="0"/>
                </a:lnTo>
                <a:lnTo>
                  <a:pt x="1514743" y="0"/>
                </a:lnTo>
                <a:cubicBezTo>
                  <a:pt x="1599226" y="1"/>
                  <a:pt x="1667713" y="68487"/>
                  <a:pt x="1667713" y="152970"/>
                </a:cubicBezTo>
                <a:lnTo>
                  <a:pt x="1667713" y="704806"/>
                </a:lnTo>
                <a:lnTo>
                  <a:pt x="1349251" y="1023269"/>
                </a:lnTo>
                <a:lnTo>
                  <a:pt x="1349251" y="318462"/>
                </a:lnTo>
                <a:lnTo>
                  <a:pt x="138420" y="318462"/>
                </a:lnTo>
                <a:lnTo>
                  <a:pt x="1" y="456881"/>
                </a:lnTo>
                <a:close/>
              </a:path>
            </a:pathLst>
          </a:custGeom>
          <a:solidFill>
            <a:schemeClr val="accent1">
              <a:alpha val="898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31" name="Google Shape;131;p15"/>
          <p:cNvSpPr/>
          <p:nvPr/>
        </p:nvSpPr>
        <p:spPr>
          <a:xfrm flipH="1" rot="8100000">
            <a:off x="-101969" y="97276"/>
            <a:ext cx="925241" cy="720346"/>
          </a:xfrm>
          <a:custGeom>
            <a:rect b="b" l="l" r="r" t="t"/>
            <a:pathLst>
              <a:path extrusionOk="0" h="956548" w="1228628">
                <a:moveTo>
                  <a:pt x="303771" y="32819"/>
                </a:moveTo>
                <a:lnTo>
                  <a:pt x="303771" y="32820"/>
                </a:lnTo>
                <a:lnTo>
                  <a:pt x="336591" y="0"/>
                </a:lnTo>
                <a:lnTo>
                  <a:pt x="1115933" y="0"/>
                </a:lnTo>
                <a:cubicBezTo>
                  <a:pt x="1178173" y="0"/>
                  <a:pt x="1228628" y="50456"/>
                  <a:pt x="1228628" y="112695"/>
                </a:cubicBezTo>
                <a:lnTo>
                  <a:pt x="1228628" y="721932"/>
                </a:lnTo>
                <a:lnTo>
                  <a:pt x="994013" y="956548"/>
                </a:lnTo>
                <a:lnTo>
                  <a:pt x="994013" y="234616"/>
                </a:lnTo>
                <a:lnTo>
                  <a:pt x="101975" y="234616"/>
                </a:lnTo>
                <a:lnTo>
                  <a:pt x="0" y="336591"/>
                </a:lnTo>
                <a:close/>
              </a:path>
            </a:pathLst>
          </a:custGeom>
          <a:solidFill>
            <a:schemeClr val="accent2">
              <a:alpha val="898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32" name="Google Shape;132;p15"/>
          <p:cNvSpPr/>
          <p:nvPr/>
        </p:nvSpPr>
        <p:spPr>
          <a:xfrm>
            <a:off x="1336350" y="2589975"/>
            <a:ext cx="3406200" cy="473700"/>
          </a:xfrm>
          <a:prstGeom prst="rect">
            <a:avLst/>
          </a:prstGeom>
          <a:noFill/>
          <a:ln>
            <a:noFill/>
          </a:ln>
        </p:spPr>
        <p:txBody>
          <a:bodyPr anchorCtr="0" anchor="t" bIns="45700" lIns="91425" spcFirstLastPara="1" rIns="91425" wrap="square" tIns="45700">
            <a:noAutofit/>
          </a:bodyPr>
          <a:lstStyle/>
          <a:p>
            <a:pPr indent="0" lvl="0" marL="0" marR="0" rtl="0" algn="l">
              <a:lnSpc>
                <a:spcPct val="120000"/>
              </a:lnSpc>
              <a:spcBef>
                <a:spcPts val="0"/>
              </a:spcBef>
              <a:spcAft>
                <a:spcPts val="0"/>
              </a:spcAft>
              <a:buNone/>
            </a:pPr>
            <a:r>
              <a:rPr b="1" lang="zh-CN" sz="2000">
                <a:solidFill>
                  <a:srgbClr val="595959"/>
                </a:solidFill>
              </a:rPr>
              <a:t>Market Risk Management</a:t>
            </a:r>
            <a:endParaRPr/>
          </a:p>
        </p:txBody>
      </p:sp>
      <p:sp>
        <p:nvSpPr>
          <p:cNvPr id="133" name="Google Shape;133;p15"/>
          <p:cNvSpPr/>
          <p:nvPr/>
        </p:nvSpPr>
        <p:spPr>
          <a:xfrm>
            <a:off x="1162900" y="3396738"/>
            <a:ext cx="4153500" cy="473700"/>
          </a:xfrm>
          <a:prstGeom prst="rect">
            <a:avLst/>
          </a:prstGeom>
          <a:noFill/>
          <a:ln>
            <a:noFill/>
          </a:ln>
        </p:spPr>
        <p:txBody>
          <a:bodyPr anchorCtr="0" anchor="t" bIns="45700" lIns="91425" spcFirstLastPara="1" rIns="91425" wrap="square" tIns="45700">
            <a:noAutofit/>
          </a:bodyPr>
          <a:lstStyle/>
          <a:p>
            <a:pPr indent="0" lvl="0" marL="0" marR="0" rtl="0" algn="l">
              <a:lnSpc>
                <a:spcPct val="120000"/>
              </a:lnSpc>
              <a:spcBef>
                <a:spcPts val="0"/>
              </a:spcBef>
              <a:spcAft>
                <a:spcPts val="0"/>
              </a:spcAft>
              <a:buNone/>
            </a:pPr>
            <a:r>
              <a:rPr b="1" lang="zh-CN" sz="2000">
                <a:solidFill>
                  <a:srgbClr val="595959"/>
                </a:solidFill>
              </a:rPr>
              <a:t>Credit Risk Management</a:t>
            </a:r>
            <a:endParaRPr/>
          </a:p>
        </p:txBody>
      </p:sp>
      <p:sp>
        <p:nvSpPr>
          <p:cNvPr id="134" name="Google Shape;134;p15"/>
          <p:cNvSpPr/>
          <p:nvPr/>
        </p:nvSpPr>
        <p:spPr>
          <a:xfrm>
            <a:off x="8348450" y="4373575"/>
            <a:ext cx="3763500" cy="473700"/>
          </a:xfrm>
          <a:prstGeom prst="rect">
            <a:avLst/>
          </a:prstGeom>
          <a:noFill/>
          <a:ln>
            <a:noFill/>
          </a:ln>
        </p:spPr>
        <p:txBody>
          <a:bodyPr anchorCtr="0" anchor="t" bIns="45700" lIns="91425" spcFirstLastPara="1" rIns="91425" wrap="square" tIns="45700">
            <a:noAutofit/>
          </a:bodyPr>
          <a:lstStyle/>
          <a:p>
            <a:pPr indent="0" lvl="0" marL="0" rtl="0" algn="l">
              <a:lnSpc>
                <a:spcPct val="120000"/>
              </a:lnSpc>
              <a:spcBef>
                <a:spcPts val="0"/>
              </a:spcBef>
              <a:spcAft>
                <a:spcPts val="0"/>
              </a:spcAft>
              <a:buClr>
                <a:schemeClr val="dk1"/>
              </a:buClr>
              <a:buFont typeface="Arial"/>
              <a:buNone/>
            </a:pPr>
            <a:r>
              <a:rPr b="1" lang="zh-CN" sz="2000">
                <a:solidFill>
                  <a:srgbClr val="595959"/>
                </a:solidFill>
              </a:rPr>
              <a:t>Asset and Liability Management (ALM)</a:t>
            </a:r>
            <a:endParaRPr>
              <a:solidFill>
                <a:schemeClr val="dk1"/>
              </a:solidFill>
            </a:endParaRPr>
          </a:p>
          <a:p>
            <a:pPr indent="0" lvl="0" marL="0" marR="0" rtl="0" algn="l">
              <a:lnSpc>
                <a:spcPct val="120000"/>
              </a:lnSpc>
              <a:spcBef>
                <a:spcPts val="0"/>
              </a:spcBef>
              <a:spcAft>
                <a:spcPts val="0"/>
              </a:spcAft>
              <a:buNone/>
            </a:pPr>
            <a:r>
              <a:t/>
            </a:r>
            <a:endParaRPr b="1" sz="2000">
              <a:solidFill>
                <a:srgbClr val="595959"/>
              </a:solidFill>
            </a:endParaRPr>
          </a:p>
        </p:txBody>
      </p:sp>
      <p:sp>
        <p:nvSpPr>
          <p:cNvPr id="135" name="Google Shape;135;p15"/>
          <p:cNvSpPr/>
          <p:nvPr/>
        </p:nvSpPr>
        <p:spPr>
          <a:xfrm>
            <a:off x="7125525" y="1911688"/>
            <a:ext cx="4153500" cy="473700"/>
          </a:xfrm>
          <a:prstGeom prst="rect">
            <a:avLst/>
          </a:prstGeom>
          <a:noFill/>
          <a:ln>
            <a:noFill/>
          </a:ln>
        </p:spPr>
        <p:txBody>
          <a:bodyPr anchorCtr="0" anchor="t" bIns="45700" lIns="91425" spcFirstLastPara="1" rIns="91425" wrap="square" tIns="45700">
            <a:noAutofit/>
          </a:bodyPr>
          <a:lstStyle/>
          <a:p>
            <a:pPr indent="0" lvl="0" marL="0" marR="0" rtl="0" algn="l">
              <a:lnSpc>
                <a:spcPct val="120000"/>
              </a:lnSpc>
              <a:spcBef>
                <a:spcPts val="0"/>
              </a:spcBef>
              <a:spcAft>
                <a:spcPts val="0"/>
              </a:spcAft>
              <a:buNone/>
            </a:pPr>
            <a:r>
              <a:rPr b="1" lang="zh-CN" sz="2000">
                <a:solidFill>
                  <a:srgbClr val="595959"/>
                </a:solidFill>
              </a:rPr>
              <a:t>Liquidity Risk Management</a:t>
            </a:r>
            <a:endParaRPr/>
          </a:p>
        </p:txBody>
      </p:sp>
      <p:sp>
        <p:nvSpPr>
          <p:cNvPr id="136" name="Google Shape;136;p15"/>
          <p:cNvSpPr/>
          <p:nvPr/>
        </p:nvSpPr>
        <p:spPr>
          <a:xfrm>
            <a:off x="358775" y="4203525"/>
            <a:ext cx="4153500" cy="473700"/>
          </a:xfrm>
          <a:prstGeom prst="rect">
            <a:avLst/>
          </a:prstGeom>
          <a:noFill/>
          <a:ln>
            <a:noFill/>
          </a:ln>
        </p:spPr>
        <p:txBody>
          <a:bodyPr anchorCtr="0" anchor="t" bIns="45700" lIns="91425" spcFirstLastPara="1" rIns="91425" wrap="square" tIns="45700">
            <a:noAutofit/>
          </a:bodyPr>
          <a:lstStyle/>
          <a:p>
            <a:pPr indent="0" lvl="0" marL="0" rtl="0" algn="l">
              <a:lnSpc>
                <a:spcPct val="120000"/>
              </a:lnSpc>
              <a:spcBef>
                <a:spcPts val="0"/>
              </a:spcBef>
              <a:spcAft>
                <a:spcPts val="0"/>
              </a:spcAft>
              <a:buClr>
                <a:schemeClr val="dk1"/>
              </a:buClr>
              <a:buFont typeface="Arial"/>
              <a:buNone/>
            </a:pPr>
            <a:r>
              <a:rPr b="1" lang="zh-CN" sz="2000">
                <a:solidFill>
                  <a:srgbClr val="595959"/>
                </a:solidFill>
              </a:rPr>
              <a:t>Compliance and Regulatory Affairs</a:t>
            </a:r>
            <a:endParaRPr>
              <a:solidFill>
                <a:schemeClr val="dk1"/>
              </a:solidFill>
            </a:endParaRPr>
          </a:p>
          <a:p>
            <a:pPr indent="0" lvl="0" marL="0" marR="0" rtl="0" algn="l">
              <a:lnSpc>
                <a:spcPct val="120000"/>
              </a:lnSpc>
              <a:spcBef>
                <a:spcPts val="0"/>
              </a:spcBef>
              <a:spcAft>
                <a:spcPts val="0"/>
              </a:spcAft>
              <a:buNone/>
            </a:pPr>
            <a:r>
              <a:t/>
            </a:r>
            <a:endParaRPr/>
          </a:p>
        </p:txBody>
      </p:sp>
      <p:sp>
        <p:nvSpPr>
          <p:cNvPr id="137" name="Google Shape;137;p15"/>
          <p:cNvSpPr/>
          <p:nvPr/>
        </p:nvSpPr>
        <p:spPr>
          <a:xfrm>
            <a:off x="7958450" y="3552938"/>
            <a:ext cx="4153500" cy="473700"/>
          </a:xfrm>
          <a:prstGeom prst="rect">
            <a:avLst/>
          </a:prstGeom>
          <a:noFill/>
          <a:ln>
            <a:noFill/>
          </a:ln>
        </p:spPr>
        <p:txBody>
          <a:bodyPr anchorCtr="0" anchor="t" bIns="45700" lIns="91425" spcFirstLastPara="1" rIns="91425" wrap="square" tIns="45700">
            <a:noAutofit/>
          </a:bodyPr>
          <a:lstStyle/>
          <a:p>
            <a:pPr indent="0" lvl="0" marL="0" marR="0" rtl="0" algn="l">
              <a:lnSpc>
                <a:spcPct val="120000"/>
              </a:lnSpc>
              <a:spcBef>
                <a:spcPts val="0"/>
              </a:spcBef>
              <a:spcAft>
                <a:spcPts val="0"/>
              </a:spcAft>
              <a:buNone/>
            </a:pPr>
            <a:r>
              <a:rPr b="1" lang="zh-CN" sz="2000">
                <a:solidFill>
                  <a:srgbClr val="595959"/>
                </a:solidFill>
              </a:rPr>
              <a:t>Audit and Internal Controls</a:t>
            </a:r>
            <a:endParaRPr/>
          </a:p>
        </p:txBody>
      </p:sp>
      <p:sp>
        <p:nvSpPr>
          <p:cNvPr id="138" name="Google Shape;138;p15"/>
          <p:cNvSpPr/>
          <p:nvPr/>
        </p:nvSpPr>
        <p:spPr>
          <a:xfrm>
            <a:off x="588900" y="5288700"/>
            <a:ext cx="4153500" cy="399000"/>
          </a:xfrm>
          <a:prstGeom prst="rect">
            <a:avLst/>
          </a:prstGeom>
          <a:noFill/>
          <a:ln>
            <a:noFill/>
          </a:ln>
        </p:spPr>
        <p:txBody>
          <a:bodyPr anchorCtr="0" anchor="t" bIns="45700" lIns="91425" spcFirstLastPara="1" rIns="91425" wrap="square" tIns="45700">
            <a:noAutofit/>
          </a:bodyPr>
          <a:lstStyle/>
          <a:p>
            <a:pPr indent="0" lvl="0" marL="0" marR="0" rtl="0" algn="l">
              <a:lnSpc>
                <a:spcPct val="120000"/>
              </a:lnSpc>
              <a:spcBef>
                <a:spcPts val="0"/>
              </a:spcBef>
              <a:spcAft>
                <a:spcPts val="0"/>
              </a:spcAft>
              <a:buNone/>
            </a:pPr>
            <a:r>
              <a:rPr b="1" lang="zh-CN" sz="2000">
                <a:solidFill>
                  <a:srgbClr val="595959"/>
                </a:solidFill>
              </a:rPr>
              <a:t>Governance, Risk, and Compliance (GRC) Framework</a:t>
            </a:r>
            <a:endParaRPr/>
          </a:p>
        </p:txBody>
      </p:sp>
      <p:sp>
        <p:nvSpPr>
          <p:cNvPr id="139" name="Google Shape;139;p15"/>
          <p:cNvSpPr/>
          <p:nvPr/>
        </p:nvSpPr>
        <p:spPr>
          <a:xfrm>
            <a:off x="7650825" y="2732325"/>
            <a:ext cx="4153500" cy="473700"/>
          </a:xfrm>
          <a:prstGeom prst="rect">
            <a:avLst/>
          </a:prstGeom>
          <a:noFill/>
          <a:ln>
            <a:noFill/>
          </a:ln>
        </p:spPr>
        <p:txBody>
          <a:bodyPr anchorCtr="0" anchor="t" bIns="45700" lIns="91425" spcFirstLastPara="1" rIns="91425" wrap="square" tIns="45700">
            <a:noAutofit/>
          </a:bodyPr>
          <a:lstStyle/>
          <a:p>
            <a:pPr indent="0" lvl="0" marL="0" marR="0" rtl="0" algn="l">
              <a:lnSpc>
                <a:spcPct val="120000"/>
              </a:lnSpc>
              <a:spcBef>
                <a:spcPts val="0"/>
              </a:spcBef>
              <a:spcAft>
                <a:spcPts val="0"/>
              </a:spcAft>
              <a:buNone/>
            </a:pPr>
            <a:r>
              <a:rPr b="1" lang="zh-CN" sz="2000">
                <a:solidFill>
                  <a:srgbClr val="595959"/>
                </a:solidFill>
              </a:rPr>
              <a:t>Operational Risk Management</a:t>
            </a:r>
            <a:endParaRPr/>
          </a:p>
        </p:txBody>
      </p:sp>
      <p:sp>
        <p:nvSpPr>
          <p:cNvPr id="140" name="Google Shape;140;p15"/>
          <p:cNvSpPr/>
          <p:nvPr/>
        </p:nvSpPr>
        <p:spPr>
          <a:xfrm>
            <a:off x="5016112" y="2559171"/>
            <a:ext cx="656590" cy="674497"/>
          </a:xfrm>
          <a:custGeom>
            <a:rect b="b" l="l" r="r" t="t"/>
            <a:pathLst>
              <a:path extrusionOk="0" h="477520" w="477520">
                <a:moveTo>
                  <a:pt x="477520" y="238760"/>
                </a:moveTo>
                <a:cubicBezTo>
                  <a:pt x="477520" y="370623"/>
                  <a:pt x="370624" y="477520"/>
                  <a:pt x="238760" y="477520"/>
                </a:cubicBezTo>
                <a:cubicBezTo>
                  <a:pt x="106897" y="477520"/>
                  <a:pt x="0" y="370623"/>
                  <a:pt x="0" y="238760"/>
                </a:cubicBezTo>
                <a:cubicBezTo>
                  <a:pt x="0" y="106896"/>
                  <a:pt x="106897" y="0"/>
                  <a:pt x="238760" y="0"/>
                </a:cubicBezTo>
                <a:cubicBezTo>
                  <a:pt x="370624" y="0"/>
                  <a:pt x="477520" y="106896"/>
                  <a:pt x="477520" y="23876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383535"/>
              </a:solidFill>
              <a:latin typeface="Arial"/>
              <a:ea typeface="Arial"/>
              <a:cs typeface="Arial"/>
              <a:sym typeface="Arial"/>
            </a:endParaRPr>
          </a:p>
        </p:txBody>
      </p:sp>
      <p:sp>
        <p:nvSpPr>
          <p:cNvPr id="141" name="Google Shape;141;p15"/>
          <p:cNvSpPr/>
          <p:nvPr/>
        </p:nvSpPr>
        <p:spPr>
          <a:xfrm>
            <a:off x="6620012" y="2796921"/>
            <a:ext cx="656590" cy="674497"/>
          </a:xfrm>
          <a:custGeom>
            <a:rect b="b" l="l" r="r" t="t"/>
            <a:pathLst>
              <a:path extrusionOk="0" h="477520" w="477520">
                <a:moveTo>
                  <a:pt x="477520" y="238760"/>
                </a:moveTo>
                <a:cubicBezTo>
                  <a:pt x="477520" y="370623"/>
                  <a:pt x="370624" y="477520"/>
                  <a:pt x="238760" y="477520"/>
                </a:cubicBezTo>
                <a:cubicBezTo>
                  <a:pt x="106897" y="477520"/>
                  <a:pt x="0" y="370623"/>
                  <a:pt x="0" y="238760"/>
                </a:cubicBezTo>
                <a:cubicBezTo>
                  <a:pt x="0" y="106896"/>
                  <a:pt x="106897" y="0"/>
                  <a:pt x="238760" y="0"/>
                </a:cubicBezTo>
                <a:cubicBezTo>
                  <a:pt x="370624" y="0"/>
                  <a:pt x="477520" y="106896"/>
                  <a:pt x="477520" y="23876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383535"/>
              </a:solidFill>
              <a:latin typeface="Arial"/>
              <a:ea typeface="Arial"/>
              <a:cs typeface="Arial"/>
              <a:sym typeface="Arial"/>
            </a:endParaRPr>
          </a:p>
        </p:txBody>
      </p:sp>
      <p:sp>
        <p:nvSpPr>
          <p:cNvPr id="142" name="Google Shape;142;p15"/>
          <p:cNvSpPr/>
          <p:nvPr/>
        </p:nvSpPr>
        <p:spPr>
          <a:xfrm>
            <a:off x="4013162" y="4481921"/>
            <a:ext cx="656590" cy="674497"/>
          </a:xfrm>
          <a:custGeom>
            <a:rect b="b" l="l" r="r" t="t"/>
            <a:pathLst>
              <a:path extrusionOk="0" h="477520" w="477520">
                <a:moveTo>
                  <a:pt x="477520" y="238760"/>
                </a:moveTo>
                <a:cubicBezTo>
                  <a:pt x="477520" y="370623"/>
                  <a:pt x="370624" y="477520"/>
                  <a:pt x="238760" y="477520"/>
                </a:cubicBezTo>
                <a:cubicBezTo>
                  <a:pt x="106897" y="477520"/>
                  <a:pt x="0" y="370623"/>
                  <a:pt x="0" y="238760"/>
                </a:cubicBezTo>
                <a:cubicBezTo>
                  <a:pt x="0" y="106896"/>
                  <a:pt x="106897" y="0"/>
                  <a:pt x="238760" y="0"/>
                </a:cubicBezTo>
                <a:cubicBezTo>
                  <a:pt x="370624" y="0"/>
                  <a:pt x="477520" y="106896"/>
                  <a:pt x="477520" y="23876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383535"/>
              </a:solidFill>
              <a:latin typeface="Arial"/>
              <a:ea typeface="Arial"/>
              <a:cs typeface="Arial"/>
              <a:sym typeface="Arial"/>
            </a:endParaRPr>
          </a:p>
        </p:txBody>
      </p:sp>
      <p:sp>
        <p:nvSpPr>
          <p:cNvPr id="143" name="Google Shape;143;p15"/>
          <p:cNvSpPr/>
          <p:nvPr/>
        </p:nvSpPr>
        <p:spPr>
          <a:xfrm>
            <a:off x="7440687" y="4578196"/>
            <a:ext cx="656590" cy="674497"/>
          </a:xfrm>
          <a:custGeom>
            <a:rect b="b" l="l" r="r" t="t"/>
            <a:pathLst>
              <a:path extrusionOk="0" h="477520" w="477520">
                <a:moveTo>
                  <a:pt x="477520" y="238760"/>
                </a:moveTo>
                <a:cubicBezTo>
                  <a:pt x="477520" y="370623"/>
                  <a:pt x="370624" y="477520"/>
                  <a:pt x="238760" y="477520"/>
                </a:cubicBezTo>
                <a:cubicBezTo>
                  <a:pt x="106897" y="477520"/>
                  <a:pt x="0" y="370623"/>
                  <a:pt x="0" y="238760"/>
                </a:cubicBezTo>
                <a:cubicBezTo>
                  <a:pt x="0" y="106896"/>
                  <a:pt x="106897" y="0"/>
                  <a:pt x="238760" y="0"/>
                </a:cubicBezTo>
                <a:cubicBezTo>
                  <a:pt x="370624" y="0"/>
                  <a:pt x="477520" y="106896"/>
                  <a:pt x="477520" y="23876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383535"/>
              </a:solidFill>
              <a:latin typeface="Arial"/>
              <a:ea typeface="Arial"/>
              <a:cs typeface="Arial"/>
              <a:sym typeface="Arial"/>
            </a:endParaRPr>
          </a:p>
        </p:txBody>
      </p:sp>
      <p:pic>
        <p:nvPicPr>
          <p:cNvPr id="144" name="Google Shape;144;p15"/>
          <p:cNvPicPr preferRelativeResize="0"/>
          <p:nvPr/>
        </p:nvPicPr>
        <p:blipFill>
          <a:blip r:embed="rId4">
            <a:alphaModFix/>
          </a:blip>
          <a:stretch>
            <a:fillRect/>
          </a:stretch>
        </p:blipFill>
        <p:spPr>
          <a:xfrm>
            <a:off x="5125338" y="2677350"/>
            <a:ext cx="438150" cy="438150"/>
          </a:xfrm>
          <a:prstGeom prst="rect">
            <a:avLst/>
          </a:prstGeom>
          <a:solidFill>
            <a:schemeClr val="accent1"/>
          </a:solidFill>
          <a:ln>
            <a:noFill/>
          </a:ln>
        </p:spPr>
      </p:pic>
      <p:pic>
        <p:nvPicPr>
          <p:cNvPr id="145" name="Google Shape;145;p15"/>
          <p:cNvPicPr preferRelativeResize="0"/>
          <p:nvPr/>
        </p:nvPicPr>
        <p:blipFill>
          <a:blip r:embed="rId4">
            <a:alphaModFix/>
          </a:blip>
          <a:stretch>
            <a:fillRect/>
          </a:stretch>
        </p:blipFill>
        <p:spPr>
          <a:xfrm>
            <a:off x="6693550" y="2915100"/>
            <a:ext cx="438150" cy="438150"/>
          </a:xfrm>
          <a:prstGeom prst="rect">
            <a:avLst/>
          </a:prstGeom>
          <a:solidFill>
            <a:schemeClr val="accent1"/>
          </a:solidFill>
          <a:ln>
            <a:noFill/>
          </a:ln>
        </p:spPr>
      </p:pic>
      <p:pic>
        <p:nvPicPr>
          <p:cNvPr id="146" name="Google Shape;146;p15"/>
          <p:cNvPicPr preferRelativeResize="0"/>
          <p:nvPr/>
        </p:nvPicPr>
        <p:blipFill>
          <a:blip r:embed="rId4">
            <a:alphaModFix/>
          </a:blip>
          <a:stretch>
            <a:fillRect/>
          </a:stretch>
        </p:blipFill>
        <p:spPr>
          <a:xfrm>
            <a:off x="4122375" y="4600100"/>
            <a:ext cx="438150" cy="438150"/>
          </a:xfrm>
          <a:prstGeom prst="rect">
            <a:avLst/>
          </a:prstGeom>
          <a:solidFill>
            <a:schemeClr val="accent1"/>
          </a:solidFill>
          <a:ln>
            <a:noFill/>
          </a:ln>
        </p:spPr>
      </p:pic>
      <p:pic>
        <p:nvPicPr>
          <p:cNvPr id="147" name="Google Shape;147;p15"/>
          <p:cNvPicPr preferRelativeResize="0"/>
          <p:nvPr/>
        </p:nvPicPr>
        <p:blipFill>
          <a:blip r:embed="rId4">
            <a:alphaModFix/>
          </a:blip>
          <a:stretch>
            <a:fillRect/>
          </a:stretch>
        </p:blipFill>
        <p:spPr>
          <a:xfrm>
            <a:off x="7549900" y="4696375"/>
            <a:ext cx="438150" cy="438150"/>
          </a:xfrm>
          <a:prstGeom prst="rect">
            <a:avLst/>
          </a:prstGeom>
          <a:solidFill>
            <a:schemeClr val="accent1"/>
          </a:solidFill>
          <a:ln>
            <a:noFill/>
          </a:ln>
        </p:spPr>
      </p:pic>
      <p:pic>
        <p:nvPicPr>
          <p:cNvPr id="148" name="Google Shape;148;p15"/>
          <p:cNvPicPr preferRelativeResize="0"/>
          <p:nvPr/>
        </p:nvPicPr>
        <p:blipFill>
          <a:blip r:embed="rId5">
            <a:alphaModFix/>
          </a:blip>
          <a:stretch>
            <a:fillRect/>
          </a:stretch>
        </p:blipFill>
        <p:spPr>
          <a:xfrm>
            <a:off x="9628200" y="206500"/>
            <a:ext cx="2241950" cy="68267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3" name="Shape 603"/>
        <p:cNvGrpSpPr/>
        <p:nvPr/>
      </p:nvGrpSpPr>
      <p:grpSpPr>
        <a:xfrm>
          <a:off x="0" y="0"/>
          <a:ext cx="0" cy="0"/>
          <a:chOff x="0" y="0"/>
          <a:chExt cx="0" cy="0"/>
        </a:xfrm>
      </p:grpSpPr>
      <p:sp>
        <p:nvSpPr>
          <p:cNvPr id="604" name="Google Shape;604;p33"/>
          <p:cNvSpPr txBox="1"/>
          <p:nvPr/>
        </p:nvSpPr>
        <p:spPr>
          <a:xfrm>
            <a:off x="1172750" y="1464800"/>
            <a:ext cx="3352500" cy="184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800">
              <a:solidFill>
                <a:schemeClr val="dk1"/>
              </a:solidFill>
            </a:endParaRPr>
          </a:p>
        </p:txBody>
      </p:sp>
      <p:sp>
        <p:nvSpPr>
          <p:cNvPr id="605" name="Google Shape;605;p33"/>
          <p:cNvSpPr/>
          <p:nvPr/>
        </p:nvSpPr>
        <p:spPr>
          <a:xfrm flipH="1" rot="8100000">
            <a:off x="100252" y="162549"/>
            <a:ext cx="1255902" cy="770592"/>
          </a:xfrm>
          <a:custGeom>
            <a:rect b="b" l="l" r="r" t="t"/>
            <a:pathLst>
              <a:path extrusionOk="0" h="1023269" w="1667713">
                <a:moveTo>
                  <a:pt x="0" y="456881"/>
                </a:moveTo>
                <a:lnTo>
                  <a:pt x="412332" y="44549"/>
                </a:lnTo>
                <a:lnTo>
                  <a:pt x="412333" y="44549"/>
                </a:lnTo>
                <a:lnTo>
                  <a:pt x="456882" y="0"/>
                </a:lnTo>
                <a:lnTo>
                  <a:pt x="1514743" y="0"/>
                </a:lnTo>
                <a:cubicBezTo>
                  <a:pt x="1599226" y="1"/>
                  <a:pt x="1667713" y="68487"/>
                  <a:pt x="1667713" y="152970"/>
                </a:cubicBezTo>
                <a:lnTo>
                  <a:pt x="1667713" y="704806"/>
                </a:lnTo>
                <a:lnTo>
                  <a:pt x="1349251" y="1023269"/>
                </a:lnTo>
                <a:lnTo>
                  <a:pt x="1349251" y="318462"/>
                </a:lnTo>
                <a:lnTo>
                  <a:pt x="138420" y="318462"/>
                </a:lnTo>
                <a:lnTo>
                  <a:pt x="1" y="456881"/>
                </a:lnTo>
                <a:close/>
              </a:path>
            </a:pathLst>
          </a:custGeom>
          <a:solidFill>
            <a:schemeClr val="accent1">
              <a:alpha val="898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606" name="Google Shape;606;p33"/>
          <p:cNvSpPr/>
          <p:nvPr/>
        </p:nvSpPr>
        <p:spPr>
          <a:xfrm flipH="1" rot="8100000">
            <a:off x="-249404" y="107700"/>
            <a:ext cx="1020806" cy="774457"/>
          </a:xfrm>
          <a:custGeom>
            <a:rect b="b" l="l" r="r" t="t"/>
            <a:pathLst>
              <a:path extrusionOk="0" h="956548" w="1228628">
                <a:moveTo>
                  <a:pt x="303771" y="32819"/>
                </a:moveTo>
                <a:lnTo>
                  <a:pt x="303771" y="32820"/>
                </a:lnTo>
                <a:lnTo>
                  <a:pt x="336591" y="0"/>
                </a:lnTo>
                <a:lnTo>
                  <a:pt x="1115933" y="0"/>
                </a:lnTo>
                <a:cubicBezTo>
                  <a:pt x="1178173" y="0"/>
                  <a:pt x="1228628" y="50456"/>
                  <a:pt x="1228628" y="112695"/>
                </a:cubicBezTo>
                <a:lnTo>
                  <a:pt x="1228628" y="721932"/>
                </a:lnTo>
                <a:lnTo>
                  <a:pt x="994013" y="956548"/>
                </a:lnTo>
                <a:lnTo>
                  <a:pt x="994013" y="234616"/>
                </a:lnTo>
                <a:lnTo>
                  <a:pt x="101975" y="234616"/>
                </a:lnTo>
                <a:lnTo>
                  <a:pt x="0" y="336591"/>
                </a:lnTo>
                <a:close/>
              </a:path>
            </a:pathLst>
          </a:custGeom>
          <a:solidFill>
            <a:schemeClr val="accent2">
              <a:alpha val="898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cxnSp>
        <p:nvCxnSpPr>
          <p:cNvPr id="607" name="Google Shape;607;p33"/>
          <p:cNvCxnSpPr/>
          <p:nvPr/>
        </p:nvCxnSpPr>
        <p:spPr>
          <a:xfrm>
            <a:off x="1592825" y="955475"/>
            <a:ext cx="10401600" cy="7500"/>
          </a:xfrm>
          <a:prstGeom prst="straightConnector1">
            <a:avLst/>
          </a:prstGeom>
          <a:noFill/>
          <a:ln cap="flat" cmpd="sng" w="19050">
            <a:solidFill>
              <a:schemeClr val="accent1"/>
            </a:solidFill>
            <a:prstDash val="solid"/>
            <a:miter lim="800000"/>
            <a:headEnd len="sm" w="sm" type="none"/>
            <a:tailEnd len="sm" w="sm" type="none"/>
          </a:ln>
        </p:spPr>
      </p:cxnSp>
      <p:sp>
        <p:nvSpPr>
          <p:cNvPr id="608" name="Google Shape;608;p33"/>
          <p:cNvSpPr txBox="1"/>
          <p:nvPr/>
        </p:nvSpPr>
        <p:spPr>
          <a:xfrm>
            <a:off x="1816100" y="412750"/>
            <a:ext cx="10395000" cy="128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zh-CN" sz="2800">
                <a:solidFill>
                  <a:schemeClr val="dk1"/>
                </a:solidFill>
              </a:rPr>
              <a:t>Gradient Boosting Machines (GBM)</a:t>
            </a:r>
            <a:endParaRPr b="1" sz="2800">
              <a:solidFill>
                <a:schemeClr val="dk1"/>
              </a:solidFill>
            </a:endParaRPr>
          </a:p>
          <a:p>
            <a:pPr indent="0" lvl="0" marL="0" rtl="0" algn="l">
              <a:spcBef>
                <a:spcPts val="0"/>
              </a:spcBef>
              <a:spcAft>
                <a:spcPts val="0"/>
              </a:spcAft>
              <a:buClr>
                <a:schemeClr val="dk1"/>
              </a:buClr>
              <a:buSzPts val="1100"/>
              <a:buFont typeface="Arial"/>
              <a:buNone/>
            </a:pPr>
            <a:r>
              <a:t/>
            </a:r>
            <a:endParaRPr b="1" sz="2800">
              <a:solidFill>
                <a:schemeClr val="dk1"/>
              </a:solidFill>
            </a:endParaRPr>
          </a:p>
          <a:p>
            <a:pPr indent="0" lvl="0" marL="0" rtl="0" algn="l">
              <a:spcBef>
                <a:spcPts val="0"/>
              </a:spcBef>
              <a:spcAft>
                <a:spcPts val="0"/>
              </a:spcAft>
              <a:buNone/>
            </a:pPr>
            <a:r>
              <a:t/>
            </a:r>
            <a:endParaRPr b="1" sz="2800">
              <a:solidFill>
                <a:schemeClr val="dk1"/>
              </a:solidFill>
            </a:endParaRPr>
          </a:p>
        </p:txBody>
      </p:sp>
      <p:sp>
        <p:nvSpPr>
          <p:cNvPr id="609" name="Google Shape;609;p33"/>
          <p:cNvSpPr/>
          <p:nvPr/>
        </p:nvSpPr>
        <p:spPr>
          <a:xfrm>
            <a:off x="1194350" y="1422400"/>
            <a:ext cx="2774400" cy="419100"/>
          </a:xfrm>
          <a:prstGeom prst="homePlate">
            <a:avLst>
              <a:gd fmla="val 50000" name="adj"/>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10" name="Google Shape;610;p33"/>
          <p:cNvSpPr txBox="1"/>
          <p:nvPr/>
        </p:nvSpPr>
        <p:spPr>
          <a:xfrm>
            <a:off x="1194350" y="1422400"/>
            <a:ext cx="6306300" cy="73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CN" sz="1500">
                <a:solidFill>
                  <a:srgbClr val="FEFFFF"/>
                </a:solidFill>
              </a:rPr>
              <a:t>What is GBM?</a:t>
            </a:r>
            <a:endParaRPr sz="1500">
              <a:solidFill>
                <a:srgbClr val="FEFFFF"/>
              </a:solidFill>
            </a:endParaRPr>
          </a:p>
        </p:txBody>
      </p:sp>
      <p:sp>
        <p:nvSpPr>
          <p:cNvPr id="611" name="Google Shape;611;p33"/>
          <p:cNvSpPr txBox="1"/>
          <p:nvPr/>
        </p:nvSpPr>
        <p:spPr>
          <a:xfrm>
            <a:off x="1194350" y="1847175"/>
            <a:ext cx="4531200" cy="128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zh-CN" sz="1500" u="sng">
                <a:solidFill>
                  <a:schemeClr val="dk1"/>
                </a:solidFill>
              </a:rPr>
              <a:t>Gradient Boosting Machines (GBM)</a:t>
            </a:r>
            <a:r>
              <a:rPr lang="zh-CN" sz="1500">
                <a:solidFill>
                  <a:schemeClr val="dk1"/>
                </a:solidFill>
              </a:rPr>
              <a:t> is an advanced ensemble learning technique designed for predictive tasks. It improves upon </a:t>
            </a:r>
            <a:r>
              <a:rPr lang="zh-CN" sz="1500" u="sng">
                <a:solidFill>
                  <a:schemeClr val="dk1"/>
                </a:solidFill>
              </a:rPr>
              <a:t>decision trees</a:t>
            </a:r>
            <a:r>
              <a:rPr lang="zh-CN" sz="1500">
                <a:solidFill>
                  <a:schemeClr val="dk1"/>
                </a:solidFill>
              </a:rPr>
              <a:t> by using a </a:t>
            </a:r>
            <a:r>
              <a:rPr b="1" lang="zh-CN" sz="1500">
                <a:solidFill>
                  <a:schemeClr val="dk1"/>
                </a:solidFill>
              </a:rPr>
              <a:t>sequential approach </a:t>
            </a:r>
            <a:r>
              <a:rPr lang="zh-CN" sz="1500">
                <a:solidFill>
                  <a:schemeClr val="dk1"/>
                </a:solidFill>
              </a:rPr>
              <a:t>where each tree </a:t>
            </a:r>
            <a:r>
              <a:rPr lang="zh-CN" sz="1500">
                <a:solidFill>
                  <a:srgbClr val="85200C"/>
                </a:solidFill>
              </a:rPr>
              <a:t>corrects the errors of the previous ones.</a:t>
            </a:r>
            <a:endParaRPr sz="1500">
              <a:solidFill>
                <a:srgbClr val="85200C"/>
              </a:solidFill>
            </a:endParaRPr>
          </a:p>
          <a:p>
            <a:pPr indent="0" lvl="0" marL="0" rtl="0" algn="l">
              <a:spcBef>
                <a:spcPts val="0"/>
              </a:spcBef>
              <a:spcAft>
                <a:spcPts val="0"/>
              </a:spcAft>
              <a:buNone/>
            </a:pPr>
            <a:r>
              <a:t/>
            </a:r>
            <a:endParaRPr>
              <a:solidFill>
                <a:schemeClr val="dk1"/>
              </a:solidFill>
            </a:endParaRPr>
          </a:p>
        </p:txBody>
      </p:sp>
      <p:sp>
        <p:nvSpPr>
          <p:cNvPr id="612" name="Google Shape;612;p33"/>
          <p:cNvSpPr/>
          <p:nvPr/>
        </p:nvSpPr>
        <p:spPr>
          <a:xfrm>
            <a:off x="1188075" y="3474675"/>
            <a:ext cx="2774400" cy="419100"/>
          </a:xfrm>
          <a:prstGeom prst="homePlate">
            <a:avLst>
              <a:gd fmla="val 50000" name="adj"/>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13" name="Google Shape;613;p33"/>
          <p:cNvSpPr txBox="1"/>
          <p:nvPr/>
        </p:nvSpPr>
        <p:spPr>
          <a:xfrm>
            <a:off x="1264875" y="3510125"/>
            <a:ext cx="8849100" cy="103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CN" sz="1500">
                <a:solidFill>
                  <a:schemeClr val="lt1"/>
                </a:solidFill>
              </a:rPr>
              <a:t>Performance Metrics</a:t>
            </a:r>
            <a:endParaRPr sz="1500">
              <a:solidFill>
                <a:schemeClr val="lt1"/>
              </a:solidFill>
            </a:endParaRPr>
          </a:p>
        </p:txBody>
      </p:sp>
      <p:sp>
        <p:nvSpPr>
          <p:cNvPr id="614" name="Google Shape;614;p33"/>
          <p:cNvSpPr txBox="1"/>
          <p:nvPr/>
        </p:nvSpPr>
        <p:spPr>
          <a:xfrm>
            <a:off x="1172750" y="3979150"/>
            <a:ext cx="4531200" cy="10323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Char char="●"/>
            </a:pPr>
            <a:r>
              <a:rPr b="1" lang="zh-CN">
                <a:solidFill>
                  <a:schemeClr val="dk1"/>
                </a:solidFill>
              </a:rPr>
              <a:t>MSFE</a:t>
            </a:r>
            <a:r>
              <a:rPr lang="zh-CN">
                <a:solidFill>
                  <a:schemeClr val="dk1"/>
                </a:solidFill>
              </a:rPr>
              <a:t>: our model achieved an MSFE of 0.000192, outperforming both the Random Forest and Decision Tree.</a:t>
            </a:r>
            <a:endParaRPr>
              <a:solidFill>
                <a:schemeClr val="dk1"/>
              </a:solidFill>
            </a:endParaRPr>
          </a:p>
        </p:txBody>
      </p:sp>
      <p:sp>
        <p:nvSpPr>
          <p:cNvPr id="615" name="Google Shape;615;p33"/>
          <p:cNvSpPr/>
          <p:nvPr/>
        </p:nvSpPr>
        <p:spPr>
          <a:xfrm>
            <a:off x="1188075" y="4944425"/>
            <a:ext cx="2774400" cy="419100"/>
          </a:xfrm>
          <a:prstGeom prst="homePlate">
            <a:avLst>
              <a:gd fmla="val 50000" name="adj"/>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16" name="Google Shape;616;p33"/>
          <p:cNvSpPr txBox="1"/>
          <p:nvPr/>
        </p:nvSpPr>
        <p:spPr>
          <a:xfrm>
            <a:off x="1194350" y="4944425"/>
            <a:ext cx="10739700" cy="139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CN" sz="1500">
                <a:solidFill>
                  <a:schemeClr val="lt1"/>
                </a:solidFill>
              </a:rPr>
              <a:t>Insights &amp; Limitations</a:t>
            </a:r>
            <a:endParaRPr sz="1500">
              <a:solidFill>
                <a:schemeClr val="lt1"/>
              </a:solidFill>
            </a:endParaRPr>
          </a:p>
        </p:txBody>
      </p:sp>
      <p:sp>
        <p:nvSpPr>
          <p:cNvPr id="617" name="Google Shape;617;p33"/>
          <p:cNvSpPr txBox="1"/>
          <p:nvPr/>
        </p:nvSpPr>
        <p:spPr>
          <a:xfrm>
            <a:off x="1157175" y="5424250"/>
            <a:ext cx="10550700" cy="983100"/>
          </a:xfrm>
          <a:prstGeom prst="rect">
            <a:avLst/>
          </a:prstGeom>
          <a:noFill/>
          <a:ln>
            <a:noFill/>
          </a:ln>
        </p:spPr>
        <p:txBody>
          <a:bodyPr anchorCtr="0" anchor="t" bIns="91425" lIns="91425" spcFirstLastPara="1" rIns="91425" wrap="square" tIns="91425">
            <a:noAutofit/>
          </a:bodyPr>
          <a:lstStyle/>
          <a:p>
            <a:pPr indent="-323850" lvl="0" marL="457200" rtl="0" algn="l">
              <a:spcBef>
                <a:spcPts val="0"/>
              </a:spcBef>
              <a:spcAft>
                <a:spcPts val="0"/>
              </a:spcAft>
              <a:buClr>
                <a:schemeClr val="dk1"/>
              </a:buClr>
              <a:buSzPts val="1500"/>
              <a:buChar char="●"/>
            </a:pPr>
            <a:r>
              <a:rPr lang="zh-CN" sz="1500">
                <a:solidFill>
                  <a:schemeClr val="dk1"/>
                </a:solidFill>
              </a:rPr>
              <a:t>GBM identified Deutsche Bank returns as the primary driver of UBS stock returns, aligning with market dynamics.</a:t>
            </a:r>
            <a:endParaRPr sz="1500">
              <a:solidFill>
                <a:schemeClr val="dk1"/>
              </a:solidFill>
            </a:endParaRPr>
          </a:p>
          <a:p>
            <a:pPr indent="-323850" lvl="0" marL="457200" rtl="0" algn="l">
              <a:spcBef>
                <a:spcPts val="0"/>
              </a:spcBef>
              <a:spcAft>
                <a:spcPts val="0"/>
              </a:spcAft>
              <a:buClr>
                <a:schemeClr val="dk1"/>
              </a:buClr>
              <a:buSzPts val="1500"/>
              <a:buChar char="●"/>
            </a:pPr>
            <a:r>
              <a:rPr lang="zh-CN" sz="1500">
                <a:solidFill>
                  <a:schemeClr val="dk1"/>
                </a:solidFill>
              </a:rPr>
              <a:t>The model showed strong predictive accuracy but required substantial computational resources for tuning.</a:t>
            </a:r>
            <a:endParaRPr sz="1500">
              <a:solidFill>
                <a:schemeClr val="dk1"/>
              </a:solidFill>
            </a:endParaRPr>
          </a:p>
          <a:p>
            <a:pPr indent="-323850" lvl="0" marL="457200" rtl="0" algn="l">
              <a:spcBef>
                <a:spcPts val="0"/>
              </a:spcBef>
              <a:spcAft>
                <a:spcPts val="0"/>
              </a:spcAft>
              <a:buClr>
                <a:schemeClr val="dk1"/>
              </a:buClr>
              <a:buSzPts val="1500"/>
              <a:buChar char="●"/>
            </a:pPr>
            <a:r>
              <a:rPr lang="zh-CN" sz="1500">
                <a:solidFill>
                  <a:schemeClr val="dk1"/>
                </a:solidFill>
              </a:rPr>
              <a:t>Its black-box nature limited interpretability compared to simpler models like ARIMAX</a:t>
            </a:r>
            <a:endParaRPr sz="1500">
              <a:solidFill>
                <a:schemeClr val="dk1"/>
              </a:solidFill>
            </a:endParaRPr>
          </a:p>
        </p:txBody>
      </p:sp>
      <p:sp>
        <p:nvSpPr>
          <p:cNvPr id="618" name="Google Shape;618;p33"/>
          <p:cNvSpPr/>
          <p:nvPr/>
        </p:nvSpPr>
        <p:spPr>
          <a:xfrm>
            <a:off x="9931440" y="16282"/>
            <a:ext cx="2255519" cy="670560"/>
          </a:xfrm>
          <a:custGeom>
            <a:rect b="b" l="l" r="r" t="t"/>
            <a:pathLst>
              <a:path extrusionOk="0" h="670560" w="2255519">
                <a:moveTo>
                  <a:pt x="2075180" y="0"/>
                </a:moveTo>
                <a:lnTo>
                  <a:pt x="0" y="0"/>
                </a:lnTo>
                <a:lnTo>
                  <a:pt x="180340" y="335280"/>
                </a:lnTo>
                <a:lnTo>
                  <a:pt x="0" y="670560"/>
                </a:lnTo>
                <a:lnTo>
                  <a:pt x="2075180" y="670560"/>
                </a:lnTo>
                <a:lnTo>
                  <a:pt x="2255520" y="33528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383535"/>
              </a:solidFill>
              <a:latin typeface="Arial"/>
              <a:ea typeface="Arial"/>
              <a:cs typeface="Arial"/>
              <a:sym typeface="Arial"/>
            </a:endParaRPr>
          </a:p>
        </p:txBody>
      </p:sp>
      <p:sp>
        <p:nvSpPr>
          <p:cNvPr id="619" name="Google Shape;619;p33"/>
          <p:cNvSpPr txBox="1"/>
          <p:nvPr/>
        </p:nvSpPr>
        <p:spPr>
          <a:xfrm>
            <a:off x="10158201" y="21350"/>
            <a:ext cx="1905000" cy="6465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lang="zh-CN" sz="1800">
                <a:solidFill>
                  <a:srgbClr val="FEFFFF"/>
                </a:solidFill>
              </a:rPr>
              <a:t>Models Development</a:t>
            </a:r>
            <a:endParaRPr sz="1800"/>
          </a:p>
        </p:txBody>
      </p:sp>
      <p:grpSp>
        <p:nvGrpSpPr>
          <p:cNvPr id="620" name="Google Shape;620;p33"/>
          <p:cNvGrpSpPr/>
          <p:nvPr/>
        </p:nvGrpSpPr>
        <p:grpSpPr>
          <a:xfrm>
            <a:off x="7920848" y="4743917"/>
            <a:ext cx="2774453" cy="405209"/>
            <a:chOff x="6623586" y="1245651"/>
            <a:chExt cx="4771200" cy="1002000"/>
          </a:xfrm>
        </p:grpSpPr>
        <p:sp>
          <p:nvSpPr>
            <p:cNvPr id="621" name="Google Shape;621;p33"/>
            <p:cNvSpPr/>
            <p:nvPr/>
          </p:nvSpPr>
          <p:spPr>
            <a:xfrm>
              <a:off x="6623586" y="1245651"/>
              <a:ext cx="4771200" cy="1002000"/>
            </a:xfrm>
            <a:prstGeom prst="flowChartAlternateProcess">
              <a:avLst/>
            </a:prstGeom>
            <a:solidFill>
              <a:srgbClr val="ADC49E"/>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accent1"/>
                </a:solidFill>
              </a:endParaRPr>
            </a:p>
          </p:txBody>
        </p:sp>
        <p:sp>
          <p:nvSpPr>
            <p:cNvPr id="622" name="Google Shape;622;p33"/>
            <p:cNvSpPr txBox="1"/>
            <p:nvPr/>
          </p:nvSpPr>
          <p:spPr>
            <a:xfrm>
              <a:off x="6739814" y="1323435"/>
              <a:ext cx="4654800" cy="913500"/>
            </a:xfrm>
            <a:prstGeom prst="rect">
              <a:avLst/>
            </a:prstGeom>
            <a:solidFill>
              <a:srgbClr val="ADC49E"/>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zh-CN" sz="1800">
                  <a:solidFill>
                    <a:schemeClr val="lt2"/>
                  </a:solidFill>
                </a:rPr>
                <a:t>MSFE: 0.000192</a:t>
              </a:r>
              <a:endParaRPr sz="1800">
                <a:solidFill>
                  <a:schemeClr val="lt2"/>
                </a:solidFill>
              </a:endParaRPr>
            </a:p>
          </p:txBody>
        </p:sp>
      </p:grpSp>
      <p:pic>
        <p:nvPicPr>
          <p:cNvPr id="623" name="Google Shape;623;p33"/>
          <p:cNvPicPr preferRelativeResize="0"/>
          <p:nvPr/>
        </p:nvPicPr>
        <p:blipFill>
          <a:blip r:embed="rId4">
            <a:alphaModFix/>
          </a:blip>
          <a:stretch>
            <a:fillRect/>
          </a:stretch>
        </p:blipFill>
        <p:spPr>
          <a:xfrm>
            <a:off x="6090950" y="1482088"/>
            <a:ext cx="5943600" cy="29432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628" name="Shape 628"/>
        <p:cNvGrpSpPr/>
        <p:nvPr/>
      </p:nvGrpSpPr>
      <p:grpSpPr>
        <a:xfrm>
          <a:off x="0" y="0"/>
          <a:ext cx="0" cy="0"/>
          <a:chOff x="0" y="0"/>
          <a:chExt cx="0" cy="0"/>
        </a:xfrm>
      </p:grpSpPr>
      <p:pic>
        <p:nvPicPr>
          <p:cNvPr id="629" name="Google Shape;629;p34" title="GBM.mp4">
            <a:hlinkClick r:id="rId3"/>
          </p:cNvPr>
          <p:cNvPicPr preferRelativeResize="0"/>
          <p:nvPr/>
        </p:nvPicPr>
        <p:blipFill>
          <a:blip r:embed="rId4">
            <a:alphaModFix/>
          </a:blip>
          <a:stretch>
            <a:fillRect/>
          </a:stretch>
        </p:blipFill>
        <p:spPr>
          <a:xfrm>
            <a:off x="0" y="0"/>
            <a:ext cx="12192000" cy="6858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629"/>
                                        </p:tgtEl>
                                        <p:attrNameLst>
                                          <p:attrName>style.visibility</p:attrName>
                                        </p:attrNameLst>
                                      </p:cBhvr>
                                      <p:to>
                                        <p:strVal val="visible"/>
                                      </p:to>
                                    </p:set>
                                    <p:animEffect filter="fade" transition="in">
                                      <p:cBhvr>
                                        <p:cTn dur="1000"/>
                                        <p:tgtEl>
                                          <p:spTgt spid="62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4" name="Shape 634"/>
        <p:cNvGrpSpPr/>
        <p:nvPr/>
      </p:nvGrpSpPr>
      <p:grpSpPr>
        <a:xfrm>
          <a:off x="0" y="0"/>
          <a:ext cx="0" cy="0"/>
          <a:chOff x="0" y="0"/>
          <a:chExt cx="0" cy="0"/>
        </a:xfrm>
      </p:grpSpPr>
      <p:sp>
        <p:nvSpPr>
          <p:cNvPr id="635" name="Google Shape;635;p35"/>
          <p:cNvSpPr txBox="1"/>
          <p:nvPr/>
        </p:nvSpPr>
        <p:spPr>
          <a:xfrm>
            <a:off x="1172750" y="1160000"/>
            <a:ext cx="3352500" cy="184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800">
              <a:solidFill>
                <a:schemeClr val="dk1"/>
              </a:solidFill>
            </a:endParaRPr>
          </a:p>
        </p:txBody>
      </p:sp>
      <p:sp>
        <p:nvSpPr>
          <p:cNvPr id="636" name="Google Shape;636;p35"/>
          <p:cNvSpPr/>
          <p:nvPr/>
        </p:nvSpPr>
        <p:spPr>
          <a:xfrm flipH="1" rot="8100000">
            <a:off x="100252" y="162549"/>
            <a:ext cx="1255902" cy="770592"/>
          </a:xfrm>
          <a:custGeom>
            <a:rect b="b" l="l" r="r" t="t"/>
            <a:pathLst>
              <a:path extrusionOk="0" h="1023269" w="1667713">
                <a:moveTo>
                  <a:pt x="0" y="456881"/>
                </a:moveTo>
                <a:lnTo>
                  <a:pt x="412332" y="44549"/>
                </a:lnTo>
                <a:lnTo>
                  <a:pt x="412333" y="44549"/>
                </a:lnTo>
                <a:lnTo>
                  <a:pt x="456882" y="0"/>
                </a:lnTo>
                <a:lnTo>
                  <a:pt x="1514743" y="0"/>
                </a:lnTo>
                <a:cubicBezTo>
                  <a:pt x="1599226" y="1"/>
                  <a:pt x="1667713" y="68487"/>
                  <a:pt x="1667713" y="152970"/>
                </a:cubicBezTo>
                <a:lnTo>
                  <a:pt x="1667713" y="704806"/>
                </a:lnTo>
                <a:lnTo>
                  <a:pt x="1349251" y="1023269"/>
                </a:lnTo>
                <a:lnTo>
                  <a:pt x="1349251" y="318462"/>
                </a:lnTo>
                <a:lnTo>
                  <a:pt x="138420" y="318462"/>
                </a:lnTo>
                <a:lnTo>
                  <a:pt x="1" y="456881"/>
                </a:lnTo>
                <a:close/>
              </a:path>
            </a:pathLst>
          </a:custGeom>
          <a:solidFill>
            <a:schemeClr val="accent1">
              <a:alpha val="898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637" name="Google Shape;637;p35"/>
          <p:cNvSpPr/>
          <p:nvPr/>
        </p:nvSpPr>
        <p:spPr>
          <a:xfrm flipH="1" rot="8100000">
            <a:off x="-249404" y="107700"/>
            <a:ext cx="1020806" cy="774457"/>
          </a:xfrm>
          <a:custGeom>
            <a:rect b="b" l="l" r="r" t="t"/>
            <a:pathLst>
              <a:path extrusionOk="0" h="956548" w="1228628">
                <a:moveTo>
                  <a:pt x="303771" y="32819"/>
                </a:moveTo>
                <a:lnTo>
                  <a:pt x="303771" y="32820"/>
                </a:lnTo>
                <a:lnTo>
                  <a:pt x="336591" y="0"/>
                </a:lnTo>
                <a:lnTo>
                  <a:pt x="1115933" y="0"/>
                </a:lnTo>
                <a:cubicBezTo>
                  <a:pt x="1178173" y="0"/>
                  <a:pt x="1228628" y="50456"/>
                  <a:pt x="1228628" y="112695"/>
                </a:cubicBezTo>
                <a:lnTo>
                  <a:pt x="1228628" y="721932"/>
                </a:lnTo>
                <a:lnTo>
                  <a:pt x="994013" y="956548"/>
                </a:lnTo>
                <a:lnTo>
                  <a:pt x="994013" y="234616"/>
                </a:lnTo>
                <a:lnTo>
                  <a:pt x="101975" y="234616"/>
                </a:lnTo>
                <a:lnTo>
                  <a:pt x="0" y="336591"/>
                </a:lnTo>
                <a:close/>
              </a:path>
            </a:pathLst>
          </a:custGeom>
          <a:solidFill>
            <a:schemeClr val="accent2">
              <a:alpha val="898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cxnSp>
        <p:nvCxnSpPr>
          <p:cNvPr id="638" name="Google Shape;638;p35"/>
          <p:cNvCxnSpPr/>
          <p:nvPr/>
        </p:nvCxnSpPr>
        <p:spPr>
          <a:xfrm>
            <a:off x="1592825" y="955475"/>
            <a:ext cx="10401600" cy="7500"/>
          </a:xfrm>
          <a:prstGeom prst="straightConnector1">
            <a:avLst/>
          </a:prstGeom>
          <a:noFill/>
          <a:ln cap="flat" cmpd="sng" w="19050">
            <a:solidFill>
              <a:schemeClr val="accent1"/>
            </a:solidFill>
            <a:prstDash val="solid"/>
            <a:miter lim="800000"/>
            <a:headEnd len="sm" w="sm" type="none"/>
            <a:tailEnd len="sm" w="sm" type="none"/>
          </a:ln>
        </p:spPr>
      </p:cxnSp>
      <p:sp>
        <p:nvSpPr>
          <p:cNvPr id="639" name="Google Shape;639;p35"/>
          <p:cNvSpPr txBox="1"/>
          <p:nvPr/>
        </p:nvSpPr>
        <p:spPr>
          <a:xfrm>
            <a:off x="1816100" y="412750"/>
            <a:ext cx="10395000" cy="128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zh-CN" sz="2800">
                <a:solidFill>
                  <a:schemeClr val="dk1"/>
                </a:solidFill>
              </a:rPr>
              <a:t>LSTM</a:t>
            </a:r>
            <a:endParaRPr b="1" sz="2800">
              <a:solidFill>
                <a:schemeClr val="dk1"/>
              </a:solidFill>
            </a:endParaRPr>
          </a:p>
        </p:txBody>
      </p:sp>
      <p:sp>
        <p:nvSpPr>
          <p:cNvPr id="640" name="Google Shape;640;p35"/>
          <p:cNvSpPr/>
          <p:nvPr/>
        </p:nvSpPr>
        <p:spPr>
          <a:xfrm>
            <a:off x="1194350" y="1422400"/>
            <a:ext cx="2774400" cy="419100"/>
          </a:xfrm>
          <a:prstGeom prst="homePlate">
            <a:avLst>
              <a:gd fmla="val 50000" name="adj"/>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41" name="Google Shape;641;p35"/>
          <p:cNvSpPr txBox="1"/>
          <p:nvPr/>
        </p:nvSpPr>
        <p:spPr>
          <a:xfrm>
            <a:off x="1194350" y="1371600"/>
            <a:ext cx="6306300" cy="73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CN" sz="1500">
                <a:solidFill>
                  <a:srgbClr val="FEFFFF"/>
                </a:solidFill>
              </a:rPr>
              <a:t>What is a LSTM?</a:t>
            </a:r>
            <a:endParaRPr sz="1500">
              <a:solidFill>
                <a:srgbClr val="FEFFFF"/>
              </a:solidFill>
            </a:endParaRPr>
          </a:p>
        </p:txBody>
      </p:sp>
      <p:sp>
        <p:nvSpPr>
          <p:cNvPr id="642" name="Google Shape;642;p35"/>
          <p:cNvSpPr txBox="1"/>
          <p:nvPr/>
        </p:nvSpPr>
        <p:spPr>
          <a:xfrm>
            <a:off x="1194350" y="1999575"/>
            <a:ext cx="4797600" cy="128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CN">
                <a:solidFill>
                  <a:schemeClr val="dk1"/>
                </a:solidFill>
              </a:rPr>
              <a:t>The Long Short-Term Memory (LSTM) network, a type of Recurrent Neural Network (RNN). LSTMs are particularly suited for time-series data due to their ability to capture long-term dependencies and temporal relationships.</a:t>
            </a:r>
            <a:endParaRPr sz="1600">
              <a:solidFill>
                <a:schemeClr val="dk1"/>
              </a:solidFill>
            </a:endParaRPr>
          </a:p>
        </p:txBody>
      </p:sp>
      <p:sp>
        <p:nvSpPr>
          <p:cNvPr id="643" name="Google Shape;643;p35"/>
          <p:cNvSpPr/>
          <p:nvPr/>
        </p:nvSpPr>
        <p:spPr>
          <a:xfrm>
            <a:off x="1188075" y="3169875"/>
            <a:ext cx="2774400" cy="419100"/>
          </a:xfrm>
          <a:prstGeom prst="homePlate">
            <a:avLst>
              <a:gd fmla="val 50000" name="adj"/>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44" name="Google Shape;644;p35"/>
          <p:cNvSpPr txBox="1"/>
          <p:nvPr/>
        </p:nvSpPr>
        <p:spPr>
          <a:xfrm>
            <a:off x="1264875" y="3205325"/>
            <a:ext cx="8849100" cy="103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CN" sz="1500">
                <a:solidFill>
                  <a:schemeClr val="lt1"/>
                </a:solidFill>
              </a:rPr>
              <a:t>Performance Metrics</a:t>
            </a:r>
            <a:endParaRPr sz="1500">
              <a:solidFill>
                <a:schemeClr val="lt1"/>
              </a:solidFill>
            </a:endParaRPr>
          </a:p>
        </p:txBody>
      </p:sp>
      <p:sp>
        <p:nvSpPr>
          <p:cNvPr id="645" name="Google Shape;645;p35"/>
          <p:cNvSpPr txBox="1"/>
          <p:nvPr/>
        </p:nvSpPr>
        <p:spPr>
          <a:xfrm>
            <a:off x="1172750" y="3750550"/>
            <a:ext cx="4531200" cy="10323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Char char="●"/>
            </a:pPr>
            <a:r>
              <a:rPr b="1" lang="zh-CN">
                <a:solidFill>
                  <a:schemeClr val="dk1"/>
                </a:solidFill>
              </a:rPr>
              <a:t>MSFE</a:t>
            </a:r>
            <a:r>
              <a:rPr lang="zh-CN">
                <a:solidFill>
                  <a:schemeClr val="dk1"/>
                </a:solidFill>
              </a:rPr>
              <a:t>: Our LSTM model achieved an </a:t>
            </a:r>
            <a:r>
              <a:rPr b="1" lang="zh-CN">
                <a:solidFill>
                  <a:schemeClr val="dk1"/>
                </a:solidFill>
              </a:rPr>
              <a:t>MSFE of 0.00000392</a:t>
            </a:r>
            <a:r>
              <a:rPr lang="zh-CN">
                <a:solidFill>
                  <a:schemeClr val="dk1"/>
                </a:solidFill>
              </a:rPr>
              <a:t>, indicating extremely low forecast error.</a:t>
            </a:r>
            <a:endParaRPr>
              <a:solidFill>
                <a:schemeClr val="dk1"/>
              </a:solidFill>
            </a:endParaRPr>
          </a:p>
          <a:p>
            <a:pPr indent="0" lvl="0" marL="0" rtl="0" algn="l">
              <a:spcBef>
                <a:spcPts val="0"/>
              </a:spcBef>
              <a:spcAft>
                <a:spcPts val="0"/>
              </a:spcAft>
              <a:buNone/>
            </a:pPr>
            <a:r>
              <a:t/>
            </a:r>
            <a:endParaRPr>
              <a:solidFill>
                <a:schemeClr val="dk1"/>
              </a:solidFill>
            </a:endParaRPr>
          </a:p>
        </p:txBody>
      </p:sp>
      <p:sp>
        <p:nvSpPr>
          <p:cNvPr id="646" name="Google Shape;646;p35"/>
          <p:cNvSpPr/>
          <p:nvPr/>
        </p:nvSpPr>
        <p:spPr>
          <a:xfrm>
            <a:off x="1188075" y="4944425"/>
            <a:ext cx="2774400" cy="419100"/>
          </a:xfrm>
          <a:prstGeom prst="homePlate">
            <a:avLst>
              <a:gd fmla="val 50000" name="adj"/>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47" name="Google Shape;647;p35"/>
          <p:cNvSpPr txBox="1"/>
          <p:nvPr/>
        </p:nvSpPr>
        <p:spPr>
          <a:xfrm>
            <a:off x="1194350" y="4944425"/>
            <a:ext cx="10739700" cy="139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CN" sz="1500">
                <a:solidFill>
                  <a:schemeClr val="lt1"/>
                </a:solidFill>
              </a:rPr>
              <a:t>Insights &amp; Limitations</a:t>
            </a:r>
            <a:endParaRPr sz="1500">
              <a:solidFill>
                <a:schemeClr val="lt1"/>
              </a:solidFill>
            </a:endParaRPr>
          </a:p>
        </p:txBody>
      </p:sp>
      <p:sp>
        <p:nvSpPr>
          <p:cNvPr id="648" name="Google Shape;648;p35"/>
          <p:cNvSpPr txBox="1"/>
          <p:nvPr/>
        </p:nvSpPr>
        <p:spPr>
          <a:xfrm>
            <a:off x="1098350" y="5363525"/>
            <a:ext cx="10685700" cy="1196100"/>
          </a:xfrm>
          <a:prstGeom prst="rect">
            <a:avLst/>
          </a:prstGeom>
          <a:noFill/>
          <a:ln>
            <a:noFill/>
          </a:ln>
        </p:spPr>
        <p:txBody>
          <a:bodyPr anchorCtr="0" anchor="t" bIns="91425" lIns="91425" spcFirstLastPara="1" rIns="91425" wrap="square" tIns="91425">
            <a:noAutofit/>
          </a:bodyPr>
          <a:lstStyle/>
          <a:p>
            <a:pPr indent="-330200" lvl="0" marL="457200" rtl="0" algn="l">
              <a:spcBef>
                <a:spcPts val="0"/>
              </a:spcBef>
              <a:spcAft>
                <a:spcPts val="0"/>
              </a:spcAft>
              <a:buClr>
                <a:schemeClr val="dk1"/>
              </a:buClr>
              <a:buSzPts val="1600"/>
              <a:buChar char="●"/>
            </a:pPr>
            <a:r>
              <a:rPr lang="zh-CN" sz="1300">
                <a:solidFill>
                  <a:schemeClr val="dk1"/>
                </a:solidFill>
              </a:rPr>
              <a:t>The LSTM model effectively captures sequential patterns in UBS log returns, aiding its strong forecasting capability.</a:t>
            </a:r>
            <a:endParaRPr sz="1300">
              <a:solidFill>
                <a:schemeClr val="dk1"/>
              </a:solidFill>
            </a:endParaRPr>
          </a:p>
          <a:p>
            <a:pPr indent="-330200" lvl="0" marL="457200" rtl="0" algn="l">
              <a:spcBef>
                <a:spcPts val="0"/>
              </a:spcBef>
              <a:spcAft>
                <a:spcPts val="0"/>
              </a:spcAft>
              <a:buClr>
                <a:schemeClr val="dk1"/>
              </a:buClr>
              <a:buSzPts val="1600"/>
              <a:buChar char="●"/>
            </a:pPr>
            <a:r>
              <a:rPr lang="zh-CN" sz="1300">
                <a:solidFill>
                  <a:schemeClr val="dk1"/>
                </a:solidFill>
              </a:rPr>
              <a:t>Performance depends on the quality and consistency of the input data, making it vulnerable to noise and requiring careful preprocessing.</a:t>
            </a:r>
            <a:endParaRPr sz="1300">
              <a:solidFill>
                <a:schemeClr val="dk1"/>
              </a:solidFill>
            </a:endParaRPr>
          </a:p>
          <a:p>
            <a:pPr indent="-330200" lvl="0" marL="457200" rtl="0" algn="l">
              <a:spcBef>
                <a:spcPts val="0"/>
              </a:spcBef>
              <a:spcAft>
                <a:spcPts val="0"/>
              </a:spcAft>
              <a:buClr>
                <a:schemeClr val="dk1"/>
              </a:buClr>
              <a:buSzPts val="1600"/>
              <a:buChar char="●"/>
            </a:pPr>
            <a:r>
              <a:rPr lang="zh-CN" sz="1300">
                <a:solidFill>
                  <a:schemeClr val="dk1"/>
                </a:solidFill>
              </a:rPr>
              <a:t>As a deep learning model, the LSTM lacks transparency in its decision-making process, which can hinder trust and regulatory compliance in financial applications.</a:t>
            </a:r>
            <a:endParaRPr sz="1600">
              <a:solidFill>
                <a:schemeClr val="dk1"/>
              </a:solidFill>
            </a:endParaRPr>
          </a:p>
        </p:txBody>
      </p:sp>
      <p:pic>
        <p:nvPicPr>
          <p:cNvPr id="649" name="Google Shape;649;p35"/>
          <p:cNvPicPr preferRelativeResize="0"/>
          <p:nvPr/>
        </p:nvPicPr>
        <p:blipFill>
          <a:blip r:embed="rId4">
            <a:alphaModFix/>
          </a:blip>
          <a:stretch>
            <a:fillRect/>
          </a:stretch>
        </p:blipFill>
        <p:spPr>
          <a:xfrm>
            <a:off x="5856350" y="1534025"/>
            <a:ext cx="6080125" cy="3010813"/>
          </a:xfrm>
          <a:prstGeom prst="rect">
            <a:avLst/>
          </a:prstGeom>
          <a:noFill/>
          <a:ln>
            <a:noFill/>
          </a:ln>
        </p:spPr>
      </p:pic>
      <p:sp>
        <p:nvSpPr>
          <p:cNvPr id="650" name="Google Shape;650;p35"/>
          <p:cNvSpPr/>
          <p:nvPr/>
        </p:nvSpPr>
        <p:spPr>
          <a:xfrm>
            <a:off x="9931440" y="16282"/>
            <a:ext cx="2255519" cy="670560"/>
          </a:xfrm>
          <a:custGeom>
            <a:rect b="b" l="l" r="r" t="t"/>
            <a:pathLst>
              <a:path extrusionOk="0" h="670560" w="2255519">
                <a:moveTo>
                  <a:pt x="2075180" y="0"/>
                </a:moveTo>
                <a:lnTo>
                  <a:pt x="0" y="0"/>
                </a:lnTo>
                <a:lnTo>
                  <a:pt x="180340" y="335280"/>
                </a:lnTo>
                <a:lnTo>
                  <a:pt x="0" y="670560"/>
                </a:lnTo>
                <a:lnTo>
                  <a:pt x="2075180" y="670560"/>
                </a:lnTo>
                <a:lnTo>
                  <a:pt x="2255520" y="33528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383535"/>
              </a:solidFill>
              <a:latin typeface="Arial"/>
              <a:ea typeface="Arial"/>
              <a:cs typeface="Arial"/>
              <a:sym typeface="Arial"/>
            </a:endParaRPr>
          </a:p>
        </p:txBody>
      </p:sp>
      <p:sp>
        <p:nvSpPr>
          <p:cNvPr id="651" name="Google Shape;651;p35"/>
          <p:cNvSpPr txBox="1"/>
          <p:nvPr/>
        </p:nvSpPr>
        <p:spPr>
          <a:xfrm>
            <a:off x="10158201" y="21350"/>
            <a:ext cx="1905000" cy="6465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lang="zh-CN" sz="1800">
                <a:solidFill>
                  <a:srgbClr val="FEFFFF"/>
                </a:solidFill>
              </a:rPr>
              <a:t>Models Development</a:t>
            </a:r>
            <a:endParaRPr sz="1800"/>
          </a:p>
        </p:txBody>
      </p:sp>
      <p:grpSp>
        <p:nvGrpSpPr>
          <p:cNvPr id="652" name="Google Shape;652;p35"/>
          <p:cNvGrpSpPr/>
          <p:nvPr/>
        </p:nvGrpSpPr>
        <p:grpSpPr>
          <a:xfrm>
            <a:off x="7692248" y="4591517"/>
            <a:ext cx="2774453" cy="405209"/>
            <a:chOff x="6623586" y="1245651"/>
            <a:chExt cx="4771200" cy="1002000"/>
          </a:xfrm>
        </p:grpSpPr>
        <p:sp>
          <p:nvSpPr>
            <p:cNvPr id="653" name="Google Shape;653;p35"/>
            <p:cNvSpPr/>
            <p:nvPr/>
          </p:nvSpPr>
          <p:spPr>
            <a:xfrm>
              <a:off x="6623586" y="1245651"/>
              <a:ext cx="4771200" cy="1002000"/>
            </a:xfrm>
            <a:prstGeom prst="flowChartAlternateProcess">
              <a:avLst/>
            </a:prstGeom>
            <a:solidFill>
              <a:srgbClr val="ADC49E"/>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accent1"/>
                </a:solidFill>
              </a:endParaRPr>
            </a:p>
          </p:txBody>
        </p:sp>
        <p:sp>
          <p:nvSpPr>
            <p:cNvPr id="654" name="Google Shape;654;p35"/>
            <p:cNvSpPr txBox="1"/>
            <p:nvPr/>
          </p:nvSpPr>
          <p:spPr>
            <a:xfrm>
              <a:off x="6739814" y="1323435"/>
              <a:ext cx="4654800" cy="913500"/>
            </a:xfrm>
            <a:prstGeom prst="rect">
              <a:avLst/>
            </a:prstGeom>
            <a:solidFill>
              <a:srgbClr val="ADC49E"/>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zh-CN" sz="1800">
                  <a:solidFill>
                    <a:schemeClr val="lt2"/>
                  </a:solidFill>
                </a:rPr>
                <a:t>MSFE: 0.00000392</a:t>
              </a:r>
              <a:endParaRPr sz="1800">
                <a:solidFill>
                  <a:schemeClr val="lt2"/>
                </a:solidFill>
              </a:endParaRPr>
            </a:p>
          </p:txBody>
        </p:sp>
      </p:gr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9" name="Shape 659"/>
        <p:cNvGrpSpPr/>
        <p:nvPr/>
      </p:nvGrpSpPr>
      <p:grpSpPr>
        <a:xfrm>
          <a:off x="0" y="0"/>
          <a:ext cx="0" cy="0"/>
          <a:chOff x="0" y="0"/>
          <a:chExt cx="0" cy="0"/>
        </a:xfrm>
      </p:grpSpPr>
      <p:grpSp>
        <p:nvGrpSpPr>
          <p:cNvPr id="660" name="Google Shape;660;p36"/>
          <p:cNvGrpSpPr/>
          <p:nvPr/>
        </p:nvGrpSpPr>
        <p:grpSpPr>
          <a:xfrm>
            <a:off x="1740498" y="450600"/>
            <a:ext cx="9257100" cy="698650"/>
            <a:chOff x="6095995" y="2061027"/>
            <a:chExt cx="9257100" cy="698650"/>
          </a:xfrm>
        </p:grpSpPr>
        <p:sp>
          <p:nvSpPr>
            <p:cNvPr id="661" name="Google Shape;661;p36"/>
            <p:cNvSpPr txBox="1"/>
            <p:nvPr/>
          </p:nvSpPr>
          <p:spPr>
            <a:xfrm>
              <a:off x="6095997" y="2061027"/>
              <a:ext cx="4685100" cy="523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zh-CN" sz="2800">
                  <a:solidFill>
                    <a:schemeClr val="accent2"/>
                  </a:solidFill>
                </a:rPr>
                <a:t>Conclusion: Key Result</a:t>
              </a:r>
              <a:endParaRPr/>
            </a:p>
          </p:txBody>
        </p:sp>
        <p:sp>
          <p:nvSpPr>
            <p:cNvPr id="662" name="Google Shape;662;p36"/>
            <p:cNvSpPr txBox="1"/>
            <p:nvPr/>
          </p:nvSpPr>
          <p:spPr>
            <a:xfrm>
              <a:off x="6095995" y="2482777"/>
              <a:ext cx="9257100" cy="276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zh-CN" sz="1200">
                  <a:solidFill>
                    <a:srgbClr val="A5A5A5"/>
                  </a:solidFill>
                </a:rPr>
                <a:t>Risk factors like trading volume, VIX, and peer bank performance are critical to predicting UBS stock returns.</a:t>
              </a:r>
              <a:endParaRPr/>
            </a:p>
          </p:txBody>
        </p:sp>
      </p:grpSp>
      <p:sp>
        <p:nvSpPr>
          <p:cNvPr id="663" name="Google Shape;663;p36"/>
          <p:cNvSpPr/>
          <p:nvPr/>
        </p:nvSpPr>
        <p:spPr>
          <a:xfrm flipH="1" rot="8100000">
            <a:off x="100252" y="162549"/>
            <a:ext cx="1255902" cy="770592"/>
          </a:xfrm>
          <a:custGeom>
            <a:rect b="b" l="l" r="r" t="t"/>
            <a:pathLst>
              <a:path extrusionOk="0" h="1023269" w="1667713">
                <a:moveTo>
                  <a:pt x="0" y="456881"/>
                </a:moveTo>
                <a:lnTo>
                  <a:pt x="412332" y="44549"/>
                </a:lnTo>
                <a:lnTo>
                  <a:pt x="412333" y="44549"/>
                </a:lnTo>
                <a:lnTo>
                  <a:pt x="456882" y="0"/>
                </a:lnTo>
                <a:lnTo>
                  <a:pt x="1514743" y="0"/>
                </a:lnTo>
                <a:cubicBezTo>
                  <a:pt x="1599226" y="1"/>
                  <a:pt x="1667713" y="68487"/>
                  <a:pt x="1667713" y="152970"/>
                </a:cubicBezTo>
                <a:lnTo>
                  <a:pt x="1667713" y="704806"/>
                </a:lnTo>
                <a:lnTo>
                  <a:pt x="1349251" y="1023269"/>
                </a:lnTo>
                <a:lnTo>
                  <a:pt x="1349251" y="318462"/>
                </a:lnTo>
                <a:lnTo>
                  <a:pt x="138420" y="318462"/>
                </a:lnTo>
                <a:lnTo>
                  <a:pt x="1" y="456881"/>
                </a:lnTo>
                <a:close/>
              </a:path>
            </a:pathLst>
          </a:custGeom>
          <a:solidFill>
            <a:schemeClr val="accent1">
              <a:alpha val="898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664" name="Google Shape;664;p36"/>
          <p:cNvSpPr/>
          <p:nvPr/>
        </p:nvSpPr>
        <p:spPr>
          <a:xfrm flipH="1" rot="8100000">
            <a:off x="-101969" y="97276"/>
            <a:ext cx="925241" cy="720346"/>
          </a:xfrm>
          <a:custGeom>
            <a:rect b="b" l="l" r="r" t="t"/>
            <a:pathLst>
              <a:path extrusionOk="0" h="956548" w="1228628">
                <a:moveTo>
                  <a:pt x="303771" y="32819"/>
                </a:moveTo>
                <a:lnTo>
                  <a:pt x="303771" y="32820"/>
                </a:lnTo>
                <a:lnTo>
                  <a:pt x="336591" y="0"/>
                </a:lnTo>
                <a:lnTo>
                  <a:pt x="1115933" y="0"/>
                </a:lnTo>
                <a:cubicBezTo>
                  <a:pt x="1178173" y="0"/>
                  <a:pt x="1228628" y="50456"/>
                  <a:pt x="1228628" y="112695"/>
                </a:cubicBezTo>
                <a:lnTo>
                  <a:pt x="1228628" y="721932"/>
                </a:lnTo>
                <a:lnTo>
                  <a:pt x="994013" y="956548"/>
                </a:lnTo>
                <a:lnTo>
                  <a:pt x="994013" y="234616"/>
                </a:lnTo>
                <a:lnTo>
                  <a:pt x="101975" y="234616"/>
                </a:lnTo>
                <a:lnTo>
                  <a:pt x="0" y="336591"/>
                </a:lnTo>
                <a:close/>
              </a:path>
            </a:pathLst>
          </a:custGeom>
          <a:solidFill>
            <a:schemeClr val="accent2">
              <a:alpha val="898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665" name="Google Shape;665;p36"/>
          <p:cNvSpPr/>
          <p:nvPr/>
        </p:nvSpPr>
        <p:spPr>
          <a:xfrm flipH="1">
            <a:off x="1523175" y="1432253"/>
            <a:ext cx="9474300" cy="1115100"/>
          </a:xfrm>
          <a:prstGeom prst="rect">
            <a:avLst/>
          </a:prstGeom>
          <a:solidFill>
            <a:srgbClr val="F2F2F2">
              <a:alpha val="40000"/>
            </a:srgbClr>
          </a:solidFill>
          <a:ln cap="flat" cmpd="sng" w="1905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666" name="Google Shape;666;p36"/>
          <p:cNvSpPr/>
          <p:nvPr/>
        </p:nvSpPr>
        <p:spPr>
          <a:xfrm flipH="1">
            <a:off x="1810953" y="1432102"/>
            <a:ext cx="949200" cy="11148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667" name="Google Shape;667;p36"/>
          <p:cNvSpPr/>
          <p:nvPr/>
        </p:nvSpPr>
        <p:spPr>
          <a:xfrm flipH="1">
            <a:off x="1523175" y="2936452"/>
            <a:ext cx="9474300" cy="1115100"/>
          </a:xfrm>
          <a:prstGeom prst="rect">
            <a:avLst/>
          </a:prstGeom>
          <a:solidFill>
            <a:srgbClr val="F2F2F2">
              <a:alpha val="40000"/>
            </a:srgbClr>
          </a:solidFill>
          <a:ln cap="flat" cmpd="sng" w="1905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668" name="Google Shape;668;p36"/>
          <p:cNvSpPr/>
          <p:nvPr/>
        </p:nvSpPr>
        <p:spPr>
          <a:xfrm flipH="1">
            <a:off x="1810586" y="2936210"/>
            <a:ext cx="949200" cy="1115100"/>
          </a:xfrm>
          <a:prstGeom prst="rect">
            <a:avLst/>
          </a:prstGeom>
          <a:solidFill>
            <a:srgbClr val="ADC49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669" name="Google Shape;669;p36"/>
          <p:cNvSpPr/>
          <p:nvPr/>
        </p:nvSpPr>
        <p:spPr>
          <a:xfrm flipH="1">
            <a:off x="1523175" y="4455600"/>
            <a:ext cx="9474300" cy="1115100"/>
          </a:xfrm>
          <a:prstGeom prst="rect">
            <a:avLst/>
          </a:prstGeom>
          <a:solidFill>
            <a:srgbClr val="F2F2F2">
              <a:alpha val="40000"/>
            </a:srgbClr>
          </a:solidFill>
          <a:ln cap="flat" cmpd="sng" w="1905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670" name="Google Shape;670;p36"/>
          <p:cNvSpPr/>
          <p:nvPr/>
        </p:nvSpPr>
        <p:spPr>
          <a:xfrm flipH="1">
            <a:off x="1810586" y="4455449"/>
            <a:ext cx="949200" cy="1115100"/>
          </a:xfrm>
          <a:prstGeom prst="rect">
            <a:avLst/>
          </a:prstGeom>
          <a:solidFill>
            <a:srgbClr val="4C8E9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671" name="Google Shape;671;p36"/>
          <p:cNvSpPr txBox="1"/>
          <p:nvPr/>
        </p:nvSpPr>
        <p:spPr>
          <a:xfrm>
            <a:off x="2902061" y="1598027"/>
            <a:ext cx="2483100" cy="297000"/>
          </a:xfrm>
          <a:prstGeom prst="rect">
            <a:avLst/>
          </a:prstGeom>
          <a:noFill/>
          <a:ln>
            <a:noFill/>
          </a:ln>
        </p:spPr>
        <p:txBody>
          <a:bodyPr anchorCtr="0" anchor="t" bIns="91425" lIns="91425" spcFirstLastPara="1" rIns="91425" wrap="square" tIns="91425">
            <a:noAutofit/>
          </a:bodyPr>
          <a:lstStyle/>
          <a:p>
            <a:pPr indent="0" lvl="0" marL="0" rtl="0" algn="l">
              <a:lnSpc>
                <a:spcPct val="95000"/>
              </a:lnSpc>
              <a:spcBef>
                <a:spcPts val="0"/>
              </a:spcBef>
              <a:spcAft>
                <a:spcPts val="0"/>
              </a:spcAft>
              <a:buNone/>
            </a:pPr>
            <a:r>
              <a:rPr b="1" lang="zh-CN" sz="1700">
                <a:solidFill>
                  <a:srgbClr val="595959"/>
                </a:solidFill>
                <a:latin typeface="Times New Roman"/>
                <a:ea typeface="Times New Roman"/>
                <a:cs typeface="Times New Roman"/>
                <a:sym typeface="Times New Roman"/>
              </a:rPr>
              <a:t>Best Performer:</a:t>
            </a:r>
            <a:endParaRPr b="1" sz="1700">
              <a:solidFill>
                <a:srgbClr val="595959"/>
              </a:solidFill>
              <a:latin typeface="Times New Roman"/>
              <a:ea typeface="Times New Roman"/>
              <a:cs typeface="Times New Roman"/>
              <a:sym typeface="Times New Roman"/>
            </a:endParaRPr>
          </a:p>
          <a:p>
            <a:pPr indent="0" lvl="0" marL="0" rtl="0" algn="l">
              <a:spcBef>
                <a:spcPts val="0"/>
              </a:spcBef>
              <a:spcAft>
                <a:spcPts val="0"/>
              </a:spcAft>
              <a:buNone/>
            </a:pPr>
            <a:r>
              <a:t/>
            </a:r>
            <a:endParaRPr sz="2800">
              <a:solidFill>
                <a:schemeClr val="dk1"/>
              </a:solidFill>
            </a:endParaRPr>
          </a:p>
        </p:txBody>
      </p:sp>
      <p:sp>
        <p:nvSpPr>
          <p:cNvPr id="672" name="Google Shape;672;p36"/>
          <p:cNvSpPr txBox="1"/>
          <p:nvPr/>
        </p:nvSpPr>
        <p:spPr>
          <a:xfrm>
            <a:off x="2902061" y="1774397"/>
            <a:ext cx="7856400" cy="172200"/>
          </a:xfrm>
          <a:prstGeom prst="rect">
            <a:avLst/>
          </a:prstGeom>
          <a:noFill/>
          <a:ln>
            <a:noFill/>
          </a:ln>
        </p:spPr>
        <p:txBody>
          <a:bodyPr anchorCtr="0" anchor="t" bIns="91425" lIns="91425" spcFirstLastPara="1" rIns="91425" wrap="square" tIns="91425">
            <a:noAutofit/>
          </a:bodyPr>
          <a:lstStyle/>
          <a:p>
            <a:pPr indent="0" lvl="0" marL="0" rtl="0" algn="l">
              <a:lnSpc>
                <a:spcPct val="95000"/>
              </a:lnSpc>
              <a:spcBef>
                <a:spcPts val="700"/>
              </a:spcBef>
              <a:spcAft>
                <a:spcPts val="700"/>
              </a:spcAft>
              <a:buNone/>
            </a:pPr>
            <a:r>
              <a:rPr lang="zh-CN">
                <a:solidFill>
                  <a:srgbClr val="4C8E95"/>
                </a:solidFill>
                <a:latin typeface="Times New Roman"/>
                <a:ea typeface="Times New Roman"/>
                <a:cs typeface="Times New Roman"/>
                <a:sym typeface="Times New Roman"/>
              </a:rPr>
              <a:t>LSTM (MSFE: 3.92e-06):</a:t>
            </a:r>
            <a:r>
              <a:rPr lang="zh-CN">
                <a:solidFill>
                  <a:srgbClr val="595959"/>
                </a:solidFill>
                <a:latin typeface="Times New Roman"/>
                <a:ea typeface="Times New Roman"/>
                <a:cs typeface="Times New Roman"/>
                <a:sym typeface="Times New Roman"/>
              </a:rPr>
              <a:t> Highest accuracy, captured nonlinear dependencies</a:t>
            </a:r>
            <a:r>
              <a:rPr lang="zh-CN">
                <a:solidFill>
                  <a:srgbClr val="595959"/>
                </a:solidFill>
                <a:latin typeface="Times New Roman"/>
                <a:ea typeface="Times New Roman"/>
                <a:cs typeface="Times New Roman"/>
                <a:sym typeface="Times New Roman"/>
              </a:rPr>
              <a:t> but </a:t>
            </a:r>
            <a:r>
              <a:rPr lang="zh-CN">
                <a:solidFill>
                  <a:srgbClr val="595959"/>
                </a:solidFill>
                <a:latin typeface="Times New Roman"/>
                <a:ea typeface="Times New Roman"/>
                <a:cs typeface="Times New Roman"/>
                <a:sym typeface="Times New Roman"/>
              </a:rPr>
              <a:t>lower interpretability</a:t>
            </a:r>
            <a:endParaRPr>
              <a:solidFill>
                <a:schemeClr val="dk1"/>
              </a:solidFill>
            </a:endParaRPr>
          </a:p>
        </p:txBody>
      </p:sp>
      <p:grpSp>
        <p:nvGrpSpPr>
          <p:cNvPr id="673" name="Google Shape;673;p36"/>
          <p:cNvGrpSpPr/>
          <p:nvPr/>
        </p:nvGrpSpPr>
        <p:grpSpPr>
          <a:xfrm>
            <a:off x="2902061" y="3060158"/>
            <a:ext cx="7856400" cy="364166"/>
            <a:chOff x="2825850" y="3055188"/>
            <a:chExt cx="7856400" cy="305893"/>
          </a:xfrm>
        </p:grpSpPr>
        <p:sp>
          <p:nvSpPr>
            <p:cNvPr id="674" name="Google Shape;674;p36"/>
            <p:cNvSpPr txBox="1"/>
            <p:nvPr/>
          </p:nvSpPr>
          <p:spPr>
            <a:xfrm>
              <a:off x="2825850" y="3055188"/>
              <a:ext cx="2483100" cy="249600"/>
            </a:xfrm>
            <a:prstGeom prst="rect">
              <a:avLst/>
            </a:prstGeom>
            <a:noFill/>
            <a:ln>
              <a:noFill/>
            </a:ln>
          </p:spPr>
          <p:txBody>
            <a:bodyPr anchorCtr="0" anchor="t" bIns="91425" lIns="91425" spcFirstLastPara="1" rIns="91425" wrap="square" tIns="91425">
              <a:noAutofit/>
            </a:bodyPr>
            <a:lstStyle/>
            <a:p>
              <a:pPr indent="0" lvl="0" marL="0" rtl="0" algn="l">
                <a:lnSpc>
                  <a:spcPct val="95000"/>
                </a:lnSpc>
                <a:spcBef>
                  <a:spcPts val="0"/>
                </a:spcBef>
                <a:spcAft>
                  <a:spcPts val="0"/>
                </a:spcAft>
                <a:buNone/>
              </a:pPr>
              <a:r>
                <a:rPr b="1" lang="zh-CN" sz="1700">
                  <a:solidFill>
                    <a:srgbClr val="595959"/>
                  </a:solidFill>
                  <a:latin typeface="Times New Roman"/>
                  <a:ea typeface="Times New Roman"/>
                  <a:cs typeface="Times New Roman"/>
                  <a:sym typeface="Times New Roman"/>
                </a:rPr>
                <a:t>Moderate</a:t>
              </a:r>
              <a:r>
                <a:rPr b="1" lang="zh-CN" sz="1700">
                  <a:solidFill>
                    <a:srgbClr val="595959"/>
                  </a:solidFill>
                  <a:latin typeface="Times New Roman"/>
                  <a:ea typeface="Times New Roman"/>
                  <a:cs typeface="Times New Roman"/>
                  <a:sym typeface="Times New Roman"/>
                </a:rPr>
                <a:t> Performers:</a:t>
              </a:r>
              <a:endParaRPr b="1" sz="1700">
                <a:solidFill>
                  <a:srgbClr val="595959"/>
                </a:solidFill>
                <a:latin typeface="Times New Roman"/>
                <a:ea typeface="Times New Roman"/>
                <a:cs typeface="Times New Roman"/>
                <a:sym typeface="Times New Roman"/>
              </a:endParaRPr>
            </a:p>
            <a:p>
              <a:pPr indent="0" lvl="0" marL="0" rtl="0" algn="l">
                <a:spcBef>
                  <a:spcPts val="0"/>
                </a:spcBef>
                <a:spcAft>
                  <a:spcPts val="0"/>
                </a:spcAft>
                <a:buNone/>
              </a:pPr>
              <a:r>
                <a:t/>
              </a:r>
              <a:endParaRPr sz="2800">
                <a:solidFill>
                  <a:schemeClr val="dk1"/>
                </a:solidFill>
              </a:endParaRPr>
            </a:p>
          </p:txBody>
        </p:sp>
        <p:sp>
          <p:nvSpPr>
            <p:cNvPr id="675" name="Google Shape;675;p36"/>
            <p:cNvSpPr txBox="1"/>
            <p:nvPr/>
          </p:nvSpPr>
          <p:spPr>
            <a:xfrm>
              <a:off x="2825850" y="3216481"/>
              <a:ext cx="7856400" cy="144600"/>
            </a:xfrm>
            <a:prstGeom prst="rect">
              <a:avLst/>
            </a:prstGeom>
            <a:noFill/>
            <a:ln>
              <a:noFill/>
            </a:ln>
          </p:spPr>
          <p:txBody>
            <a:bodyPr anchorCtr="0" anchor="t" bIns="91425" lIns="91425" spcFirstLastPara="1" rIns="91425" wrap="square" tIns="91425">
              <a:noAutofit/>
            </a:bodyPr>
            <a:lstStyle/>
            <a:p>
              <a:pPr indent="0" lvl="0" marL="0" rtl="0" algn="l">
                <a:lnSpc>
                  <a:spcPct val="95000"/>
                </a:lnSpc>
                <a:spcBef>
                  <a:spcPts val="700"/>
                </a:spcBef>
                <a:spcAft>
                  <a:spcPts val="0"/>
                </a:spcAft>
                <a:buNone/>
              </a:pPr>
              <a:r>
                <a:rPr lang="zh-CN">
                  <a:solidFill>
                    <a:srgbClr val="4C8E95"/>
                  </a:solidFill>
                  <a:latin typeface="Times New Roman"/>
                  <a:ea typeface="Times New Roman"/>
                  <a:cs typeface="Times New Roman"/>
                  <a:sym typeface="Times New Roman"/>
                </a:rPr>
                <a:t>ARIMAX </a:t>
              </a:r>
              <a:r>
                <a:rPr lang="zh-CN">
                  <a:solidFill>
                    <a:srgbClr val="595959"/>
                  </a:solidFill>
                  <a:latin typeface="Times New Roman"/>
                  <a:ea typeface="Times New Roman"/>
                  <a:cs typeface="Times New Roman"/>
                  <a:sym typeface="Times New Roman"/>
                </a:rPr>
                <a:t>and</a:t>
              </a:r>
              <a:r>
                <a:rPr lang="zh-CN">
                  <a:solidFill>
                    <a:srgbClr val="4C8E95"/>
                  </a:solidFill>
                  <a:latin typeface="Times New Roman"/>
                  <a:ea typeface="Times New Roman"/>
                  <a:cs typeface="Times New Roman"/>
                  <a:sym typeface="Times New Roman"/>
                </a:rPr>
                <a:t> Bayesian Models (MSFE: 0.000181): </a:t>
              </a:r>
              <a:r>
                <a:rPr lang="zh-CN">
                  <a:solidFill>
                    <a:srgbClr val="595959"/>
                  </a:solidFill>
                  <a:latin typeface="Times New Roman"/>
                  <a:ea typeface="Times New Roman"/>
                  <a:cs typeface="Times New Roman"/>
                  <a:sym typeface="Times New Roman"/>
                </a:rPr>
                <a:t>Balanced accuracy and interpretability.</a:t>
              </a:r>
              <a:endParaRPr>
                <a:solidFill>
                  <a:srgbClr val="595959"/>
                </a:solidFill>
                <a:latin typeface="Times New Roman"/>
                <a:ea typeface="Times New Roman"/>
                <a:cs typeface="Times New Roman"/>
                <a:sym typeface="Times New Roman"/>
              </a:endParaRPr>
            </a:p>
            <a:p>
              <a:pPr indent="0" lvl="0" marL="0" rtl="0" algn="l">
                <a:lnSpc>
                  <a:spcPct val="95000"/>
                </a:lnSpc>
                <a:spcBef>
                  <a:spcPts val="700"/>
                </a:spcBef>
                <a:spcAft>
                  <a:spcPts val="700"/>
                </a:spcAft>
                <a:buNone/>
              </a:pPr>
              <a:r>
                <a:t/>
              </a:r>
              <a:endParaRPr>
                <a:solidFill>
                  <a:srgbClr val="4C8E95"/>
                </a:solidFill>
                <a:latin typeface="Times New Roman"/>
                <a:ea typeface="Times New Roman"/>
                <a:cs typeface="Times New Roman"/>
                <a:sym typeface="Times New Roman"/>
              </a:endParaRPr>
            </a:p>
          </p:txBody>
        </p:sp>
      </p:grpSp>
      <p:sp>
        <p:nvSpPr>
          <p:cNvPr id="676" name="Google Shape;676;p36"/>
          <p:cNvSpPr txBox="1"/>
          <p:nvPr/>
        </p:nvSpPr>
        <p:spPr>
          <a:xfrm>
            <a:off x="2902061" y="4516896"/>
            <a:ext cx="2483100" cy="297000"/>
          </a:xfrm>
          <a:prstGeom prst="rect">
            <a:avLst/>
          </a:prstGeom>
          <a:noFill/>
          <a:ln>
            <a:noFill/>
          </a:ln>
        </p:spPr>
        <p:txBody>
          <a:bodyPr anchorCtr="0" anchor="t" bIns="91425" lIns="91425" spcFirstLastPara="1" rIns="91425" wrap="square" tIns="91425">
            <a:noAutofit/>
          </a:bodyPr>
          <a:lstStyle/>
          <a:p>
            <a:pPr indent="0" lvl="0" marL="0" rtl="0" algn="l">
              <a:lnSpc>
                <a:spcPct val="95000"/>
              </a:lnSpc>
              <a:spcBef>
                <a:spcPts val="0"/>
              </a:spcBef>
              <a:spcAft>
                <a:spcPts val="0"/>
              </a:spcAft>
              <a:buNone/>
            </a:pPr>
            <a:r>
              <a:rPr b="1" lang="zh-CN" sz="1700">
                <a:solidFill>
                  <a:srgbClr val="595959"/>
                </a:solidFill>
                <a:latin typeface="Times New Roman"/>
                <a:ea typeface="Times New Roman"/>
                <a:cs typeface="Times New Roman"/>
                <a:sym typeface="Times New Roman"/>
              </a:rPr>
              <a:t>Other </a:t>
            </a:r>
            <a:r>
              <a:rPr b="1" lang="zh-CN" sz="1700">
                <a:solidFill>
                  <a:srgbClr val="595959"/>
                </a:solidFill>
                <a:latin typeface="Times New Roman"/>
                <a:ea typeface="Times New Roman"/>
                <a:cs typeface="Times New Roman"/>
                <a:sym typeface="Times New Roman"/>
              </a:rPr>
              <a:t>Models:</a:t>
            </a:r>
            <a:endParaRPr b="1" sz="1700">
              <a:solidFill>
                <a:srgbClr val="595959"/>
              </a:solidFill>
              <a:latin typeface="Times New Roman"/>
              <a:ea typeface="Times New Roman"/>
              <a:cs typeface="Times New Roman"/>
              <a:sym typeface="Times New Roman"/>
            </a:endParaRPr>
          </a:p>
          <a:p>
            <a:pPr indent="0" lvl="0" marL="0" rtl="0" algn="l">
              <a:spcBef>
                <a:spcPts val="0"/>
              </a:spcBef>
              <a:spcAft>
                <a:spcPts val="0"/>
              </a:spcAft>
              <a:buNone/>
            </a:pPr>
            <a:r>
              <a:t/>
            </a:r>
            <a:endParaRPr sz="2800">
              <a:solidFill>
                <a:schemeClr val="dk1"/>
              </a:solidFill>
            </a:endParaRPr>
          </a:p>
        </p:txBody>
      </p:sp>
      <p:sp>
        <p:nvSpPr>
          <p:cNvPr id="677" name="Google Shape;677;p36"/>
          <p:cNvSpPr txBox="1"/>
          <p:nvPr/>
        </p:nvSpPr>
        <p:spPr>
          <a:xfrm>
            <a:off x="2902061" y="4704555"/>
            <a:ext cx="7856400" cy="172200"/>
          </a:xfrm>
          <a:prstGeom prst="rect">
            <a:avLst/>
          </a:prstGeom>
          <a:noFill/>
          <a:ln>
            <a:noFill/>
          </a:ln>
        </p:spPr>
        <p:txBody>
          <a:bodyPr anchorCtr="0" anchor="t" bIns="91425" lIns="91425" spcFirstLastPara="1" rIns="91425" wrap="square" tIns="91425">
            <a:noAutofit/>
          </a:bodyPr>
          <a:lstStyle/>
          <a:p>
            <a:pPr indent="0" lvl="0" marL="0" rtl="0" algn="l">
              <a:lnSpc>
                <a:spcPct val="95000"/>
              </a:lnSpc>
              <a:spcBef>
                <a:spcPts val="700"/>
              </a:spcBef>
              <a:spcAft>
                <a:spcPts val="0"/>
              </a:spcAft>
              <a:buNone/>
            </a:pPr>
            <a:r>
              <a:rPr lang="zh-CN">
                <a:solidFill>
                  <a:srgbClr val="4C8E95"/>
                </a:solidFill>
                <a:latin typeface="Times New Roman"/>
                <a:ea typeface="Times New Roman"/>
                <a:cs typeface="Times New Roman"/>
                <a:sym typeface="Times New Roman"/>
              </a:rPr>
              <a:t>GBM (MSFE: 0.000192): </a:t>
            </a:r>
            <a:r>
              <a:rPr lang="zh-CN">
                <a:solidFill>
                  <a:srgbClr val="6B6B6B"/>
                </a:solidFill>
                <a:latin typeface="Times New Roman"/>
                <a:ea typeface="Times New Roman"/>
                <a:cs typeface="Times New Roman"/>
                <a:sym typeface="Times New Roman"/>
              </a:rPr>
              <a:t>Effective but limited by feature engineering.                                                </a:t>
            </a:r>
            <a:r>
              <a:rPr lang="zh-CN">
                <a:solidFill>
                  <a:srgbClr val="4C8E95"/>
                </a:solidFill>
                <a:latin typeface="Times New Roman"/>
                <a:ea typeface="Times New Roman"/>
                <a:cs typeface="Times New Roman"/>
                <a:sym typeface="Times New Roman"/>
              </a:rPr>
              <a:t>Decision Tree (MSFE: 0.0002): </a:t>
            </a:r>
            <a:r>
              <a:rPr lang="zh-CN">
                <a:solidFill>
                  <a:srgbClr val="595959"/>
                </a:solidFill>
                <a:latin typeface="Times New Roman"/>
                <a:ea typeface="Times New Roman"/>
                <a:cs typeface="Times New Roman"/>
                <a:sym typeface="Times New Roman"/>
              </a:rPr>
              <a:t>Baseline with limited complexity.</a:t>
            </a:r>
            <a:endParaRPr>
              <a:solidFill>
                <a:srgbClr val="595959"/>
              </a:solidFill>
              <a:latin typeface="Times New Roman"/>
              <a:ea typeface="Times New Roman"/>
              <a:cs typeface="Times New Roman"/>
              <a:sym typeface="Times New Roman"/>
            </a:endParaRPr>
          </a:p>
          <a:p>
            <a:pPr indent="0" lvl="0" marL="0" rtl="0" algn="l">
              <a:lnSpc>
                <a:spcPct val="95000"/>
              </a:lnSpc>
              <a:spcBef>
                <a:spcPts val="700"/>
              </a:spcBef>
              <a:spcAft>
                <a:spcPts val="700"/>
              </a:spcAft>
              <a:buNone/>
            </a:pPr>
            <a:r>
              <a:t/>
            </a:r>
            <a:endParaRPr>
              <a:solidFill>
                <a:srgbClr val="4C8E95"/>
              </a:solidFill>
              <a:latin typeface="Times New Roman"/>
              <a:ea typeface="Times New Roman"/>
              <a:cs typeface="Times New Roman"/>
              <a:sym typeface="Times New Roman"/>
            </a:endParaRPr>
          </a:p>
        </p:txBody>
      </p:sp>
      <p:cxnSp>
        <p:nvCxnSpPr>
          <p:cNvPr id="678" name="Google Shape;678;p36"/>
          <p:cNvCxnSpPr/>
          <p:nvPr/>
        </p:nvCxnSpPr>
        <p:spPr>
          <a:xfrm>
            <a:off x="1629450" y="911950"/>
            <a:ext cx="10401600" cy="7500"/>
          </a:xfrm>
          <a:prstGeom prst="straightConnector1">
            <a:avLst/>
          </a:prstGeom>
          <a:noFill/>
          <a:ln cap="flat" cmpd="sng" w="19050">
            <a:solidFill>
              <a:schemeClr val="accent1"/>
            </a:solidFill>
            <a:prstDash val="solid"/>
            <a:miter lim="800000"/>
            <a:headEnd len="sm" w="sm" type="none"/>
            <a:tailEnd len="sm" w="sm" type="none"/>
          </a:ln>
        </p:spPr>
      </p:cxnSp>
      <p:pic>
        <p:nvPicPr>
          <p:cNvPr id="679" name="Google Shape;679;p36"/>
          <p:cNvPicPr preferRelativeResize="0"/>
          <p:nvPr/>
        </p:nvPicPr>
        <p:blipFill>
          <a:blip r:embed="rId4">
            <a:alphaModFix/>
          </a:blip>
          <a:stretch>
            <a:fillRect/>
          </a:stretch>
        </p:blipFill>
        <p:spPr>
          <a:xfrm>
            <a:off x="1871813" y="3087812"/>
            <a:ext cx="826725" cy="826725"/>
          </a:xfrm>
          <a:prstGeom prst="rect">
            <a:avLst/>
          </a:prstGeom>
          <a:noFill/>
          <a:ln>
            <a:noFill/>
          </a:ln>
        </p:spPr>
      </p:pic>
      <p:pic>
        <p:nvPicPr>
          <p:cNvPr id="680" name="Google Shape;680;p36"/>
          <p:cNvPicPr preferRelativeResize="0"/>
          <p:nvPr/>
        </p:nvPicPr>
        <p:blipFill>
          <a:blip r:embed="rId5">
            <a:alphaModFix/>
          </a:blip>
          <a:stretch>
            <a:fillRect/>
          </a:stretch>
        </p:blipFill>
        <p:spPr>
          <a:xfrm>
            <a:off x="1871813" y="4599788"/>
            <a:ext cx="826725" cy="826725"/>
          </a:xfrm>
          <a:prstGeom prst="rect">
            <a:avLst/>
          </a:prstGeom>
          <a:noFill/>
          <a:ln>
            <a:noFill/>
          </a:ln>
        </p:spPr>
      </p:pic>
      <p:pic>
        <p:nvPicPr>
          <p:cNvPr id="681" name="Google Shape;681;p36"/>
          <p:cNvPicPr preferRelativeResize="0"/>
          <p:nvPr/>
        </p:nvPicPr>
        <p:blipFill>
          <a:blip r:embed="rId6">
            <a:alphaModFix/>
          </a:blip>
          <a:stretch>
            <a:fillRect/>
          </a:stretch>
        </p:blipFill>
        <p:spPr>
          <a:xfrm>
            <a:off x="1793925" y="1512375"/>
            <a:ext cx="982500" cy="9825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6" name="Shape 686"/>
        <p:cNvGrpSpPr/>
        <p:nvPr/>
      </p:nvGrpSpPr>
      <p:grpSpPr>
        <a:xfrm>
          <a:off x="0" y="0"/>
          <a:ext cx="0" cy="0"/>
          <a:chOff x="0" y="0"/>
          <a:chExt cx="0" cy="0"/>
        </a:xfrm>
      </p:grpSpPr>
      <p:sp>
        <p:nvSpPr>
          <p:cNvPr id="687" name="Google Shape;687;p37"/>
          <p:cNvSpPr txBox="1"/>
          <p:nvPr/>
        </p:nvSpPr>
        <p:spPr>
          <a:xfrm>
            <a:off x="1740500" y="519600"/>
            <a:ext cx="5118600" cy="523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zh-CN" sz="2800">
                <a:solidFill>
                  <a:schemeClr val="accent2"/>
                </a:solidFill>
              </a:rPr>
              <a:t>Conclusion: Future Direction</a:t>
            </a:r>
            <a:endParaRPr/>
          </a:p>
        </p:txBody>
      </p:sp>
      <p:sp>
        <p:nvSpPr>
          <p:cNvPr id="688" name="Google Shape;688;p37"/>
          <p:cNvSpPr/>
          <p:nvPr/>
        </p:nvSpPr>
        <p:spPr>
          <a:xfrm flipH="1" rot="8100000">
            <a:off x="100252" y="162549"/>
            <a:ext cx="1255902" cy="770592"/>
          </a:xfrm>
          <a:custGeom>
            <a:rect b="b" l="l" r="r" t="t"/>
            <a:pathLst>
              <a:path extrusionOk="0" h="1023269" w="1667713">
                <a:moveTo>
                  <a:pt x="0" y="456881"/>
                </a:moveTo>
                <a:lnTo>
                  <a:pt x="412332" y="44549"/>
                </a:lnTo>
                <a:lnTo>
                  <a:pt x="412333" y="44549"/>
                </a:lnTo>
                <a:lnTo>
                  <a:pt x="456882" y="0"/>
                </a:lnTo>
                <a:lnTo>
                  <a:pt x="1514743" y="0"/>
                </a:lnTo>
                <a:cubicBezTo>
                  <a:pt x="1599226" y="1"/>
                  <a:pt x="1667713" y="68487"/>
                  <a:pt x="1667713" y="152970"/>
                </a:cubicBezTo>
                <a:lnTo>
                  <a:pt x="1667713" y="704806"/>
                </a:lnTo>
                <a:lnTo>
                  <a:pt x="1349251" y="1023269"/>
                </a:lnTo>
                <a:lnTo>
                  <a:pt x="1349251" y="318462"/>
                </a:lnTo>
                <a:lnTo>
                  <a:pt x="138420" y="318462"/>
                </a:lnTo>
                <a:lnTo>
                  <a:pt x="1" y="456881"/>
                </a:lnTo>
                <a:close/>
              </a:path>
            </a:pathLst>
          </a:custGeom>
          <a:solidFill>
            <a:schemeClr val="accent1">
              <a:alpha val="898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689" name="Google Shape;689;p37"/>
          <p:cNvSpPr/>
          <p:nvPr/>
        </p:nvSpPr>
        <p:spPr>
          <a:xfrm flipH="1" rot="8100000">
            <a:off x="-101969" y="97276"/>
            <a:ext cx="925241" cy="720346"/>
          </a:xfrm>
          <a:custGeom>
            <a:rect b="b" l="l" r="r" t="t"/>
            <a:pathLst>
              <a:path extrusionOk="0" h="956548" w="1228628">
                <a:moveTo>
                  <a:pt x="303771" y="32819"/>
                </a:moveTo>
                <a:lnTo>
                  <a:pt x="303771" y="32820"/>
                </a:lnTo>
                <a:lnTo>
                  <a:pt x="336591" y="0"/>
                </a:lnTo>
                <a:lnTo>
                  <a:pt x="1115933" y="0"/>
                </a:lnTo>
                <a:cubicBezTo>
                  <a:pt x="1178173" y="0"/>
                  <a:pt x="1228628" y="50456"/>
                  <a:pt x="1228628" y="112695"/>
                </a:cubicBezTo>
                <a:lnTo>
                  <a:pt x="1228628" y="721932"/>
                </a:lnTo>
                <a:lnTo>
                  <a:pt x="994013" y="956548"/>
                </a:lnTo>
                <a:lnTo>
                  <a:pt x="994013" y="234616"/>
                </a:lnTo>
                <a:lnTo>
                  <a:pt x="101975" y="234616"/>
                </a:lnTo>
                <a:lnTo>
                  <a:pt x="0" y="336591"/>
                </a:lnTo>
                <a:close/>
              </a:path>
            </a:pathLst>
          </a:custGeom>
          <a:solidFill>
            <a:schemeClr val="accent2">
              <a:alpha val="898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690" name="Google Shape;690;p37"/>
          <p:cNvSpPr/>
          <p:nvPr/>
        </p:nvSpPr>
        <p:spPr>
          <a:xfrm flipH="1">
            <a:off x="1523175" y="1432253"/>
            <a:ext cx="9474300" cy="1115100"/>
          </a:xfrm>
          <a:prstGeom prst="rect">
            <a:avLst/>
          </a:prstGeom>
          <a:solidFill>
            <a:srgbClr val="F2F2F2">
              <a:alpha val="40000"/>
            </a:srgbClr>
          </a:solidFill>
          <a:ln cap="flat" cmpd="sng" w="1905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691" name="Google Shape;691;p37"/>
          <p:cNvSpPr/>
          <p:nvPr/>
        </p:nvSpPr>
        <p:spPr>
          <a:xfrm flipH="1">
            <a:off x="1810953" y="1432102"/>
            <a:ext cx="949200" cy="1114800"/>
          </a:xfrm>
          <a:prstGeom prst="rect">
            <a:avLst/>
          </a:prstGeom>
          <a:solidFill>
            <a:srgbClr val="4C8E9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692" name="Google Shape;692;p37"/>
          <p:cNvSpPr/>
          <p:nvPr/>
        </p:nvSpPr>
        <p:spPr>
          <a:xfrm flipH="1">
            <a:off x="1523175" y="2936452"/>
            <a:ext cx="9474300" cy="1115100"/>
          </a:xfrm>
          <a:prstGeom prst="rect">
            <a:avLst/>
          </a:prstGeom>
          <a:solidFill>
            <a:srgbClr val="F2F2F2">
              <a:alpha val="40000"/>
            </a:srgbClr>
          </a:solidFill>
          <a:ln cap="flat" cmpd="sng" w="1905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693" name="Google Shape;693;p37"/>
          <p:cNvSpPr/>
          <p:nvPr/>
        </p:nvSpPr>
        <p:spPr>
          <a:xfrm flipH="1">
            <a:off x="1810586" y="2936210"/>
            <a:ext cx="949200" cy="1115100"/>
          </a:xfrm>
          <a:prstGeom prst="rect">
            <a:avLst/>
          </a:prstGeom>
          <a:solidFill>
            <a:srgbClr val="ADC49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694" name="Google Shape;694;p37"/>
          <p:cNvSpPr/>
          <p:nvPr/>
        </p:nvSpPr>
        <p:spPr>
          <a:xfrm flipH="1">
            <a:off x="1523175" y="4455600"/>
            <a:ext cx="9474300" cy="1115100"/>
          </a:xfrm>
          <a:prstGeom prst="rect">
            <a:avLst/>
          </a:prstGeom>
          <a:solidFill>
            <a:srgbClr val="F2F2F2">
              <a:alpha val="40000"/>
            </a:srgbClr>
          </a:solidFill>
          <a:ln cap="flat" cmpd="sng" w="1905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695" name="Google Shape;695;p37"/>
          <p:cNvSpPr/>
          <p:nvPr/>
        </p:nvSpPr>
        <p:spPr>
          <a:xfrm flipH="1">
            <a:off x="1810586" y="4455449"/>
            <a:ext cx="949200" cy="1115100"/>
          </a:xfrm>
          <a:prstGeom prst="rect">
            <a:avLst/>
          </a:prstGeom>
          <a:solidFill>
            <a:srgbClr val="4C8E9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nvGrpSpPr>
          <p:cNvPr id="696" name="Google Shape;696;p37"/>
          <p:cNvGrpSpPr/>
          <p:nvPr/>
        </p:nvGrpSpPr>
        <p:grpSpPr>
          <a:xfrm>
            <a:off x="2902026" y="1826625"/>
            <a:ext cx="7856400" cy="3215875"/>
            <a:chOff x="2902026" y="1826625"/>
            <a:chExt cx="7856400" cy="3215875"/>
          </a:xfrm>
        </p:grpSpPr>
        <p:sp>
          <p:nvSpPr>
            <p:cNvPr id="697" name="Google Shape;697;p37"/>
            <p:cNvSpPr txBox="1"/>
            <p:nvPr/>
          </p:nvSpPr>
          <p:spPr>
            <a:xfrm>
              <a:off x="2902026" y="1826625"/>
              <a:ext cx="7856400" cy="297000"/>
            </a:xfrm>
            <a:prstGeom prst="rect">
              <a:avLst/>
            </a:prstGeom>
            <a:noFill/>
            <a:ln>
              <a:noFill/>
            </a:ln>
          </p:spPr>
          <p:txBody>
            <a:bodyPr anchorCtr="0" anchor="t" bIns="91425" lIns="91425" spcFirstLastPara="1" rIns="91425" wrap="square" tIns="91425">
              <a:noAutofit/>
            </a:bodyPr>
            <a:lstStyle/>
            <a:p>
              <a:pPr indent="0" lvl="0" marL="0" rtl="0" algn="l">
                <a:lnSpc>
                  <a:spcPct val="95000"/>
                </a:lnSpc>
                <a:spcBef>
                  <a:spcPts val="0"/>
                </a:spcBef>
                <a:spcAft>
                  <a:spcPts val="0"/>
                </a:spcAft>
                <a:buNone/>
              </a:pPr>
              <a:r>
                <a:rPr b="1" lang="zh-CN" sz="1700">
                  <a:solidFill>
                    <a:schemeClr val="accent1"/>
                  </a:solidFill>
                  <a:latin typeface="Times New Roman"/>
                  <a:ea typeface="Times New Roman"/>
                  <a:cs typeface="Times New Roman"/>
                  <a:sym typeface="Times New Roman"/>
                </a:rPr>
                <a:t>Expand dataset </a:t>
              </a:r>
              <a:r>
                <a:rPr b="1" lang="zh-CN" sz="1700">
                  <a:solidFill>
                    <a:srgbClr val="595959"/>
                  </a:solidFill>
                  <a:latin typeface="Times New Roman"/>
                  <a:ea typeface="Times New Roman"/>
                  <a:cs typeface="Times New Roman"/>
                  <a:sym typeface="Times New Roman"/>
                </a:rPr>
                <a:t>to include longer periods and more metrics.</a:t>
              </a:r>
              <a:endParaRPr b="1" sz="1700">
                <a:solidFill>
                  <a:srgbClr val="595959"/>
                </a:solidFill>
                <a:latin typeface="Times New Roman"/>
                <a:ea typeface="Times New Roman"/>
                <a:cs typeface="Times New Roman"/>
                <a:sym typeface="Times New Roman"/>
              </a:endParaRPr>
            </a:p>
            <a:p>
              <a:pPr indent="0" lvl="0" marL="0" rtl="0" algn="l">
                <a:lnSpc>
                  <a:spcPct val="95000"/>
                </a:lnSpc>
                <a:spcBef>
                  <a:spcPts val="0"/>
                </a:spcBef>
                <a:spcAft>
                  <a:spcPts val="0"/>
                </a:spcAft>
                <a:buNone/>
              </a:pPr>
              <a:r>
                <a:t/>
              </a:r>
              <a:endParaRPr b="1" sz="1700">
                <a:solidFill>
                  <a:srgbClr val="595959"/>
                </a:solidFill>
                <a:latin typeface="Times New Roman"/>
                <a:ea typeface="Times New Roman"/>
                <a:cs typeface="Times New Roman"/>
                <a:sym typeface="Times New Roman"/>
              </a:endParaRPr>
            </a:p>
            <a:p>
              <a:pPr indent="0" lvl="0" marL="0" rtl="0" algn="l">
                <a:spcBef>
                  <a:spcPts val="0"/>
                </a:spcBef>
                <a:spcAft>
                  <a:spcPts val="0"/>
                </a:spcAft>
                <a:buNone/>
              </a:pPr>
              <a:r>
                <a:t/>
              </a:r>
              <a:endParaRPr sz="2800">
                <a:solidFill>
                  <a:schemeClr val="dk1"/>
                </a:solidFill>
              </a:endParaRPr>
            </a:p>
          </p:txBody>
        </p:sp>
        <p:sp>
          <p:nvSpPr>
            <p:cNvPr id="698" name="Google Shape;698;p37"/>
            <p:cNvSpPr txBox="1"/>
            <p:nvPr/>
          </p:nvSpPr>
          <p:spPr>
            <a:xfrm>
              <a:off x="2902026" y="3288750"/>
              <a:ext cx="7856400" cy="297000"/>
            </a:xfrm>
            <a:prstGeom prst="rect">
              <a:avLst/>
            </a:prstGeom>
            <a:noFill/>
            <a:ln>
              <a:noFill/>
            </a:ln>
          </p:spPr>
          <p:txBody>
            <a:bodyPr anchorCtr="0" anchor="t" bIns="91425" lIns="91425" spcFirstLastPara="1" rIns="91425" wrap="square" tIns="91425">
              <a:noAutofit/>
            </a:bodyPr>
            <a:lstStyle/>
            <a:p>
              <a:pPr indent="0" lvl="0" marL="0" rtl="0" algn="l">
                <a:lnSpc>
                  <a:spcPct val="95000"/>
                </a:lnSpc>
                <a:spcBef>
                  <a:spcPts val="0"/>
                </a:spcBef>
                <a:spcAft>
                  <a:spcPts val="0"/>
                </a:spcAft>
                <a:buNone/>
              </a:pPr>
              <a:r>
                <a:rPr b="1" lang="zh-CN" sz="1700">
                  <a:solidFill>
                    <a:srgbClr val="595959"/>
                  </a:solidFill>
                  <a:latin typeface="Times New Roman"/>
                  <a:ea typeface="Times New Roman"/>
                  <a:cs typeface="Times New Roman"/>
                  <a:sym typeface="Times New Roman"/>
                </a:rPr>
                <a:t>Integrate additional alternative data sources for </a:t>
              </a:r>
              <a:r>
                <a:rPr b="1" lang="zh-CN" sz="1700">
                  <a:solidFill>
                    <a:schemeClr val="accent1"/>
                  </a:solidFill>
                  <a:latin typeface="Times New Roman"/>
                  <a:ea typeface="Times New Roman"/>
                  <a:cs typeface="Times New Roman"/>
                  <a:sym typeface="Times New Roman"/>
                </a:rPr>
                <a:t>sentiment analysis</a:t>
              </a:r>
              <a:r>
                <a:rPr b="1" lang="zh-CN" sz="1700">
                  <a:solidFill>
                    <a:srgbClr val="595959"/>
                  </a:solidFill>
                  <a:latin typeface="Times New Roman"/>
                  <a:ea typeface="Times New Roman"/>
                  <a:cs typeface="Times New Roman"/>
                  <a:sym typeface="Times New Roman"/>
                </a:rPr>
                <a:t> as a factor</a:t>
              </a:r>
              <a:endParaRPr b="1" sz="1700">
                <a:solidFill>
                  <a:srgbClr val="595959"/>
                </a:solidFill>
                <a:latin typeface="Times New Roman"/>
                <a:ea typeface="Times New Roman"/>
                <a:cs typeface="Times New Roman"/>
                <a:sym typeface="Times New Roman"/>
              </a:endParaRPr>
            </a:p>
            <a:p>
              <a:pPr indent="0" lvl="0" marL="0" rtl="0" algn="l">
                <a:lnSpc>
                  <a:spcPct val="95000"/>
                </a:lnSpc>
                <a:spcBef>
                  <a:spcPts val="0"/>
                </a:spcBef>
                <a:spcAft>
                  <a:spcPts val="0"/>
                </a:spcAft>
                <a:buNone/>
              </a:pPr>
              <a:r>
                <a:t/>
              </a:r>
              <a:endParaRPr b="1" sz="1700">
                <a:solidFill>
                  <a:srgbClr val="595959"/>
                </a:solidFill>
                <a:latin typeface="Times New Roman"/>
                <a:ea typeface="Times New Roman"/>
                <a:cs typeface="Times New Roman"/>
                <a:sym typeface="Times New Roman"/>
              </a:endParaRPr>
            </a:p>
            <a:p>
              <a:pPr indent="0" lvl="0" marL="0" rtl="0" algn="l">
                <a:lnSpc>
                  <a:spcPct val="95000"/>
                </a:lnSpc>
                <a:spcBef>
                  <a:spcPts val="0"/>
                </a:spcBef>
                <a:spcAft>
                  <a:spcPts val="0"/>
                </a:spcAft>
                <a:buNone/>
              </a:pPr>
              <a:r>
                <a:t/>
              </a:r>
              <a:endParaRPr b="1" sz="1700">
                <a:solidFill>
                  <a:srgbClr val="595959"/>
                </a:solidFill>
                <a:latin typeface="Times New Roman"/>
                <a:ea typeface="Times New Roman"/>
                <a:cs typeface="Times New Roman"/>
                <a:sym typeface="Times New Roman"/>
              </a:endParaRPr>
            </a:p>
            <a:p>
              <a:pPr indent="0" lvl="0" marL="0" rtl="0" algn="l">
                <a:spcBef>
                  <a:spcPts val="0"/>
                </a:spcBef>
                <a:spcAft>
                  <a:spcPts val="0"/>
                </a:spcAft>
                <a:buNone/>
              </a:pPr>
              <a:r>
                <a:t/>
              </a:r>
              <a:endParaRPr sz="2800">
                <a:solidFill>
                  <a:schemeClr val="dk1"/>
                </a:solidFill>
              </a:endParaRPr>
            </a:p>
          </p:txBody>
        </p:sp>
        <p:sp>
          <p:nvSpPr>
            <p:cNvPr id="699" name="Google Shape;699;p37"/>
            <p:cNvSpPr txBox="1"/>
            <p:nvPr/>
          </p:nvSpPr>
          <p:spPr>
            <a:xfrm>
              <a:off x="2902026" y="4745500"/>
              <a:ext cx="7856400" cy="297000"/>
            </a:xfrm>
            <a:prstGeom prst="rect">
              <a:avLst/>
            </a:prstGeom>
            <a:noFill/>
            <a:ln>
              <a:noFill/>
            </a:ln>
          </p:spPr>
          <p:txBody>
            <a:bodyPr anchorCtr="0" anchor="t" bIns="91425" lIns="91425" spcFirstLastPara="1" rIns="91425" wrap="square" tIns="91425">
              <a:noAutofit/>
            </a:bodyPr>
            <a:lstStyle/>
            <a:p>
              <a:pPr indent="0" lvl="0" marL="0" rtl="0" algn="l">
                <a:lnSpc>
                  <a:spcPct val="95000"/>
                </a:lnSpc>
                <a:spcBef>
                  <a:spcPts val="0"/>
                </a:spcBef>
                <a:spcAft>
                  <a:spcPts val="0"/>
                </a:spcAft>
                <a:buClr>
                  <a:schemeClr val="dk1"/>
                </a:buClr>
                <a:buSzPts val="1100"/>
                <a:buFont typeface="Arial"/>
                <a:buNone/>
              </a:pPr>
              <a:r>
                <a:rPr b="1" lang="zh-CN" sz="1700">
                  <a:solidFill>
                    <a:schemeClr val="accent1"/>
                  </a:solidFill>
                  <a:latin typeface="Times New Roman"/>
                  <a:ea typeface="Times New Roman"/>
                  <a:cs typeface="Times New Roman"/>
                  <a:sym typeface="Times New Roman"/>
                </a:rPr>
                <a:t>Explore hybrid models</a:t>
              </a:r>
              <a:r>
                <a:rPr b="1" lang="zh-CN" sz="1700">
                  <a:solidFill>
                    <a:srgbClr val="595959"/>
                  </a:solidFill>
                  <a:latin typeface="Times New Roman"/>
                  <a:ea typeface="Times New Roman"/>
                  <a:cs typeface="Times New Roman"/>
                  <a:sym typeface="Times New Roman"/>
                </a:rPr>
                <a:t> to balance accuracy and interpretability.</a:t>
              </a:r>
              <a:endParaRPr b="1" sz="1700">
                <a:solidFill>
                  <a:srgbClr val="595959"/>
                </a:solidFill>
                <a:latin typeface="Times New Roman"/>
                <a:ea typeface="Times New Roman"/>
                <a:cs typeface="Times New Roman"/>
                <a:sym typeface="Times New Roman"/>
              </a:endParaRPr>
            </a:p>
            <a:p>
              <a:pPr indent="0" lvl="0" marL="0" rtl="0" algn="l">
                <a:spcBef>
                  <a:spcPts val="0"/>
                </a:spcBef>
                <a:spcAft>
                  <a:spcPts val="0"/>
                </a:spcAft>
                <a:buNone/>
              </a:pPr>
              <a:r>
                <a:t/>
              </a:r>
              <a:endParaRPr sz="2800">
                <a:solidFill>
                  <a:schemeClr val="dk1"/>
                </a:solidFill>
              </a:endParaRPr>
            </a:p>
          </p:txBody>
        </p:sp>
      </p:grpSp>
      <p:cxnSp>
        <p:nvCxnSpPr>
          <p:cNvPr id="700" name="Google Shape;700;p37"/>
          <p:cNvCxnSpPr/>
          <p:nvPr/>
        </p:nvCxnSpPr>
        <p:spPr>
          <a:xfrm>
            <a:off x="1592825" y="955475"/>
            <a:ext cx="10401600" cy="7500"/>
          </a:xfrm>
          <a:prstGeom prst="straightConnector1">
            <a:avLst/>
          </a:prstGeom>
          <a:noFill/>
          <a:ln cap="flat" cmpd="sng" w="19050">
            <a:solidFill>
              <a:schemeClr val="accent1"/>
            </a:solidFill>
            <a:prstDash val="solid"/>
            <a:miter lim="800000"/>
            <a:headEnd len="sm" w="sm" type="none"/>
            <a:tailEnd len="sm" w="sm" type="none"/>
          </a:ln>
        </p:spPr>
      </p:cxnSp>
      <p:pic>
        <p:nvPicPr>
          <p:cNvPr id="701" name="Google Shape;701;p37"/>
          <p:cNvPicPr preferRelativeResize="0"/>
          <p:nvPr/>
        </p:nvPicPr>
        <p:blipFill>
          <a:blip r:embed="rId4">
            <a:alphaModFix/>
          </a:blip>
          <a:stretch>
            <a:fillRect/>
          </a:stretch>
        </p:blipFill>
        <p:spPr>
          <a:xfrm>
            <a:off x="1890525" y="1594600"/>
            <a:ext cx="790050" cy="790050"/>
          </a:xfrm>
          <a:prstGeom prst="rect">
            <a:avLst/>
          </a:prstGeom>
          <a:noFill/>
          <a:ln>
            <a:noFill/>
          </a:ln>
        </p:spPr>
      </p:pic>
      <p:pic>
        <p:nvPicPr>
          <p:cNvPr id="702" name="Google Shape;702;p37"/>
          <p:cNvPicPr preferRelativeResize="0"/>
          <p:nvPr/>
        </p:nvPicPr>
        <p:blipFill>
          <a:blip r:embed="rId5">
            <a:alphaModFix/>
          </a:blip>
          <a:stretch>
            <a:fillRect/>
          </a:stretch>
        </p:blipFill>
        <p:spPr>
          <a:xfrm>
            <a:off x="1842225" y="3058150"/>
            <a:ext cx="886650" cy="886650"/>
          </a:xfrm>
          <a:prstGeom prst="rect">
            <a:avLst/>
          </a:prstGeom>
          <a:noFill/>
          <a:ln>
            <a:noFill/>
          </a:ln>
        </p:spPr>
      </p:pic>
      <p:pic>
        <p:nvPicPr>
          <p:cNvPr id="703" name="Google Shape;703;p37"/>
          <p:cNvPicPr preferRelativeResize="0"/>
          <p:nvPr/>
        </p:nvPicPr>
        <p:blipFill>
          <a:blip r:embed="rId6">
            <a:alphaModFix/>
          </a:blip>
          <a:stretch>
            <a:fillRect/>
          </a:stretch>
        </p:blipFill>
        <p:spPr>
          <a:xfrm>
            <a:off x="1865638" y="4603350"/>
            <a:ext cx="839075" cy="83907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8" name="Shape 708"/>
        <p:cNvGrpSpPr/>
        <p:nvPr/>
      </p:nvGrpSpPr>
      <p:grpSpPr>
        <a:xfrm>
          <a:off x="0" y="0"/>
          <a:ext cx="0" cy="0"/>
          <a:chOff x="0" y="0"/>
          <a:chExt cx="0" cy="0"/>
        </a:xfrm>
      </p:grpSpPr>
      <p:sp>
        <p:nvSpPr>
          <p:cNvPr id="709" name="Google Shape;709;p38"/>
          <p:cNvSpPr/>
          <p:nvPr/>
        </p:nvSpPr>
        <p:spPr>
          <a:xfrm rot="2700000">
            <a:off x="5484939" y="2060669"/>
            <a:ext cx="1028637" cy="1033775"/>
          </a:xfrm>
          <a:custGeom>
            <a:rect b="b" l="l" r="r" t="t"/>
            <a:pathLst>
              <a:path extrusionOk="0" h="4730065" w="4706557">
                <a:moveTo>
                  <a:pt x="1163668" y="125724"/>
                </a:moveTo>
                <a:lnTo>
                  <a:pt x="1163670" y="125724"/>
                </a:lnTo>
                <a:lnTo>
                  <a:pt x="1289393" y="1"/>
                </a:lnTo>
                <a:lnTo>
                  <a:pt x="4274851" y="0"/>
                </a:lnTo>
                <a:cubicBezTo>
                  <a:pt x="4513275" y="1"/>
                  <a:pt x="4706557" y="193282"/>
                  <a:pt x="4706557" y="431706"/>
                </a:cubicBezTo>
                <a:lnTo>
                  <a:pt x="4706557" y="3440672"/>
                </a:lnTo>
                <a:lnTo>
                  <a:pt x="3542888" y="4604342"/>
                </a:lnTo>
                <a:lnTo>
                  <a:pt x="3542888" y="4604340"/>
                </a:lnTo>
                <a:lnTo>
                  <a:pt x="3417163" y="4730065"/>
                </a:lnTo>
                <a:lnTo>
                  <a:pt x="3417163" y="1289392"/>
                </a:lnTo>
                <a:lnTo>
                  <a:pt x="0" y="1289392"/>
                </a:lnTo>
                <a:close/>
              </a:path>
            </a:pathLst>
          </a:custGeom>
          <a:solidFill>
            <a:srgbClr val="F2F2F2">
              <a:alpha val="8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710" name="Google Shape;710;p38"/>
          <p:cNvSpPr/>
          <p:nvPr/>
        </p:nvSpPr>
        <p:spPr>
          <a:xfrm rot="2700000">
            <a:off x="-2095382" y="209360"/>
            <a:ext cx="6410492" cy="6427355"/>
          </a:xfrm>
          <a:custGeom>
            <a:rect b="b" l="l" r="r" t="t"/>
            <a:pathLst>
              <a:path extrusionOk="0" h="6427355" w="6410492">
                <a:moveTo>
                  <a:pt x="0" y="1578016"/>
                </a:moveTo>
                <a:lnTo>
                  <a:pt x="1146670" y="431345"/>
                </a:lnTo>
                <a:lnTo>
                  <a:pt x="1146671" y="431345"/>
                </a:lnTo>
                <a:lnTo>
                  <a:pt x="1578016" y="0"/>
                </a:lnTo>
                <a:lnTo>
                  <a:pt x="5764900" y="0"/>
                </a:lnTo>
                <a:cubicBezTo>
                  <a:pt x="6121450" y="0"/>
                  <a:pt x="6410492" y="289042"/>
                  <a:pt x="6410492" y="645592"/>
                </a:cubicBezTo>
                <a:lnTo>
                  <a:pt x="6410491" y="4866202"/>
                </a:lnTo>
                <a:lnTo>
                  <a:pt x="4849339" y="6427355"/>
                </a:lnTo>
                <a:lnTo>
                  <a:pt x="4238944" y="5816960"/>
                </a:lnTo>
                <a:lnTo>
                  <a:pt x="4238943" y="2171546"/>
                </a:lnTo>
                <a:lnTo>
                  <a:pt x="593530" y="2171546"/>
                </a:lnTo>
                <a:close/>
              </a:path>
            </a:pathLst>
          </a:custGeom>
          <a:solidFill>
            <a:srgbClr val="33333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711" name="Google Shape;711;p38"/>
          <p:cNvSpPr/>
          <p:nvPr/>
        </p:nvSpPr>
        <p:spPr>
          <a:xfrm rot="2700000">
            <a:off x="1827643" y="44906"/>
            <a:ext cx="3850328" cy="3869559"/>
          </a:xfrm>
          <a:custGeom>
            <a:rect b="b" l="l" r="r" t="t"/>
            <a:pathLst>
              <a:path extrusionOk="0" h="4730065" w="4706557">
                <a:moveTo>
                  <a:pt x="1163668" y="125724"/>
                </a:moveTo>
                <a:lnTo>
                  <a:pt x="1163670" y="125724"/>
                </a:lnTo>
                <a:lnTo>
                  <a:pt x="1289393" y="1"/>
                </a:lnTo>
                <a:lnTo>
                  <a:pt x="4274851" y="0"/>
                </a:lnTo>
                <a:cubicBezTo>
                  <a:pt x="4513275" y="1"/>
                  <a:pt x="4706557" y="193282"/>
                  <a:pt x="4706557" y="431706"/>
                </a:cubicBezTo>
                <a:lnTo>
                  <a:pt x="4706557" y="3440672"/>
                </a:lnTo>
                <a:lnTo>
                  <a:pt x="3542888" y="4604342"/>
                </a:lnTo>
                <a:lnTo>
                  <a:pt x="3542888" y="4604340"/>
                </a:lnTo>
                <a:lnTo>
                  <a:pt x="3417163" y="4730065"/>
                </a:lnTo>
                <a:lnTo>
                  <a:pt x="3417163" y="1289392"/>
                </a:lnTo>
                <a:lnTo>
                  <a:pt x="0" y="1289392"/>
                </a:lnTo>
                <a:close/>
              </a:path>
            </a:pathLst>
          </a:custGeom>
          <a:solidFill>
            <a:srgbClr val="5D999F">
              <a:alpha val="8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712" name="Google Shape;712;p38"/>
          <p:cNvSpPr/>
          <p:nvPr/>
        </p:nvSpPr>
        <p:spPr>
          <a:xfrm flipH="1" rot="-2700000">
            <a:off x="11525844" y="5786883"/>
            <a:ext cx="1174416" cy="953193"/>
          </a:xfrm>
          <a:custGeom>
            <a:rect b="b" l="l" r="r" t="t"/>
            <a:pathLst>
              <a:path extrusionOk="0" h="953193" w="1174416">
                <a:moveTo>
                  <a:pt x="1038" y="0"/>
                </a:moveTo>
                <a:lnTo>
                  <a:pt x="0" y="1038"/>
                </a:lnTo>
                <a:lnTo>
                  <a:pt x="441710" y="442748"/>
                </a:lnTo>
                <a:lnTo>
                  <a:pt x="731667" y="442748"/>
                </a:lnTo>
                <a:lnTo>
                  <a:pt x="731667" y="732705"/>
                </a:lnTo>
                <a:lnTo>
                  <a:pt x="952155" y="953193"/>
                </a:lnTo>
                <a:lnTo>
                  <a:pt x="1174416" y="730932"/>
                </a:lnTo>
                <a:lnTo>
                  <a:pt x="1174416" y="148239"/>
                </a:lnTo>
                <a:cubicBezTo>
                  <a:pt x="1174416" y="66369"/>
                  <a:pt x="1108048" y="0"/>
                  <a:pt x="1026178" y="0"/>
                </a:cubicBezTo>
                <a:close/>
              </a:path>
            </a:pathLst>
          </a:custGeom>
          <a:solidFill>
            <a:schemeClr val="accent2">
              <a:alpha val="8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713" name="Google Shape;713;p38"/>
          <p:cNvSpPr txBox="1"/>
          <p:nvPr/>
        </p:nvSpPr>
        <p:spPr>
          <a:xfrm>
            <a:off x="6804623" y="2727050"/>
            <a:ext cx="5212200" cy="1200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zh-CN" sz="7200">
                <a:solidFill>
                  <a:schemeClr val="accent1"/>
                </a:solidFill>
                <a:latin typeface="Comic Sans MS"/>
                <a:ea typeface="Comic Sans MS"/>
                <a:cs typeface="Comic Sans MS"/>
                <a:sym typeface="Comic Sans MS"/>
              </a:rPr>
              <a:t>Q&amp;A</a:t>
            </a:r>
            <a:endParaRPr b="1" sz="7200">
              <a:solidFill>
                <a:schemeClr val="accent1"/>
              </a:solidFill>
              <a:latin typeface="Comic Sans MS"/>
              <a:ea typeface="Comic Sans MS"/>
              <a:cs typeface="Comic Sans MS"/>
              <a:sym typeface="Comic Sans MS"/>
            </a:endParaRPr>
          </a:p>
        </p:txBody>
      </p:sp>
      <p:sp>
        <p:nvSpPr>
          <p:cNvPr id="714" name="Google Shape;714;p38"/>
          <p:cNvSpPr/>
          <p:nvPr/>
        </p:nvSpPr>
        <p:spPr>
          <a:xfrm rot="2700000">
            <a:off x="9435201" y="912906"/>
            <a:ext cx="1461465" cy="1468765"/>
          </a:xfrm>
          <a:custGeom>
            <a:rect b="b" l="l" r="r" t="t"/>
            <a:pathLst>
              <a:path extrusionOk="0" h="4730065" w="4706557">
                <a:moveTo>
                  <a:pt x="1163668" y="125724"/>
                </a:moveTo>
                <a:lnTo>
                  <a:pt x="1163670" y="125724"/>
                </a:lnTo>
                <a:lnTo>
                  <a:pt x="1289393" y="1"/>
                </a:lnTo>
                <a:lnTo>
                  <a:pt x="4274851" y="0"/>
                </a:lnTo>
                <a:cubicBezTo>
                  <a:pt x="4513275" y="1"/>
                  <a:pt x="4706557" y="193282"/>
                  <a:pt x="4706557" y="431706"/>
                </a:cubicBezTo>
                <a:lnTo>
                  <a:pt x="4706557" y="3440672"/>
                </a:lnTo>
                <a:lnTo>
                  <a:pt x="3542888" y="4604342"/>
                </a:lnTo>
                <a:lnTo>
                  <a:pt x="3542888" y="4604340"/>
                </a:lnTo>
                <a:lnTo>
                  <a:pt x="3417163" y="4730065"/>
                </a:lnTo>
                <a:lnTo>
                  <a:pt x="3417163" y="1289392"/>
                </a:lnTo>
                <a:lnTo>
                  <a:pt x="0" y="1289392"/>
                </a:lnTo>
                <a:close/>
              </a:path>
            </a:pathLst>
          </a:custGeom>
          <a:solidFill>
            <a:srgbClr val="D8E9EB">
              <a:alpha val="8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715" name="Google Shape;715;p38"/>
          <p:cNvSpPr/>
          <p:nvPr/>
        </p:nvSpPr>
        <p:spPr>
          <a:xfrm rot="2700000">
            <a:off x="10767277" y="5635597"/>
            <a:ext cx="602495" cy="605504"/>
          </a:xfrm>
          <a:custGeom>
            <a:rect b="b" l="l" r="r" t="t"/>
            <a:pathLst>
              <a:path extrusionOk="0" h="4730065" w="4706557">
                <a:moveTo>
                  <a:pt x="1163668" y="125724"/>
                </a:moveTo>
                <a:lnTo>
                  <a:pt x="1163670" y="125724"/>
                </a:lnTo>
                <a:lnTo>
                  <a:pt x="1289393" y="1"/>
                </a:lnTo>
                <a:lnTo>
                  <a:pt x="4274851" y="0"/>
                </a:lnTo>
                <a:cubicBezTo>
                  <a:pt x="4513275" y="1"/>
                  <a:pt x="4706557" y="193282"/>
                  <a:pt x="4706557" y="431706"/>
                </a:cubicBezTo>
                <a:lnTo>
                  <a:pt x="4706557" y="3440672"/>
                </a:lnTo>
                <a:lnTo>
                  <a:pt x="3542888" y="4604342"/>
                </a:lnTo>
                <a:lnTo>
                  <a:pt x="3542888" y="4604340"/>
                </a:lnTo>
                <a:lnTo>
                  <a:pt x="3417163" y="4730065"/>
                </a:lnTo>
                <a:lnTo>
                  <a:pt x="3417163" y="1289392"/>
                </a:lnTo>
                <a:lnTo>
                  <a:pt x="0" y="1289392"/>
                </a:lnTo>
                <a:close/>
              </a:path>
            </a:pathLst>
          </a:custGeom>
          <a:solidFill>
            <a:srgbClr val="F2F2F2">
              <a:alpha val="8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8">
                                  <p:stCondLst>
                                    <p:cond delay="0"/>
                                  </p:stCondLst>
                                  <p:childTnLst>
                                    <p:set>
                                      <p:cBhvr>
                                        <p:cTn dur="1" fill="hold">
                                          <p:stCondLst>
                                            <p:cond delay="0"/>
                                          </p:stCondLst>
                                        </p:cTn>
                                        <p:tgtEl>
                                          <p:spTgt spid="710"/>
                                        </p:tgtEl>
                                        <p:attrNameLst>
                                          <p:attrName>style.visibility</p:attrName>
                                        </p:attrNameLst>
                                      </p:cBhvr>
                                      <p:to>
                                        <p:strVal val="visible"/>
                                      </p:to>
                                    </p:set>
                                    <p:anim calcmode="lin" valueType="num">
                                      <p:cBhvr additive="base">
                                        <p:cTn dur="500"/>
                                        <p:tgtEl>
                                          <p:spTgt spid="710"/>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711"/>
                                        </p:tgtEl>
                                        <p:attrNameLst>
                                          <p:attrName>style.visibility</p:attrName>
                                        </p:attrNameLst>
                                      </p:cBhvr>
                                      <p:to>
                                        <p:strVal val="visible"/>
                                      </p:to>
                                    </p:set>
                                    <p:anim calcmode="lin" valueType="num">
                                      <p:cBhvr additive="base">
                                        <p:cTn dur="500"/>
                                        <p:tgtEl>
                                          <p:spTgt spid="711"/>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709"/>
                                        </p:tgtEl>
                                        <p:attrNameLst>
                                          <p:attrName>style.visibility</p:attrName>
                                        </p:attrNameLst>
                                      </p:cBhvr>
                                      <p:to>
                                        <p:strVal val="visible"/>
                                      </p:to>
                                    </p:set>
                                    <p:anim calcmode="lin" valueType="num">
                                      <p:cBhvr additive="base">
                                        <p:cTn dur="500"/>
                                        <p:tgtEl>
                                          <p:spTgt spid="709"/>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714"/>
                                        </p:tgtEl>
                                        <p:attrNameLst>
                                          <p:attrName>style.visibility</p:attrName>
                                        </p:attrNameLst>
                                      </p:cBhvr>
                                      <p:to>
                                        <p:strVal val="visible"/>
                                      </p:to>
                                    </p:set>
                                    <p:anim calcmode="lin" valueType="num">
                                      <p:cBhvr additive="base">
                                        <p:cTn dur="500"/>
                                        <p:tgtEl>
                                          <p:spTgt spid="714"/>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715"/>
                                        </p:tgtEl>
                                        <p:attrNameLst>
                                          <p:attrName>style.visibility</p:attrName>
                                        </p:attrNameLst>
                                      </p:cBhvr>
                                      <p:to>
                                        <p:strVal val="visible"/>
                                      </p:to>
                                    </p:set>
                                    <p:anim calcmode="lin" valueType="num">
                                      <p:cBhvr additive="base">
                                        <p:cTn dur="500"/>
                                        <p:tgtEl>
                                          <p:spTgt spid="715"/>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712"/>
                                        </p:tgtEl>
                                        <p:attrNameLst>
                                          <p:attrName>style.visibility</p:attrName>
                                        </p:attrNameLst>
                                      </p:cBhvr>
                                      <p:to>
                                        <p:strVal val="visible"/>
                                      </p:to>
                                    </p:set>
                                    <p:anim calcmode="lin" valueType="num">
                                      <p:cBhvr additive="base">
                                        <p:cTn dur="500"/>
                                        <p:tgtEl>
                                          <p:spTgt spid="712"/>
                                        </p:tgtEl>
                                        <p:attrNameLst>
                                          <p:attrName>ppt_x</p:attrName>
                                        </p:attrNameLst>
                                      </p:cBhvr>
                                      <p:tavLst>
                                        <p:tav fmla="" tm="0">
                                          <p:val>
                                            <p:strVal val="#ppt_x+1"/>
                                          </p:val>
                                        </p:tav>
                                        <p:tav fmla="" tm="100000">
                                          <p:val>
                                            <p:strVal val="#ppt_x"/>
                                          </p:val>
                                        </p:tav>
                                      </p:tavLst>
                                    </p:anim>
                                  </p:childTnLst>
                                </p:cTn>
                              </p:par>
                            </p:childTnLst>
                          </p:cTn>
                        </p:par>
                        <p:par>
                          <p:cTn fill="hold">
                            <p:stCondLst>
                              <p:cond delay="500"/>
                            </p:stCondLst>
                            <p:childTnLst>
                              <p:par>
                                <p:cTn fill="hold" nodeType="afterEffect" presetClass="entr" presetID="23" presetSubtype="16">
                                  <p:stCondLst>
                                    <p:cond delay="0"/>
                                  </p:stCondLst>
                                  <p:childTnLst>
                                    <p:set>
                                      <p:cBhvr>
                                        <p:cTn dur="1" fill="hold">
                                          <p:stCondLst>
                                            <p:cond delay="0"/>
                                          </p:stCondLst>
                                        </p:cTn>
                                        <p:tgtEl>
                                          <p:spTgt spid="713"/>
                                        </p:tgtEl>
                                        <p:attrNameLst>
                                          <p:attrName>style.visibility</p:attrName>
                                        </p:attrNameLst>
                                      </p:cBhvr>
                                      <p:to>
                                        <p:strVal val="visible"/>
                                      </p:to>
                                    </p:set>
                                    <p:anim calcmode="lin" valueType="num">
                                      <p:cBhvr additive="base">
                                        <p:cTn dur="500"/>
                                        <p:tgtEl>
                                          <p:spTgt spid="713"/>
                                        </p:tgtEl>
                                        <p:attrNameLst>
                                          <p:attrName>ppt_w</p:attrName>
                                        </p:attrNameLst>
                                      </p:cBhvr>
                                      <p:tavLst>
                                        <p:tav fmla="" tm="0">
                                          <p:val>
                                            <p:strVal val="0"/>
                                          </p:val>
                                        </p:tav>
                                        <p:tav fmla="" tm="100000">
                                          <p:val>
                                            <p:strVal val="#ppt_w"/>
                                          </p:val>
                                        </p:tav>
                                      </p:tavLst>
                                    </p:anim>
                                    <p:anim calcmode="lin" valueType="num">
                                      <p:cBhvr additive="base">
                                        <p:cTn dur="500"/>
                                        <p:tgtEl>
                                          <p:spTgt spid="713"/>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0" name="Shape 720"/>
        <p:cNvGrpSpPr/>
        <p:nvPr/>
      </p:nvGrpSpPr>
      <p:grpSpPr>
        <a:xfrm>
          <a:off x="0" y="0"/>
          <a:ext cx="0" cy="0"/>
          <a:chOff x="0" y="0"/>
          <a:chExt cx="0" cy="0"/>
        </a:xfrm>
      </p:grpSpPr>
      <p:sp>
        <p:nvSpPr>
          <p:cNvPr id="721" name="Google Shape;721;p39"/>
          <p:cNvSpPr/>
          <p:nvPr/>
        </p:nvSpPr>
        <p:spPr>
          <a:xfrm rot="2700000">
            <a:off x="9333517" y="915354"/>
            <a:ext cx="1414416" cy="1421481"/>
          </a:xfrm>
          <a:custGeom>
            <a:rect b="b" l="l" r="r" t="t"/>
            <a:pathLst>
              <a:path extrusionOk="0" h="4730065" w="4706557">
                <a:moveTo>
                  <a:pt x="1163668" y="125724"/>
                </a:moveTo>
                <a:lnTo>
                  <a:pt x="1163670" y="125724"/>
                </a:lnTo>
                <a:lnTo>
                  <a:pt x="1289393" y="1"/>
                </a:lnTo>
                <a:lnTo>
                  <a:pt x="4274851" y="0"/>
                </a:lnTo>
                <a:cubicBezTo>
                  <a:pt x="4513275" y="1"/>
                  <a:pt x="4706557" y="193282"/>
                  <a:pt x="4706557" y="431706"/>
                </a:cubicBezTo>
                <a:lnTo>
                  <a:pt x="4706557" y="3440672"/>
                </a:lnTo>
                <a:lnTo>
                  <a:pt x="3542888" y="4604342"/>
                </a:lnTo>
                <a:lnTo>
                  <a:pt x="3542888" y="4604340"/>
                </a:lnTo>
                <a:lnTo>
                  <a:pt x="3417163" y="4730065"/>
                </a:lnTo>
                <a:lnTo>
                  <a:pt x="3417163" y="1289392"/>
                </a:lnTo>
                <a:lnTo>
                  <a:pt x="0" y="1289392"/>
                </a:lnTo>
                <a:close/>
              </a:path>
            </a:pathLst>
          </a:custGeom>
          <a:solidFill>
            <a:srgbClr val="F2F2F2">
              <a:alpha val="898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722" name="Google Shape;722;p39"/>
          <p:cNvSpPr/>
          <p:nvPr/>
        </p:nvSpPr>
        <p:spPr>
          <a:xfrm rot="2700000">
            <a:off x="3115506" y="-89071"/>
            <a:ext cx="7007918" cy="7041662"/>
          </a:xfrm>
          <a:custGeom>
            <a:rect b="b" l="l" r="r" t="t"/>
            <a:pathLst>
              <a:path extrusionOk="0" h="7037748" w="7004023">
                <a:moveTo>
                  <a:pt x="0" y="2171546"/>
                </a:moveTo>
                <a:lnTo>
                  <a:pt x="1740201" y="431345"/>
                </a:lnTo>
                <a:lnTo>
                  <a:pt x="1740202" y="431345"/>
                </a:lnTo>
                <a:lnTo>
                  <a:pt x="2171547" y="0"/>
                </a:lnTo>
                <a:lnTo>
                  <a:pt x="6358431" y="0"/>
                </a:lnTo>
                <a:cubicBezTo>
                  <a:pt x="6714981" y="0"/>
                  <a:pt x="7004023" y="289042"/>
                  <a:pt x="7004023" y="645592"/>
                </a:cubicBezTo>
                <a:lnTo>
                  <a:pt x="7004022" y="4866202"/>
                </a:lnTo>
                <a:lnTo>
                  <a:pt x="5263822" y="6606403"/>
                </a:lnTo>
                <a:lnTo>
                  <a:pt x="5263822" y="6606401"/>
                </a:lnTo>
                <a:lnTo>
                  <a:pt x="4832475" y="7037748"/>
                </a:lnTo>
                <a:lnTo>
                  <a:pt x="4832474" y="2171546"/>
                </a:lnTo>
                <a:close/>
              </a:path>
            </a:pathLst>
          </a:cu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723" name="Google Shape;723;p39"/>
          <p:cNvSpPr/>
          <p:nvPr/>
        </p:nvSpPr>
        <p:spPr>
          <a:xfrm rot="2700000">
            <a:off x="6097349" y="2489169"/>
            <a:ext cx="4355981" cy="4234239"/>
          </a:xfrm>
          <a:custGeom>
            <a:rect b="b" l="l" r="r" t="t"/>
            <a:pathLst>
              <a:path extrusionOk="0" h="4231886" w="4353560">
                <a:moveTo>
                  <a:pt x="0" y="1105934"/>
                </a:moveTo>
                <a:lnTo>
                  <a:pt x="1105935" y="0"/>
                </a:lnTo>
                <a:lnTo>
                  <a:pt x="3943273" y="0"/>
                </a:lnTo>
                <a:cubicBezTo>
                  <a:pt x="4169868" y="0"/>
                  <a:pt x="4353560" y="183692"/>
                  <a:pt x="4353560" y="410287"/>
                </a:cubicBezTo>
                <a:lnTo>
                  <a:pt x="4353560" y="3125951"/>
                </a:lnTo>
                <a:lnTo>
                  <a:pt x="3247625" y="4231886"/>
                </a:lnTo>
                <a:lnTo>
                  <a:pt x="3247625" y="1105934"/>
                </a:lnTo>
                <a:close/>
              </a:path>
            </a:pathLst>
          </a:custGeom>
          <a:solidFill>
            <a:schemeClr val="accent2">
              <a:alpha val="8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724" name="Google Shape;724;p39"/>
          <p:cNvSpPr/>
          <p:nvPr/>
        </p:nvSpPr>
        <p:spPr>
          <a:xfrm rot="2700000">
            <a:off x="5270330" y="434231"/>
            <a:ext cx="4709174" cy="4732695"/>
          </a:xfrm>
          <a:custGeom>
            <a:rect b="b" l="l" r="r" t="t"/>
            <a:pathLst>
              <a:path extrusionOk="0" h="4730065" w="4706557">
                <a:moveTo>
                  <a:pt x="1163668" y="125724"/>
                </a:moveTo>
                <a:lnTo>
                  <a:pt x="1163670" y="125724"/>
                </a:lnTo>
                <a:lnTo>
                  <a:pt x="1289393" y="1"/>
                </a:lnTo>
                <a:lnTo>
                  <a:pt x="4274851" y="0"/>
                </a:lnTo>
                <a:cubicBezTo>
                  <a:pt x="4513275" y="1"/>
                  <a:pt x="4706557" y="193282"/>
                  <a:pt x="4706557" y="431706"/>
                </a:cubicBezTo>
                <a:lnTo>
                  <a:pt x="4706557" y="3440672"/>
                </a:lnTo>
                <a:lnTo>
                  <a:pt x="3542888" y="4604342"/>
                </a:lnTo>
                <a:lnTo>
                  <a:pt x="3542888" y="4604340"/>
                </a:lnTo>
                <a:lnTo>
                  <a:pt x="3417163" y="4730065"/>
                </a:lnTo>
                <a:lnTo>
                  <a:pt x="3417163" y="1289392"/>
                </a:lnTo>
                <a:lnTo>
                  <a:pt x="0" y="1289392"/>
                </a:lnTo>
                <a:close/>
              </a:path>
            </a:pathLst>
          </a:custGeom>
          <a:solidFill>
            <a:srgbClr val="5D999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725" name="Google Shape;725;p39"/>
          <p:cNvSpPr txBox="1"/>
          <p:nvPr/>
        </p:nvSpPr>
        <p:spPr>
          <a:xfrm>
            <a:off x="909173" y="1569175"/>
            <a:ext cx="4929000" cy="600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1" sz="3300">
              <a:solidFill>
                <a:srgbClr val="5D999F"/>
              </a:solidFill>
              <a:latin typeface="Century Gothic"/>
              <a:ea typeface="Century Gothic"/>
              <a:cs typeface="Century Gothic"/>
              <a:sym typeface="Century Gothic"/>
            </a:endParaRPr>
          </a:p>
        </p:txBody>
      </p:sp>
      <p:sp>
        <p:nvSpPr>
          <p:cNvPr id="726" name="Google Shape;726;p39"/>
          <p:cNvSpPr txBox="1"/>
          <p:nvPr/>
        </p:nvSpPr>
        <p:spPr>
          <a:xfrm>
            <a:off x="2102300" y="2628725"/>
            <a:ext cx="7000200" cy="1200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zh-CN" sz="7200">
                <a:solidFill>
                  <a:srgbClr val="3F3F3F"/>
                </a:solidFill>
                <a:latin typeface="Century Gothic"/>
                <a:ea typeface="Century Gothic"/>
                <a:cs typeface="Century Gothic"/>
                <a:sym typeface="Century Gothic"/>
              </a:rPr>
              <a:t>Thank You!</a:t>
            </a:r>
            <a:endParaRPr b="1" sz="7200">
              <a:solidFill>
                <a:srgbClr val="3F3F3F"/>
              </a:solidFill>
              <a:latin typeface="Century Gothic"/>
              <a:ea typeface="Century Gothic"/>
              <a:cs typeface="Century Gothic"/>
              <a:sym typeface="Century Gothic"/>
            </a:endParaRPr>
          </a:p>
        </p:txBody>
      </p:sp>
      <p:sp>
        <p:nvSpPr>
          <p:cNvPr id="727" name="Google Shape;727;p39"/>
          <p:cNvSpPr/>
          <p:nvPr/>
        </p:nvSpPr>
        <p:spPr>
          <a:xfrm rot="2700000">
            <a:off x="10735538" y="5931206"/>
            <a:ext cx="915211" cy="919782"/>
          </a:xfrm>
          <a:custGeom>
            <a:rect b="b" l="l" r="r" t="t"/>
            <a:pathLst>
              <a:path extrusionOk="0" h="4730065" w="4706557">
                <a:moveTo>
                  <a:pt x="1163668" y="125724"/>
                </a:moveTo>
                <a:lnTo>
                  <a:pt x="1163670" y="125724"/>
                </a:lnTo>
                <a:lnTo>
                  <a:pt x="1289393" y="1"/>
                </a:lnTo>
                <a:lnTo>
                  <a:pt x="4274851" y="0"/>
                </a:lnTo>
                <a:cubicBezTo>
                  <a:pt x="4513275" y="1"/>
                  <a:pt x="4706557" y="193282"/>
                  <a:pt x="4706557" y="431706"/>
                </a:cubicBezTo>
                <a:lnTo>
                  <a:pt x="4706557" y="3440672"/>
                </a:lnTo>
                <a:lnTo>
                  <a:pt x="3542888" y="4604342"/>
                </a:lnTo>
                <a:lnTo>
                  <a:pt x="3542888" y="4604340"/>
                </a:lnTo>
                <a:lnTo>
                  <a:pt x="3417163" y="4730065"/>
                </a:lnTo>
                <a:lnTo>
                  <a:pt x="3417163" y="1289392"/>
                </a:lnTo>
                <a:lnTo>
                  <a:pt x="0" y="1289392"/>
                </a:lnTo>
                <a:close/>
              </a:path>
            </a:pathLst>
          </a:custGeom>
          <a:solidFill>
            <a:srgbClr val="CCCCCC">
              <a:alpha val="898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728" name="Google Shape;728;p39"/>
          <p:cNvSpPr/>
          <p:nvPr/>
        </p:nvSpPr>
        <p:spPr>
          <a:xfrm rot="2700000">
            <a:off x="1305525" y="5455884"/>
            <a:ext cx="698888" cy="702379"/>
          </a:xfrm>
          <a:custGeom>
            <a:rect b="b" l="l" r="r" t="t"/>
            <a:pathLst>
              <a:path extrusionOk="0" h="4730065" w="4706557">
                <a:moveTo>
                  <a:pt x="1163668" y="125724"/>
                </a:moveTo>
                <a:lnTo>
                  <a:pt x="1163670" y="125724"/>
                </a:lnTo>
                <a:lnTo>
                  <a:pt x="1289393" y="1"/>
                </a:lnTo>
                <a:lnTo>
                  <a:pt x="4274851" y="0"/>
                </a:lnTo>
                <a:cubicBezTo>
                  <a:pt x="4513275" y="1"/>
                  <a:pt x="4706557" y="193282"/>
                  <a:pt x="4706557" y="431706"/>
                </a:cubicBezTo>
                <a:lnTo>
                  <a:pt x="4706557" y="3440672"/>
                </a:lnTo>
                <a:lnTo>
                  <a:pt x="3542888" y="4604342"/>
                </a:lnTo>
                <a:lnTo>
                  <a:pt x="3542888" y="4604340"/>
                </a:lnTo>
                <a:lnTo>
                  <a:pt x="3417163" y="4730065"/>
                </a:lnTo>
                <a:lnTo>
                  <a:pt x="3417163" y="1289392"/>
                </a:lnTo>
                <a:lnTo>
                  <a:pt x="0" y="1289392"/>
                </a:lnTo>
                <a:close/>
              </a:path>
            </a:pathLst>
          </a:custGeom>
          <a:solidFill>
            <a:srgbClr val="F2F2F2">
              <a:alpha val="898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729" name="Google Shape;729;p39"/>
          <p:cNvSpPr/>
          <p:nvPr/>
        </p:nvSpPr>
        <p:spPr>
          <a:xfrm rot="2700000">
            <a:off x="4937882" y="464361"/>
            <a:ext cx="349444" cy="351189"/>
          </a:xfrm>
          <a:custGeom>
            <a:rect b="b" l="l" r="r" t="t"/>
            <a:pathLst>
              <a:path extrusionOk="0" h="4730065" w="4706557">
                <a:moveTo>
                  <a:pt x="1163668" y="125724"/>
                </a:moveTo>
                <a:lnTo>
                  <a:pt x="1163670" y="125724"/>
                </a:lnTo>
                <a:lnTo>
                  <a:pt x="1289393" y="1"/>
                </a:lnTo>
                <a:lnTo>
                  <a:pt x="4274851" y="0"/>
                </a:lnTo>
                <a:cubicBezTo>
                  <a:pt x="4513275" y="1"/>
                  <a:pt x="4706557" y="193282"/>
                  <a:pt x="4706557" y="431706"/>
                </a:cubicBezTo>
                <a:lnTo>
                  <a:pt x="4706557" y="3440672"/>
                </a:lnTo>
                <a:lnTo>
                  <a:pt x="3542888" y="4604342"/>
                </a:lnTo>
                <a:lnTo>
                  <a:pt x="3542888" y="4604340"/>
                </a:lnTo>
                <a:lnTo>
                  <a:pt x="3417163" y="4730065"/>
                </a:lnTo>
                <a:lnTo>
                  <a:pt x="3417163" y="1289392"/>
                </a:lnTo>
                <a:lnTo>
                  <a:pt x="0" y="1289392"/>
                </a:lnTo>
                <a:close/>
              </a:path>
            </a:pathLst>
          </a:custGeom>
          <a:solidFill>
            <a:srgbClr val="D8E9EB">
              <a:alpha val="898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nvGrpSpPr>
          <p:cNvPr id="730" name="Google Shape;730;p39"/>
          <p:cNvGrpSpPr/>
          <p:nvPr/>
        </p:nvGrpSpPr>
        <p:grpSpPr>
          <a:xfrm>
            <a:off x="458263" y="546207"/>
            <a:ext cx="311015" cy="194269"/>
            <a:chOff x="207558" y="206734"/>
            <a:chExt cx="380400" cy="157163"/>
          </a:xfrm>
        </p:grpSpPr>
        <p:cxnSp>
          <p:nvCxnSpPr>
            <p:cNvPr id="731" name="Google Shape;731;p39"/>
            <p:cNvCxnSpPr/>
            <p:nvPr/>
          </p:nvCxnSpPr>
          <p:spPr>
            <a:xfrm>
              <a:off x="207558" y="206734"/>
              <a:ext cx="380400" cy="0"/>
            </a:xfrm>
            <a:prstGeom prst="straightConnector1">
              <a:avLst/>
            </a:prstGeom>
            <a:noFill/>
            <a:ln cap="rnd" cmpd="sng" w="38100">
              <a:solidFill>
                <a:srgbClr val="5D999F"/>
              </a:solidFill>
              <a:prstDash val="solid"/>
              <a:round/>
              <a:headEnd len="sm" w="sm" type="none"/>
              <a:tailEnd len="sm" w="sm" type="none"/>
            </a:ln>
          </p:spPr>
        </p:cxnSp>
        <p:cxnSp>
          <p:nvCxnSpPr>
            <p:cNvPr id="732" name="Google Shape;732;p39"/>
            <p:cNvCxnSpPr/>
            <p:nvPr/>
          </p:nvCxnSpPr>
          <p:spPr>
            <a:xfrm>
              <a:off x="207558" y="285316"/>
              <a:ext cx="380400" cy="0"/>
            </a:xfrm>
            <a:prstGeom prst="straightConnector1">
              <a:avLst/>
            </a:prstGeom>
            <a:noFill/>
            <a:ln cap="rnd" cmpd="sng" w="38100">
              <a:solidFill>
                <a:srgbClr val="5D999F"/>
              </a:solidFill>
              <a:prstDash val="solid"/>
              <a:round/>
              <a:headEnd len="sm" w="sm" type="none"/>
              <a:tailEnd len="sm" w="sm" type="none"/>
            </a:ln>
          </p:spPr>
        </p:cxnSp>
        <p:cxnSp>
          <p:nvCxnSpPr>
            <p:cNvPr id="733" name="Google Shape;733;p39"/>
            <p:cNvCxnSpPr/>
            <p:nvPr/>
          </p:nvCxnSpPr>
          <p:spPr>
            <a:xfrm>
              <a:off x="207558" y="363897"/>
              <a:ext cx="380400" cy="0"/>
            </a:xfrm>
            <a:prstGeom prst="straightConnector1">
              <a:avLst/>
            </a:prstGeom>
            <a:noFill/>
            <a:ln cap="rnd" cmpd="sng" w="38100">
              <a:solidFill>
                <a:srgbClr val="5D999F"/>
              </a:solidFill>
              <a:prstDash val="solid"/>
              <a:round/>
              <a:headEnd len="sm" w="sm" type="none"/>
              <a:tailEnd len="sm" w="sm" type="none"/>
            </a:ln>
          </p:spPr>
        </p:cxnSp>
      </p:grpSp>
      <p:sp>
        <p:nvSpPr>
          <p:cNvPr id="734" name="Google Shape;734;p39"/>
          <p:cNvSpPr txBox="1"/>
          <p:nvPr/>
        </p:nvSpPr>
        <p:spPr>
          <a:xfrm>
            <a:off x="890201" y="489450"/>
            <a:ext cx="3971400" cy="30780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zh-CN">
                <a:solidFill>
                  <a:srgbClr val="7F7F7F"/>
                </a:solidFill>
                <a:latin typeface="Century Gothic"/>
                <a:ea typeface="Century Gothic"/>
                <a:cs typeface="Century Gothic"/>
                <a:sym typeface="Century Gothic"/>
              </a:rPr>
              <a:t>IDS789</a:t>
            </a:r>
            <a:r>
              <a:rPr lang="zh-CN" sz="1400">
                <a:solidFill>
                  <a:srgbClr val="7F7F7F"/>
                </a:solidFill>
                <a:latin typeface="Century Gothic"/>
                <a:ea typeface="Century Gothic"/>
                <a:cs typeface="Century Gothic"/>
                <a:sym typeface="Century Gothic"/>
              </a:rPr>
              <a:t> /</a:t>
            </a:r>
            <a:r>
              <a:rPr lang="zh-CN">
                <a:solidFill>
                  <a:srgbClr val="7F7F7F"/>
                </a:solidFill>
                <a:latin typeface="Century Gothic"/>
                <a:ea typeface="Century Gothic"/>
                <a:cs typeface="Century Gothic"/>
                <a:sym typeface="Century Gothic"/>
              </a:rPr>
              <a:t> Group5</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8">
                                  <p:stCondLst>
                                    <p:cond delay="0"/>
                                  </p:stCondLst>
                                  <p:childTnLst>
                                    <p:set>
                                      <p:cBhvr>
                                        <p:cTn dur="1" fill="hold">
                                          <p:stCondLst>
                                            <p:cond delay="0"/>
                                          </p:stCondLst>
                                        </p:cTn>
                                        <p:tgtEl>
                                          <p:spTgt spid="721"/>
                                        </p:tgtEl>
                                        <p:attrNameLst>
                                          <p:attrName>style.visibility</p:attrName>
                                        </p:attrNameLst>
                                      </p:cBhvr>
                                      <p:to>
                                        <p:strVal val="visible"/>
                                      </p:to>
                                    </p:set>
                                    <p:anim calcmode="lin" valueType="num">
                                      <p:cBhvr additive="base">
                                        <p:cTn dur="500"/>
                                        <p:tgtEl>
                                          <p:spTgt spid="721"/>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1000"/>
                                  </p:stCondLst>
                                  <p:childTnLst>
                                    <p:set>
                                      <p:cBhvr>
                                        <p:cTn dur="1" fill="hold">
                                          <p:stCondLst>
                                            <p:cond delay="0"/>
                                          </p:stCondLst>
                                        </p:cTn>
                                        <p:tgtEl>
                                          <p:spTgt spid="723"/>
                                        </p:tgtEl>
                                        <p:attrNameLst>
                                          <p:attrName>style.visibility</p:attrName>
                                        </p:attrNameLst>
                                      </p:cBhvr>
                                      <p:to>
                                        <p:strVal val="visible"/>
                                      </p:to>
                                    </p:set>
                                    <p:anim calcmode="lin" valueType="num">
                                      <p:cBhvr additive="base">
                                        <p:cTn dur="500"/>
                                        <p:tgtEl>
                                          <p:spTgt spid="723"/>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250"/>
                                  </p:stCondLst>
                                  <p:childTnLst>
                                    <p:set>
                                      <p:cBhvr>
                                        <p:cTn dur="1" fill="hold">
                                          <p:stCondLst>
                                            <p:cond delay="0"/>
                                          </p:stCondLst>
                                        </p:cTn>
                                        <p:tgtEl>
                                          <p:spTgt spid="724"/>
                                        </p:tgtEl>
                                        <p:attrNameLst>
                                          <p:attrName>style.visibility</p:attrName>
                                        </p:attrNameLst>
                                      </p:cBhvr>
                                      <p:to>
                                        <p:strVal val="visible"/>
                                      </p:to>
                                    </p:set>
                                    <p:anim calcmode="lin" valueType="num">
                                      <p:cBhvr additive="base">
                                        <p:cTn dur="500"/>
                                        <p:tgtEl>
                                          <p:spTgt spid="724"/>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727"/>
                                        </p:tgtEl>
                                        <p:attrNameLst>
                                          <p:attrName>style.visibility</p:attrName>
                                        </p:attrNameLst>
                                      </p:cBhvr>
                                      <p:to>
                                        <p:strVal val="visible"/>
                                      </p:to>
                                    </p:set>
                                    <p:anim calcmode="lin" valueType="num">
                                      <p:cBhvr additive="base">
                                        <p:cTn dur="500"/>
                                        <p:tgtEl>
                                          <p:spTgt spid="727"/>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500"/>
                                  </p:stCondLst>
                                  <p:childTnLst>
                                    <p:set>
                                      <p:cBhvr>
                                        <p:cTn dur="1" fill="hold">
                                          <p:stCondLst>
                                            <p:cond delay="0"/>
                                          </p:stCondLst>
                                        </p:cTn>
                                        <p:tgtEl>
                                          <p:spTgt spid="729"/>
                                        </p:tgtEl>
                                        <p:attrNameLst>
                                          <p:attrName>style.visibility</p:attrName>
                                        </p:attrNameLst>
                                      </p:cBhvr>
                                      <p:to>
                                        <p:strVal val="visible"/>
                                      </p:to>
                                    </p:set>
                                    <p:anim calcmode="lin" valueType="num">
                                      <p:cBhvr additive="base">
                                        <p:cTn dur="500"/>
                                        <p:tgtEl>
                                          <p:spTgt spid="729"/>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722"/>
                                        </p:tgtEl>
                                        <p:attrNameLst>
                                          <p:attrName>style.visibility</p:attrName>
                                        </p:attrNameLst>
                                      </p:cBhvr>
                                      <p:to>
                                        <p:strVal val="visible"/>
                                      </p:to>
                                    </p:set>
                                    <p:anim calcmode="lin" valueType="num">
                                      <p:cBhvr additive="base">
                                        <p:cTn dur="500"/>
                                        <p:tgtEl>
                                          <p:spTgt spid="722"/>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750"/>
                                  </p:stCondLst>
                                  <p:childTnLst>
                                    <p:set>
                                      <p:cBhvr>
                                        <p:cTn dur="1" fill="hold">
                                          <p:stCondLst>
                                            <p:cond delay="0"/>
                                          </p:stCondLst>
                                        </p:cTn>
                                        <p:tgtEl>
                                          <p:spTgt spid="728"/>
                                        </p:tgtEl>
                                        <p:attrNameLst>
                                          <p:attrName>style.visibility</p:attrName>
                                        </p:attrNameLst>
                                      </p:cBhvr>
                                      <p:to>
                                        <p:strVal val="visible"/>
                                      </p:to>
                                    </p:set>
                                    <p:anim calcmode="lin" valueType="num">
                                      <p:cBhvr additive="base">
                                        <p:cTn dur="500"/>
                                        <p:tgtEl>
                                          <p:spTgt spid="728"/>
                                        </p:tgtEl>
                                        <p:attrNameLst>
                                          <p:attrName>ppt_x</p:attrName>
                                        </p:attrNameLst>
                                      </p:cBhvr>
                                      <p:tavLst>
                                        <p:tav fmla="" tm="0">
                                          <p:val>
                                            <p:strVal val="#ppt_x-1"/>
                                          </p:val>
                                        </p:tav>
                                        <p:tav fmla="" tm="100000">
                                          <p:val>
                                            <p:strVal val="#ppt_x"/>
                                          </p:val>
                                        </p:tav>
                                      </p:tavLst>
                                    </p:anim>
                                  </p:childTnLst>
                                </p:cTn>
                              </p:par>
                            </p:childTnLst>
                          </p:cTn>
                        </p:par>
                        <p:par>
                          <p:cTn fill="hold">
                            <p:stCondLst>
                              <p:cond delay="500"/>
                            </p:stCondLst>
                            <p:childTnLst>
                              <p:par>
                                <p:cTn fill="hold" nodeType="afterEffect" presetClass="entr" presetID="23" presetSubtype="16">
                                  <p:stCondLst>
                                    <p:cond delay="0"/>
                                  </p:stCondLst>
                                  <p:childTnLst>
                                    <p:set>
                                      <p:cBhvr>
                                        <p:cTn dur="1" fill="hold">
                                          <p:stCondLst>
                                            <p:cond delay="0"/>
                                          </p:stCondLst>
                                        </p:cTn>
                                        <p:tgtEl>
                                          <p:spTgt spid="730"/>
                                        </p:tgtEl>
                                        <p:attrNameLst>
                                          <p:attrName>style.visibility</p:attrName>
                                        </p:attrNameLst>
                                      </p:cBhvr>
                                      <p:to>
                                        <p:strVal val="visible"/>
                                      </p:to>
                                    </p:set>
                                    <p:anim calcmode="lin" valueType="num">
                                      <p:cBhvr additive="base">
                                        <p:cTn dur="500"/>
                                        <p:tgtEl>
                                          <p:spTgt spid="730"/>
                                        </p:tgtEl>
                                        <p:attrNameLst>
                                          <p:attrName>ppt_w</p:attrName>
                                        </p:attrNameLst>
                                      </p:cBhvr>
                                      <p:tavLst>
                                        <p:tav fmla="" tm="0">
                                          <p:val>
                                            <p:strVal val="0"/>
                                          </p:val>
                                        </p:tav>
                                        <p:tav fmla="" tm="100000">
                                          <p:val>
                                            <p:strVal val="#ppt_w"/>
                                          </p:val>
                                        </p:tav>
                                      </p:tavLst>
                                    </p:anim>
                                    <p:anim calcmode="lin" valueType="num">
                                      <p:cBhvr additive="base">
                                        <p:cTn dur="500"/>
                                        <p:tgtEl>
                                          <p:spTgt spid="730"/>
                                        </p:tgtEl>
                                        <p:attrNameLst>
                                          <p:attrName>ppt_h</p:attrName>
                                        </p:attrNameLst>
                                      </p:cBhvr>
                                      <p:tavLst>
                                        <p:tav fmla="" tm="0">
                                          <p:val>
                                            <p:strVal val="0"/>
                                          </p:val>
                                        </p:tav>
                                        <p:tav fmla="" tm="100000">
                                          <p:val>
                                            <p:strVal val="#ppt_h"/>
                                          </p:val>
                                        </p:tav>
                                      </p:tavLst>
                                    </p:anim>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734"/>
                                        </p:tgtEl>
                                        <p:attrNameLst>
                                          <p:attrName>style.visibility</p:attrName>
                                        </p:attrNameLst>
                                      </p:cBhvr>
                                      <p:to>
                                        <p:strVal val="visible"/>
                                      </p:to>
                                    </p:set>
                                    <p:animEffect filter="fade" transition="in">
                                      <p:cBhvr>
                                        <p:cTn dur="500"/>
                                        <p:tgtEl>
                                          <p:spTgt spid="734"/>
                                        </p:tgtEl>
                                      </p:cBhvr>
                                    </p:animEffect>
                                  </p:childTnLst>
                                </p:cTn>
                              </p:par>
                            </p:childTnLst>
                          </p:cTn>
                        </p:par>
                        <p:par>
                          <p:cTn fill="hold">
                            <p:stCondLst>
                              <p:cond delay="1500"/>
                            </p:stCondLst>
                            <p:childTnLst>
                              <p:par>
                                <p:cTn fill="hold" nodeType="afterEffect" presetClass="entr" presetID="23" presetSubtype="16">
                                  <p:stCondLst>
                                    <p:cond delay="0"/>
                                  </p:stCondLst>
                                  <p:childTnLst>
                                    <p:set>
                                      <p:cBhvr>
                                        <p:cTn dur="1" fill="hold">
                                          <p:stCondLst>
                                            <p:cond delay="0"/>
                                          </p:stCondLst>
                                        </p:cTn>
                                        <p:tgtEl>
                                          <p:spTgt spid="725"/>
                                        </p:tgtEl>
                                        <p:attrNameLst>
                                          <p:attrName>style.visibility</p:attrName>
                                        </p:attrNameLst>
                                      </p:cBhvr>
                                      <p:to>
                                        <p:strVal val="visible"/>
                                      </p:to>
                                    </p:set>
                                    <p:anim calcmode="lin" valueType="num">
                                      <p:cBhvr additive="base">
                                        <p:cTn dur="500"/>
                                        <p:tgtEl>
                                          <p:spTgt spid="725"/>
                                        </p:tgtEl>
                                        <p:attrNameLst>
                                          <p:attrName>ppt_w</p:attrName>
                                        </p:attrNameLst>
                                      </p:cBhvr>
                                      <p:tavLst>
                                        <p:tav fmla="" tm="0">
                                          <p:val>
                                            <p:strVal val="0"/>
                                          </p:val>
                                        </p:tav>
                                        <p:tav fmla="" tm="100000">
                                          <p:val>
                                            <p:strVal val="#ppt_w"/>
                                          </p:val>
                                        </p:tav>
                                      </p:tavLst>
                                    </p:anim>
                                    <p:anim calcmode="lin" valueType="num">
                                      <p:cBhvr additive="base">
                                        <p:cTn dur="500"/>
                                        <p:tgtEl>
                                          <p:spTgt spid="725"/>
                                        </p:tgtEl>
                                        <p:attrNameLst>
                                          <p:attrName>ppt_h</p:attrName>
                                        </p:attrNameLst>
                                      </p:cBhvr>
                                      <p:tavLst>
                                        <p:tav fmla="" tm="0">
                                          <p:val>
                                            <p:strVal val="0"/>
                                          </p:val>
                                        </p:tav>
                                        <p:tav fmla="" tm="100000">
                                          <p:val>
                                            <p:strVal val="#ppt_h"/>
                                          </p:val>
                                        </p:tav>
                                      </p:tavLst>
                                    </p:anim>
                                  </p:childTnLst>
                                </p:cTn>
                              </p:par>
                            </p:childTnLst>
                          </p:cTn>
                        </p:par>
                        <p:par>
                          <p:cTn fill="hold">
                            <p:stCondLst>
                              <p:cond delay="2000"/>
                            </p:stCondLst>
                            <p:childTnLst>
                              <p:par>
                                <p:cTn fill="hold" nodeType="afterEffect" presetClass="entr" presetID="2" presetSubtype="8">
                                  <p:stCondLst>
                                    <p:cond delay="0"/>
                                  </p:stCondLst>
                                  <p:childTnLst>
                                    <p:set>
                                      <p:cBhvr>
                                        <p:cTn dur="1" fill="hold">
                                          <p:stCondLst>
                                            <p:cond delay="0"/>
                                          </p:stCondLst>
                                        </p:cTn>
                                        <p:tgtEl>
                                          <p:spTgt spid="726"/>
                                        </p:tgtEl>
                                        <p:attrNameLst>
                                          <p:attrName>style.visibility</p:attrName>
                                        </p:attrNameLst>
                                      </p:cBhvr>
                                      <p:to>
                                        <p:strVal val="visible"/>
                                      </p:to>
                                    </p:set>
                                    <p:anim calcmode="lin" valueType="num">
                                      <p:cBhvr additive="base">
                                        <p:cTn dur="500"/>
                                        <p:tgtEl>
                                          <p:spTgt spid="726"/>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16"/>
          <p:cNvSpPr/>
          <p:nvPr/>
        </p:nvSpPr>
        <p:spPr>
          <a:xfrm>
            <a:off x="2314050" y="1518475"/>
            <a:ext cx="3238500" cy="46638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55" name="Google Shape;155;p16"/>
          <p:cNvSpPr/>
          <p:nvPr/>
        </p:nvSpPr>
        <p:spPr>
          <a:xfrm>
            <a:off x="7203975" y="1518475"/>
            <a:ext cx="3238500" cy="46638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nvGrpSpPr>
          <p:cNvPr id="156" name="Google Shape;156;p16"/>
          <p:cNvGrpSpPr/>
          <p:nvPr/>
        </p:nvGrpSpPr>
        <p:grpSpPr>
          <a:xfrm>
            <a:off x="2509250" y="2538150"/>
            <a:ext cx="2929800" cy="3156600"/>
            <a:chOff x="7483998" y="2425489"/>
            <a:chExt cx="2929800" cy="3156600"/>
          </a:xfrm>
        </p:grpSpPr>
        <p:sp>
          <p:nvSpPr>
            <p:cNvPr id="157" name="Google Shape;157;p16"/>
            <p:cNvSpPr/>
            <p:nvPr/>
          </p:nvSpPr>
          <p:spPr>
            <a:xfrm>
              <a:off x="7483998" y="2867089"/>
              <a:ext cx="2728500" cy="2715000"/>
            </a:xfrm>
            <a:prstGeom prst="rect">
              <a:avLst/>
            </a:prstGeom>
            <a:noFill/>
            <a:ln>
              <a:noFill/>
            </a:ln>
          </p:spPr>
          <p:txBody>
            <a:bodyPr anchorCtr="0" anchor="t" bIns="45700" lIns="91425" spcFirstLastPara="1" rIns="91425" wrap="square" tIns="45700">
              <a:noAutofit/>
            </a:bodyPr>
            <a:lstStyle/>
            <a:p>
              <a:pPr indent="0" lvl="0" marL="0" marR="0" rtl="0" algn="l">
                <a:lnSpc>
                  <a:spcPct val="120000"/>
                </a:lnSpc>
                <a:spcBef>
                  <a:spcPts val="0"/>
                </a:spcBef>
                <a:spcAft>
                  <a:spcPts val="0"/>
                </a:spcAft>
                <a:buNone/>
              </a:pPr>
              <a:r>
                <a:rPr b="1" lang="zh-CN" sz="1200">
                  <a:solidFill>
                    <a:schemeClr val="lt1"/>
                  </a:solidFill>
                </a:rPr>
                <a:t>In March 2023, UBS Group AG acquired Credit Suisse Group AG for 3 billion CHF ($3.3 billion USD). </a:t>
              </a:r>
              <a:endParaRPr b="1" sz="1200">
                <a:solidFill>
                  <a:schemeClr val="lt1"/>
                </a:solidFill>
              </a:endParaRPr>
            </a:p>
            <a:p>
              <a:pPr indent="0" lvl="0" marL="0" marR="0" rtl="0" algn="l">
                <a:lnSpc>
                  <a:spcPct val="120000"/>
                </a:lnSpc>
                <a:spcBef>
                  <a:spcPts val="0"/>
                </a:spcBef>
                <a:spcAft>
                  <a:spcPts val="0"/>
                </a:spcAft>
                <a:buNone/>
              </a:pPr>
              <a:r>
                <a:rPr b="1" lang="zh-CN" sz="1200">
                  <a:solidFill>
                    <a:schemeClr val="lt1"/>
                  </a:solidFill>
                </a:rPr>
                <a:t> </a:t>
              </a:r>
              <a:endParaRPr b="1" sz="1200">
                <a:solidFill>
                  <a:schemeClr val="lt1"/>
                </a:solidFill>
              </a:endParaRPr>
            </a:p>
            <a:p>
              <a:pPr indent="0" lvl="0" marL="0" marR="0" rtl="0" algn="l">
                <a:lnSpc>
                  <a:spcPct val="120000"/>
                </a:lnSpc>
                <a:spcBef>
                  <a:spcPts val="0"/>
                </a:spcBef>
                <a:spcAft>
                  <a:spcPts val="0"/>
                </a:spcAft>
                <a:buNone/>
              </a:pPr>
              <a:r>
                <a:rPr b="1" lang="zh-CN" sz="1200">
                  <a:solidFill>
                    <a:schemeClr val="lt1"/>
                  </a:solidFill>
                </a:rPr>
                <a:t>The acquisition aimed to stabilize the global banking system.  </a:t>
              </a:r>
              <a:endParaRPr b="1" sz="1200">
                <a:solidFill>
                  <a:schemeClr val="lt1"/>
                </a:solidFill>
              </a:endParaRPr>
            </a:p>
            <a:p>
              <a:pPr indent="0" lvl="0" marL="0" marR="0" rtl="0" algn="l">
                <a:lnSpc>
                  <a:spcPct val="120000"/>
                </a:lnSpc>
                <a:spcBef>
                  <a:spcPts val="0"/>
                </a:spcBef>
                <a:spcAft>
                  <a:spcPts val="0"/>
                </a:spcAft>
                <a:buNone/>
              </a:pPr>
              <a:r>
                <a:t/>
              </a:r>
              <a:endParaRPr b="1" sz="1200">
                <a:solidFill>
                  <a:schemeClr val="lt1"/>
                </a:solidFill>
              </a:endParaRPr>
            </a:p>
            <a:p>
              <a:pPr indent="0" lvl="0" marL="0" marR="0" rtl="0" algn="l">
                <a:lnSpc>
                  <a:spcPct val="120000"/>
                </a:lnSpc>
                <a:spcBef>
                  <a:spcPts val="0"/>
                </a:spcBef>
                <a:spcAft>
                  <a:spcPts val="0"/>
                </a:spcAft>
                <a:buNone/>
              </a:pPr>
              <a:r>
                <a:rPr b="1" lang="zh-CN" sz="1200">
                  <a:solidFill>
                    <a:schemeClr val="lt1"/>
                  </a:solidFill>
                </a:rPr>
                <a:t>The move prevented the potential collapse of Credit Suisse. </a:t>
              </a:r>
              <a:endParaRPr b="1" sz="1200">
                <a:solidFill>
                  <a:schemeClr val="lt1"/>
                </a:solidFill>
              </a:endParaRPr>
            </a:p>
          </p:txBody>
        </p:sp>
        <p:sp>
          <p:nvSpPr>
            <p:cNvPr id="158" name="Google Shape;158;p16"/>
            <p:cNvSpPr/>
            <p:nvPr/>
          </p:nvSpPr>
          <p:spPr>
            <a:xfrm>
              <a:off x="7483998" y="2425489"/>
              <a:ext cx="2929800" cy="441600"/>
            </a:xfrm>
            <a:prstGeom prst="rect">
              <a:avLst/>
            </a:prstGeom>
            <a:noFill/>
            <a:ln>
              <a:noFill/>
            </a:ln>
          </p:spPr>
          <p:txBody>
            <a:bodyPr anchorCtr="0" anchor="t" bIns="45700" lIns="91425" spcFirstLastPara="1" rIns="91425" wrap="square" tIns="45700">
              <a:noAutofit/>
            </a:bodyPr>
            <a:lstStyle/>
            <a:p>
              <a:pPr indent="0" lvl="0" marL="0" marR="0" rtl="0" algn="just">
                <a:lnSpc>
                  <a:spcPct val="120000"/>
                </a:lnSpc>
                <a:spcBef>
                  <a:spcPts val="0"/>
                </a:spcBef>
                <a:spcAft>
                  <a:spcPts val="0"/>
                </a:spcAft>
                <a:buNone/>
              </a:pPr>
              <a:r>
                <a:rPr b="1" lang="zh-CN" sz="1300">
                  <a:solidFill>
                    <a:schemeClr val="lt1"/>
                  </a:solidFill>
                </a:rPr>
                <a:t>UBS Acquisition of Credit Suisse</a:t>
              </a:r>
              <a:endParaRPr sz="700"/>
            </a:p>
          </p:txBody>
        </p:sp>
      </p:grpSp>
      <p:grpSp>
        <p:nvGrpSpPr>
          <p:cNvPr id="159" name="Google Shape;159;p16"/>
          <p:cNvGrpSpPr/>
          <p:nvPr/>
        </p:nvGrpSpPr>
        <p:grpSpPr>
          <a:xfrm>
            <a:off x="7458974" y="2538150"/>
            <a:ext cx="2728501" cy="2936100"/>
            <a:chOff x="7483985" y="2425489"/>
            <a:chExt cx="2728501" cy="2936100"/>
          </a:xfrm>
        </p:grpSpPr>
        <p:sp>
          <p:nvSpPr>
            <p:cNvPr id="160" name="Google Shape;160;p16"/>
            <p:cNvSpPr/>
            <p:nvPr/>
          </p:nvSpPr>
          <p:spPr>
            <a:xfrm>
              <a:off x="7483986" y="2867089"/>
              <a:ext cx="2728500" cy="2494500"/>
            </a:xfrm>
            <a:prstGeom prst="rect">
              <a:avLst/>
            </a:prstGeom>
            <a:noFill/>
            <a:ln>
              <a:noFill/>
            </a:ln>
          </p:spPr>
          <p:txBody>
            <a:bodyPr anchorCtr="0" anchor="t" bIns="45700" lIns="91425" spcFirstLastPara="1" rIns="91425" wrap="square" tIns="45700">
              <a:noAutofit/>
            </a:bodyPr>
            <a:lstStyle/>
            <a:p>
              <a:pPr indent="0" lvl="0" marL="0" rtl="0" algn="l">
                <a:lnSpc>
                  <a:spcPct val="120000"/>
                </a:lnSpc>
                <a:spcBef>
                  <a:spcPts val="0"/>
                </a:spcBef>
                <a:spcAft>
                  <a:spcPts val="0"/>
                </a:spcAft>
                <a:buSzPts val="1100"/>
                <a:buNone/>
              </a:pPr>
              <a:r>
                <a:rPr b="1" lang="zh-CN" sz="1200">
                  <a:solidFill>
                    <a:schemeClr val="lt1"/>
                  </a:solidFill>
                </a:rPr>
                <a:t>Credit Suisse traces its roots to Schweizerische Kreditanstalt, founded in 1856.</a:t>
              </a:r>
              <a:endParaRPr b="1" sz="1200">
                <a:solidFill>
                  <a:schemeClr val="lt1"/>
                </a:solidFill>
              </a:endParaRPr>
            </a:p>
            <a:p>
              <a:pPr indent="0" lvl="0" marL="0" rtl="0" algn="l">
                <a:lnSpc>
                  <a:spcPct val="120000"/>
                </a:lnSpc>
                <a:spcBef>
                  <a:spcPts val="0"/>
                </a:spcBef>
                <a:spcAft>
                  <a:spcPts val="0"/>
                </a:spcAft>
                <a:buSzPts val="1100"/>
                <a:buNone/>
              </a:pPr>
              <a:r>
                <a:t/>
              </a:r>
              <a:endParaRPr b="1" sz="1200">
                <a:solidFill>
                  <a:schemeClr val="lt1"/>
                </a:solidFill>
              </a:endParaRPr>
            </a:p>
            <a:p>
              <a:pPr indent="0" lvl="0" marL="0" rtl="0" algn="l">
                <a:lnSpc>
                  <a:spcPct val="120000"/>
                </a:lnSpc>
                <a:spcBef>
                  <a:spcPts val="0"/>
                </a:spcBef>
                <a:spcAft>
                  <a:spcPts val="0"/>
                </a:spcAft>
                <a:buClr>
                  <a:schemeClr val="dk1"/>
                </a:buClr>
                <a:buSzPts val="1100"/>
                <a:buFont typeface="Arial"/>
                <a:buNone/>
              </a:pPr>
              <a:r>
                <a:rPr b="1" lang="zh-CN" sz="1200">
                  <a:solidFill>
                    <a:schemeClr val="lt1"/>
                  </a:solidFill>
                </a:rPr>
                <a:t>It was one of 30 globally systemically important banks, critical to the financial system.</a:t>
              </a:r>
              <a:endParaRPr b="1" sz="1200">
                <a:solidFill>
                  <a:schemeClr val="lt1"/>
                </a:solidFill>
              </a:endParaRPr>
            </a:p>
            <a:p>
              <a:pPr indent="0" lvl="0" marL="0" rtl="0" algn="l">
                <a:lnSpc>
                  <a:spcPct val="120000"/>
                </a:lnSpc>
                <a:spcBef>
                  <a:spcPts val="0"/>
                </a:spcBef>
                <a:spcAft>
                  <a:spcPts val="0"/>
                </a:spcAft>
                <a:buClr>
                  <a:schemeClr val="dk1"/>
                </a:buClr>
                <a:buSzPts val="1100"/>
                <a:buFont typeface="Arial"/>
                <a:buNone/>
              </a:pPr>
              <a:r>
                <a:t/>
              </a:r>
              <a:endParaRPr b="1" sz="1200">
                <a:solidFill>
                  <a:schemeClr val="lt1"/>
                </a:solidFill>
              </a:endParaRPr>
            </a:p>
            <a:p>
              <a:pPr indent="0" lvl="0" marL="0" rtl="0" algn="l">
                <a:lnSpc>
                  <a:spcPct val="120000"/>
                </a:lnSpc>
                <a:spcBef>
                  <a:spcPts val="0"/>
                </a:spcBef>
                <a:spcAft>
                  <a:spcPts val="0"/>
                </a:spcAft>
                <a:buClr>
                  <a:schemeClr val="dk1"/>
                </a:buClr>
                <a:buSzPts val="1100"/>
                <a:buFont typeface="Arial"/>
                <a:buNone/>
              </a:pPr>
              <a:r>
                <a:rPr b="1" lang="zh-CN" sz="1200">
                  <a:solidFill>
                    <a:schemeClr val="lt1"/>
                  </a:solidFill>
                </a:rPr>
                <a:t>A full collapse of Credit Suisse could have had catastrophic global financial consequences.</a:t>
              </a:r>
              <a:endParaRPr b="1" sz="1200">
                <a:solidFill>
                  <a:schemeClr val="lt1"/>
                </a:solidFill>
              </a:endParaRPr>
            </a:p>
            <a:p>
              <a:pPr indent="0" lvl="0" marL="0" marR="0" rtl="0" algn="l">
                <a:lnSpc>
                  <a:spcPct val="120000"/>
                </a:lnSpc>
                <a:spcBef>
                  <a:spcPts val="0"/>
                </a:spcBef>
                <a:spcAft>
                  <a:spcPts val="0"/>
                </a:spcAft>
                <a:buNone/>
              </a:pPr>
              <a:r>
                <a:t/>
              </a:r>
              <a:endParaRPr b="1" sz="1200">
                <a:solidFill>
                  <a:schemeClr val="lt1"/>
                </a:solidFill>
              </a:endParaRPr>
            </a:p>
          </p:txBody>
        </p:sp>
        <p:sp>
          <p:nvSpPr>
            <p:cNvPr id="161" name="Google Shape;161;p16"/>
            <p:cNvSpPr/>
            <p:nvPr/>
          </p:nvSpPr>
          <p:spPr>
            <a:xfrm>
              <a:off x="7483985" y="2425489"/>
              <a:ext cx="2728500" cy="441600"/>
            </a:xfrm>
            <a:prstGeom prst="rect">
              <a:avLst/>
            </a:prstGeom>
            <a:noFill/>
            <a:ln>
              <a:noFill/>
            </a:ln>
          </p:spPr>
          <p:txBody>
            <a:bodyPr anchorCtr="0" anchor="t" bIns="45700" lIns="91425" spcFirstLastPara="1" rIns="91425" wrap="square" tIns="45700">
              <a:noAutofit/>
            </a:bodyPr>
            <a:lstStyle/>
            <a:p>
              <a:pPr indent="0" lvl="0" marL="0" marR="0" rtl="0" algn="just">
                <a:lnSpc>
                  <a:spcPct val="120000"/>
                </a:lnSpc>
                <a:spcBef>
                  <a:spcPts val="0"/>
                </a:spcBef>
                <a:spcAft>
                  <a:spcPts val="0"/>
                </a:spcAft>
                <a:buNone/>
              </a:pPr>
              <a:r>
                <a:rPr b="1" lang="zh-CN">
                  <a:solidFill>
                    <a:schemeClr val="lt1"/>
                  </a:solidFill>
                </a:rPr>
                <a:t>Credit Suisse</a:t>
              </a:r>
              <a:endParaRPr b="1">
                <a:solidFill>
                  <a:schemeClr val="lt1"/>
                </a:solidFill>
              </a:endParaRPr>
            </a:p>
            <a:p>
              <a:pPr indent="0" lvl="0" marL="0" marR="0" rtl="0" algn="just">
                <a:lnSpc>
                  <a:spcPct val="120000"/>
                </a:lnSpc>
                <a:spcBef>
                  <a:spcPts val="0"/>
                </a:spcBef>
                <a:spcAft>
                  <a:spcPts val="0"/>
                </a:spcAft>
                <a:buNone/>
              </a:pPr>
              <a:r>
                <a:t/>
              </a:r>
              <a:endParaRPr b="1" sz="2000">
                <a:solidFill>
                  <a:schemeClr val="lt1"/>
                </a:solidFill>
              </a:endParaRPr>
            </a:p>
          </p:txBody>
        </p:sp>
      </p:grpSp>
      <p:sp>
        <p:nvSpPr>
          <p:cNvPr id="162" name="Google Shape;162;p16"/>
          <p:cNvSpPr/>
          <p:nvPr/>
        </p:nvSpPr>
        <p:spPr>
          <a:xfrm>
            <a:off x="2485935" y="1716481"/>
            <a:ext cx="754841" cy="708014"/>
          </a:xfrm>
          <a:custGeom>
            <a:rect b="b" l="l" r="r" t="t"/>
            <a:pathLst>
              <a:path extrusionOk="0" h="568686" w="606298">
                <a:moveTo>
                  <a:pt x="258582" y="455598"/>
                </a:moveTo>
                <a:cubicBezTo>
                  <a:pt x="273159" y="469039"/>
                  <a:pt x="288200" y="480811"/>
                  <a:pt x="303149" y="490637"/>
                </a:cubicBezTo>
                <a:cubicBezTo>
                  <a:pt x="318190" y="480811"/>
                  <a:pt x="333139" y="469039"/>
                  <a:pt x="347716" y="455598"/>
                </a:cubicBezTo>
                <a:cubicBezTo>
                  <a:pt x="335274" y="456432"/>
                  <a:pt x="323483" y="456896"/>
                  <a:pt x="311784" y="456896"/>
                </a:cubicBezTo>
                <a:lnTo>
                  <a:pt x="294607" y="456896"/>
                </a:lnTo>
                <a:cubicBezTo>
                  <a:pt x="282908" y="456896"/>
                  <a:pt x="271024" y="456432"/>
                  <a:pt x="258582" y="455598"/>
                </a:cubicBezTo>
                <a:close/>
                <a:moveTo>
                  <a:pt x="482810" y="426955"/>
                </a:moveTo>
                <a:cubicBezTo>
                  <a:pt x="458020" y="436688"/>
                  <a:pt x="431001" y="444104"/>
                  <a:pt x="402311" y="449202"/>
                </a:cubicBezTo>
                <a:lnTo>
                  <a:pt x="391633" y="460233"/>
                </a:lnTo>
                <a:cubicBezTo>
                  <a:pt x="373249" y="479421"/>
                  <a:pt x="353751" y="496384"/>
                  <a:pt x="333696" y="510752"/>
                </a:cubicBezTo>
                <a:cubicBezTo>
                  <a:pt x="360436" y="525768"/>
                  <a:pt x="385877" y="533647"/>
                  <a:pt x="407603" y="533647"/>
                </a:cubicBezTo>
                <a:cubicBezTo>
                  <a:pt x="421995" y="533647"/>
                  <a:pt x="434808" y="530218"/>
                  <a:pt x="445578" y="523358"/>
                </a:cubicBezTo>
                <a:cubicBezTo>
                  <a:pt x="470833" y="507507"/>
                  <a:pt x="484017" y="473303"/>
                  <a:pt x="482810" y="426955"/>
                </a:cubicBezTo>
                <a:close/>
                <a:moveTo>
                  <a:pt x="123488" y="426955"/>
                </a:moveTo>
                <a:cubicBezTo>
                  <a:pt x="122281" y="473303"/>
                  <a:pt x="135465" y="507507"/>
                  <a:pt x="160720" y="523358"/>
                </a:cubicBezTo>
                <a:cubicBezTo>
                  <a:pt x="171490" y="530218"/>
                  <a:pt x="184303" y="533647"/>
                  <a:pt x="198788" y="533647"/>
                </a:cubicBezTo>
                <a:cubicBezTo>
                  <a:pt x="220421" y="533647"/>
                  <a:pt x="245862" y="525768"/>
                  <a:pt x="272602" y="510752"/>
                </a:cubicBezTo>
                <a:cubicBezTo>
                  <a:pt x="252547" y="496384"/>
                  <a:pt x="233142" y="479421"/>
                  <a:pt x="214665" y="460233"/>
                </a:cubicBezTo>
                <a:lnTo>
                  <a:pt x="204080" y="449202"/>
                </a:lnTo>
                <a:cubicBezTo>
                  <a:pt x="175297" y="444104"/>
                  <a:pt x="148278" y="436688"/>
                  <a:pt x="123488" y="426955"/>
                </a:cubicBezTo>
                <a:close/>
                <a:moveTo>
                  <a:pt x="469069" y="346681"/>
                </a:moveTo>
                <a:cubicBezTo>
                  <a:pt x="463591" y="356043"/>
                  <a:pt x="457555" y="365313"/>
                  <a:pt x="450777" y="374953"/>
                </a:cubicBezTo>
                <a:lnTo>
                  <a:pt x="449292" y="377178"/>
                </a:lnTo>
                <a:cubicBezTo>
                  <a:pt x="437686" y="393770"/>
                  <a:pt x="434529" y="398405"/>
                  <a:pt x="425523" y="409250"/>
                </a:cubicBezTo>
                <a:cubicBezTo>
                  <a:pt x="444464" y="404523"/>
                  <a:pt x="462476" y="398497"/>
                  <a:pt x="479189" y="391360"/>
                </a:cubicBezTo>
                <a:cubicBezTo>
                  <a:pt x="476961" y="376992"/>
                  <a:pt x="473525" y="361976"/>
                  <a:pt x="469069" y="346681"/>
                </a:cubicBezTo>
                <a:close/>
                <a:moveTo>
                  <a:pt x="137229" y="346681"/>
                </a:moveTo>
                <a:cubicBezTo>
                  <a:pt x="132773" y="361976"/>
                  <a:pt x="129337" y="376992"/>
                  <a:pt x="127109" y="391360"/>
                </a:cubicBezTo>
                <a:cubicBezTo>
                  <a:pt x="143822" y="398497"/>
                  <a:pt x="161834" y="404523"/>
                  <a:pt x="180868" y="409250"/>
                </a:cubicBezTo>
                <a:cubicBezTo>
                  <a:pt x="171769" y="398312"/>
                  <a:pt x="168426" y="393492"/>
                  <a:pt x="157006" y="377178"/>
                </a:cubicBezTo>
                <a:lnTo>
                  <a:pt x="155521" y="375046"/>
                </a:lnTo>
                <a:cubicBezTo>
                  <a:pt x="148743" y="365313"/>
                  <a:pt x="142800" y="356043"/>
                  <a:pt x="137229" y="346681"/>
                </a:cubicBezTo>
                <a:close/>
                <a:moveTo>
                  <a:pt x="303114" y="237523"/>
                </a:moveTo>
                <a:cubicBezTo>
                  <a:pt x="329011" y="237523"/>
                  <a:pt x="350005" y="258485"/>
                  <a:pt x="350005" y="284343"/>
                </a:cubicBezTo>
                <a:cubicBezTo>
                  <a:pt x="350005" y="310201"/>
                  <a:pt x="329011" y="331163"/>
                  <a:pt x="303114" y="331163"/>
                </a:cubicBezTo>
                <a:cubicBezTo>
                  <a:pt x="277217" y="331163"/>
                  <a:pt x="256223" y="310201"/>
                  <a:pt x="256223" y="284343"/>
                </a:cubicBezTo>
                <a:cubicBezTo>
                  <a:pt x="256223" y="258485"/>
                  <a:pt x="277217" y="237523"/>
                  <a:pt x="303114" y="237523"/>
                </a:cubicBezTo>
                <a:close/>
                <a:moveTo>
                  <a:pt x="517257" y="210604"/>
                </a:moveTo>
                <a:lnTo>
                  <a:pt x="516792" y="213292"/>
                </a:lnTo>
                <a:cubicBezTo>
                  <a:pt x="511593" y="245550"/>
                  <a:pt x="503144" y="275027"/>
                  <a:pt x="490888" y="303392"/>
                </a:cubicBezTo>
                <a:cubicBezTo>
                  <a:pt x="500173" y="327771"/>
                  <a:pt x="507043" y="351872"/>
                  <a:pt x="511500" y="374953"/>
                </a:cubicBezTo>
                <a:cubicBezTo>
                  <a:pt x="550682" y="351223"/>
                  <a:pt x="572130" y="321560"/>
                  <a:pt x="572130" y="290971"/>
                </a:cubicBezTo>
                <a:cubicBezTo>
                  <a:pt x="572130" y="262143"/>
                  <a:pt x="552725" y="233778"/>
                  <a:pt x="517257" y="210604"/>
                </a:cubicBezTo>
                <a:close/>
                <a:moveTo>
                  <a:pt x="89041" y="210604"/>
                </a:moveTo>
                <a:cubicBezTo>
                  <a:pt x="53573" y="233778"/>
                  <a:pt x="34168" y="262143"/>
                  <a:pt x="34168" y="290971"/>
                </a:cubicBezTo>
                <a:cubicBezTo>
                  <a:pt x="34168" y="321560"/>
                  <a:pt x="55616" y="351223"/>
                  <a:pt x="94798" y="374953"/>
                </a:cubicBezTo>
                <a:cubicBezTo>
                  <a:pt x="99255" y="351872"/>
                  <a:pt x="106218" y="327771"/>
                  <a:pt x="115410" y="303392"/>
                </a:cubicBezTo>
                <a:cubicBezTo>
                  <a:pt x="103247" y="275027"/>
                  <a:pt x="94705" y="245550"/>
                  <a:pt x="89506" y="213292"/>
                </a:cubicBezTo>
                <a:close/>
                <a:moveTo>
                  <a:pt x="419952" y="171487"/>
                </a:moveTo>
                <a:cubicBezTo>
                  <a:pt x="426451" y="180571"/>
                  <a:pt x="432765" y="190026"/>
                  <a:pt x="438893" y="199666"/>
                </a:cubicBezTo>
                <a:cubicBezTo>
                  <a:pt x="450777" y="218576"/>
                  <a:pt x="461548" y="237856"/>
                  <a:pt x="470833" y="256952"/>
                </a:cubicBezTo>
                <a:cubicBezTo>
                  <a:pt x="477146" y="237949"/>
                  <a:pt x="481510" y="219410"/>
                  <a:pt x="484017" y="200407"/>
                </a:cubicBezTo>
                <a:lnTo>
                  <a:pt x="484946" y="193085"/>
                </a:lnTo>
                <a:cubicBezTo>
                  <a:pt x="465633" y="184278"/>
                  <a:pt x="443814" y="177048"/>
                  <a:pt x="419952" y="171487"/>
                </a:cubicBezTo>
                <a:close/>
                <a:moveTo>
                  <a:pt x="186346" y="171487"/>
                </a:moveTo>
                <a:cubicBezTo>
                  <a:pt x="162577" y="177048"/>
                  <a:pt x="140758" y="184278"/>
                  <a:pt x="121352" y="193085"/>
                </a:cubicBezTo>
                <a:lnTo>
                  <a:pt x="122281" y="200407"/>
                </a:lnTo>
                <a:cubicBezTo>
                  <a:pt x="124881" y="219410"/>
                  <a:pt x="129152" y="237949"/>
                  <a:pt x="135465" y="256952"/>
                </a:cubicBezTo>
                <a:cubicBezTo>
                  <a:pt x="144750" y="237856"/>
                  <a:pt x="155521" y="218576"/>
                  <a:pt x="167405" y="199666"/>
                </a:cubicBezTo>
                <a:cubicBezTo>
                  <a:pt x="173533" y="190026"/>
                  <a:pt x="179847" y="180571"/>
                  <a:pt x="186346" y="171487"/>
                </a:cubicBezTo>
                <a:close/>
                <a:moveTo>
                  <a:pt x="303149" y="159459"/>
                </a:moveTo>
                <a:cubicBezTo>
                  <a:pt x="279473" y="159459"/>
                  <a:pt x="255797" y="160595"/>
                  <a:pt x="236113" y="162866"/>
                </a:cubicBezTo>
                <a:cubicBezTo>
                  <a:pt x="222000" y="180200"/>
                  <a:pt x="208630" y="198739"/>
                  <a:pt x="196559" y="218020"/>
                </a:cubicBezTo>
                <a:cubicBezTo>
                  <a:pt x="179754" y="244438"/>
                  <a:pt x="165270" y="272432"/>
                  <a:pt x="153385" y="301260"/>
                </a:cubicBezTo>
                <a:cubicBezTo>
                  <a:pt x="162020" y="318965"/>
                  <a:pt x="172047" y="337040"/>
                  <a:pt x="184118" y="356321"/>
                </a:cubicBezTo>
                <a:cubicBezTo>
                  <a:pt x="199809" y="381534"/>
                  <a:pt x="207980" y="390340"/>
                  <a:pt x="222835" y="406284"/>
                </a:cubicBezTo>
                <a:cubicBezTo>
                  <a:pt x="224321" y="407767"/>
                  <a:pt x="225807" y="409436"/>
                  <a:pt x="227385" y="411104"/>
                </a:cubicBezTo>
                <a:lnTo>
                  <a:pt x="234813" y="419169"/>
                </a:lnTo>
                <a:cubicBezTo>
                  <a:pt x="254218" y="421486"/>
                  <a:pt x="274273" y="422691"/>
                  <a:pt x="294607" y="422691"/>
                </a:cubicBezTo>
                <a:lnTo>
                  <a:pt x="311784" y="422691"/>
                </a:lnTo>
                <a:cubicBezTo>
                  <a:pt x="332025" y="422691"/>
                  <a:pt x="352080" y="421486"/>
                  <a:pt x="371485" y="419169"/>
                </a:cubicBezTo>
                <a:lnTo>
                  <a:pt x="378913" y="411104"/>
                </a:lnTo>
                <a:cubicBezTo>
                  <a:pt x="380491" y="409436"/>
                  <a:pt x="382070" y="407767"/>
                  <a:pt x="383463" y="406284"/>
                </a:cubicBezTo>
                <a:cubicBezTo>
                  <a:pt x="398318" y="390340"/>
                  <a:pt x="406489" y="381534"/>
                  <a:pt x="422273" y="356321"/>
                </a:cubicBezTo>
                <a:cubicBezTo>
                  <a:pt x="434343" y="337040"/>
                  <a:pt x="444371" y="318965"/>
                  <a:pt x="452913" y="301260"/>
                </a:cubicBezTo>
                <a:cubicBezTo>
                  <a:pt x="441028" y="272432"/>
                  <a:pt x="426544" y="244438"/>
                  <a:pt x="409831" y="218020"/>
                </a:cubicBezTo>
                <a:cubicBezTo>
                  <a:pt x="397668" y="198739"/>
                  <a:pt x="384391" y="180200"/>
                  <a:pt x="370185" y="162866"/>
                </a:cubicBezTo>
                <a:cubicBezTo>
                  <a:pt x="350502" y="160595"/>
                  <a:pt x="326825" y="159459"/>
                  <a:pt x="303149" y="159459"/>
                </a:cubicBezTo>
                <a:close/>
                <a:moveTo>
                  <a:pt x="303149" y="95754"/>
                </a:moveTo>
                <a:cubicBezTo>
                  <a:pt x="291729" y="104931"/>
                  <a:pt x="280494" y="115035"/>
                  <a:pt x="269631" y="125788"/>
                </a:cubicBezTo>
                <a:cubicBezTo>
                  <a:pt x="288758" y="124861"/>
                  <a:pt x="317540" y="124861"/>
                  <a:pt x="336667" y="125788"/>
                </a:cubicBezTo>
                <a:cubicBezTo>
                  <a:pt x="325897" y="115035"/>
                  <a:pt x="314662" y="104931"/>
                  <a:pt x="303149" y="95754"/>
                </a:cubicBezTo>
                <a:close/>
                <a:moveTo>
                  <a:pt x="413453" y="34112"/>
                </a:moveTo>
                <a:cubicBezTo>
                  <a:pt x="388941" y="34112"/>
                  <a:pt x="359693" y="46162"/>
                  <a:pt x="326454" y="70078"/>
                </a:cubicBezTo>
                <a:cubicBezTo>
                  <a:pt x="347530" y="87226"/>
                  <a:pt x="368235" y="107619"/>
                  <a:pt x="388012" y="130608"/>
                </a:cubicBezTo>
                <a:cubicBezTo>
                  <a:pt x="425801" y="136077"/>
                  <a:pt x="460155" y="145346"/>
                  <a:pt x="490424" y="158138"/>
                </a:cubicBezTo>
                <a:lnTo>
                  <a:pt x="490424" y="156933"/>
                </a:lnTo>
                <a:cubicBezTo>
                  <a:pt x="493023" y="105117"/>
                  <a:pt x="478632" y="61179"/>
                  <a:pt x="453841" y="45143"/>
                </a:cubicBezTo>
                <a:cubicBezTo>
                  <a:pt x="442607" y="37820"/>
                  <a:pt x="428958" y="34112"/>
                  <a:pt x="413453" y="34112"/>
                </a:cubicBezTo>
                <a:close/>
                <a:moveTo>
                  <a:pt x="192845" y="34112"/>
                </a:moveTo>
                <a:cubicBezTo>
                  <a:pt x="177340" y="34112"/>
                  <a:pt x="163784" y="37820"/>
                  <a:pt x="152549" y="45143"/>
                </a:cubicBezTo>
                <a:cubicBezTo>
                  <a:pt x="127759" y="61179"/>
                  <a:pt x="113368" y="105117"/>
                  <a:pt x="115874" y="156933"/>
                </a:cubicBezTo>
                <a:lnTo>
                  <a:pt x="115967" y="158138"/>
                </a:lnTo>
                <a:cubicBezTo>
                  <a:pt x="146143" y="145346"/>
                  <a:pt x="180497" y="136077"/>
                  <a:pt x="218286" y="130608"/>
                </a:cubicBezTo>
                <a:cubicBezTo>
                  <a:pt x="238062" y="107619"/>
                  <a:pt x="258768" y="87226"/>
                  <a:pt x="279937" y="70078"/>
                </a:cubicBezTo>
                <a:cubicBezTo>
                  <a:pt x="246697" y="46162"/>
                  <a:pt x="217450" y="34112"/>
                  <a:pt x="192845" y="34112"/>
                </a:cubicBezTo>
                <a:close/>
                <a:moveTo>
                  <a:pt x="192845" y="0"/>
                </a:moveTo>
                <a:cubicBezTo>
                  <a:pt x="225342" y="0"/>
                  <a:pt x="262482" y="14924"/>
                  <a:pt x="303149" y="44494"/>
                </a:cubicBezTo>
                <a:cubicBezTo>
                  <a:pt x="343816" y="14924"/>
                  <a:pt x="380956" y="0"/>
                  <a:pt x="413453" y="0"/>
                </a:cubicBezTo>
                <a:cubicBezTo>
                  <a:pt x="435643" y="0"/>
                  <a:pt x="455513" y="5562"/>
                  <a:pt x="472411" y="16500"/>
                </a:cubicBezTo>
                <a:cubicBezTo>
                  <a:pt x="491445" y="28828"/>
                  <a:pt x="506208" y="50148"/>
                  <a:pt x="515214" y="78050"/>
                </a:cubicBezTo>
                <a:cubicBezTo>
                  <a:pt x="523756" y="104468"/>
                  <a:pt x="526820" y="135613"/>
                  <a:pt x="524127" y="167964"/>
                </a:cubicBezTo>
                <a:lnTo>
                  <a:pt x="524127" y="174824"/>
                </a:lnTo>
                <a:cubicBezTo>
                  <a:pt x="577144" y="205506"/>
                  <a:pt x="606298" y="246662"/>
                  <a:pt x="606298" y="290971"/>
                </a:cubicBezTo>
                <a:cubicBezTo>
                  <a:pt x="606298" y="337597"/>
                  <a:pt x="574451" y="380236"/>
                  <a:pt x="516607" y="411382"/>
                </a:cubicBezTo>
                <a:cubicBezTo>
                  <a:pt x="516700" y="412216"/>
                  <a:pt x="516792" y="412958"/>
                  <a:pt x="516792" y="413792"/>
                </a:cubicBezTo>
                <a:cubicBezTo>
                  <a:pt x="521528" y="479513"/>
                  <a:pt x="503051" y="529105"/>
                  <a:pt x="464519" y="553299"/>
                </a:cubicBezTo>
                <a:cubicBezTo>
                  <a:pt x="448363" y="563495"/>
                  <a:pt x="429701" y="568686"/>
                  <a:pt x="408903" y="568686"/>
                </a:cubicBezTo>
                <a:cubicBezTo>
                  <a:pt x="376870" y="568686"/>
                  <a:pt x="340381" y="556172"/>
                  <a:pt x="303149" y="532628"/>
                </a:cubicBezTo>
                <a:cubicBezTo>
                  <a:pt x="266010" y="556172"/>
                  <a:pt x="229428" y="568686"/>
                  <a:pt x="197395" y="568686"/>
                </a:cubicBezTo>
                <a:cubicBezTo>
                  <a:pt x="176690" y="568686"/>
                  <a:pt x="157935" y="563495"/>
                  <a:pt x="141779" y="553299"/>
                </a:cubicBezTo>
                <a:cubicBezTo>
                  <a:pt x="103340" y="529105"/>
                  <a:pt x="84770" y="479513"/>
                  <a:pt x="89506" y="413700"/>
                </a:cubicBezTo>
                <a:cubicBezTo>
                  <a:pt x="89598" y="412958"/>
                  <a:pt x="89691" y="412124"/>
                  <a:pt x="89784" y="411382"/>
                </a:cubicBezTo>
                <a:cubicBezTo>
                  <a:pt x="31847" y="380236"/>
                  <a:pt x="0" y="337597"/>
                  <a:pt x="0" y="290971"/>
                </a:cubicBezTo>
                <a:cubicBezTo>
                  <a:pt x="0" y="246662"/>
                  <a:pt x="29154" y="205506"/>
                  <a:pt x="82171" y="174824"/>
                </a:cubicBezTo>
                <a:lnTo>
                  <a:pt x="82171" y="167964"/>
                </a:lnTo>
                <a:cubicBezTo>
                  <a:pt x="79478" y="135613"/>
                  <a:pt x="82542" y="104468"/>
                  <a:pt x="91084" y="78050"/>
                </a:cubicBezTo>
                <a:cubicBezTo>
                  <a:pt x="100090" y="50148"/>
                  <a:pt x="114946" y="28828"/>
                  <a:pt x="133887" y="16500"/>
                </a:cubicBezTo>
                <a:cubicBezTo>
                  <a:pt x="150785" y="5562"/>
                  <a:pt x="170655" y="0"/>
                  <a:pt x="192845"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63" name="Google Shape;163;p16"/>
          <p:cNvSpPr txBox="1"/>
          <p:nvPr/>
        </p:nvSpPr>
        <p:spPr>
          <a:xfrm>
            <a:off x="1740497" y="450600"/>
            <a:ext cx="4875900" cy="5232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Font typeface="Arial"/>
              <a:buNone/>
            </a:pPr>
            <a:r>
              <a:rPr b="1" lang="zh-CN" sz="2800">
                <a:solidFill>
                  <a:schemeClr val="dk1"/>
                </a:solidFill>
              </a:rPr>
              <a:t>Credit Suisse Crisis</a:t>
            </a:r>
            <a:endParaRPr/>
          </a:p>
        </p:txBody>
      </p:sp>
      <p:sp>
        <p:nvSpPr>
          <p:cNvPr id="164" name="Google Shape;164;p16"/>
          <p:cNvSpPr/>
          <p:nvPr/>
        </p:nvSpPr>
        <p:spPr>
          <a:xfrm flipH="1" rot="8100000">
            <a:off x="100252" y="162549"/>
            <a:ext cx="1255902" cy="770592"/>
          </a:xfrm>
          <a:custGeom>
            <a:rect b="b" l="l" r="r" t="t"/>
            <a:pathLst>
              <a:path extrusionOk="0" h="1023269" w="1667713">
                <a:moveTo>
                  <a:pt x="0" y="456881"/>
                </a:moveTo>
                <a:lnTo>
                  <a:pt x="412332" y="44549"/>
                </a:lnTo>
                <a:lnTo>
                  <a:pt x="412333" y="44549"/>
                </a:lnTo>
                <a:lnTo>
                  <a:pt x="456882" y="0"/>
                </a:lnTo>
                <a:lnTo>
                  <a:pt x="1514743" y="0"/>
                </a:lnTo>
                <a:cubicBezTo>
                  <a:pt x="1599226" y="1"/>
                  <a:pt x="1667713" y="68487"/>
                  <a:pt x="1667713" y="152970"/>
                </a:cubicBezTo>
                <a:lnTo>
                  <a:pt x="1667713" y="704806"/>
                </a:lnTo>
                <a:lnTo>
                  <a:pt x="1349251" y="1023269"/>
                </a:lnTo>
                <a:lnTo>
                  <a:pt x="1349251" y="318462"/>
                </a:lnTo>
                <a:lnTo>
                  <a:pt x="138420" y="318462"/>
                </a:lnTo>
                <a:lnTo>
                  <a:pt x="1" y="456881"/>
                </a:lnTo>
                <a:close/>
              </a:path>
            </a:pathLst>
          </a:custGeom>
          <a:solidFill>
            <a:schemeClr val="accent1">
              <a:alpha val="898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65" name="Google Shape;165;p16"/>
          <p:cNvSpPr/>
          <p:nvPr/>
        </p:nvSpPr>
        <p:spPr>
          <a:xfrm flipH="1" rot="8100000">
            <a:off x="-101969" y="97276"/>
            <a:ext cx="925241" cy="720346"/>
          </a:xfrm>
          <a:custGeom>
            <a:rect b="b" l="l" r="r" t="t"/>
            <a:pathLst>
              <a:path extrusionOk="0" h="956548" w="1228628">
                <a:moveTo>
                  <a:pt x="303771" y="32819"/>
                </a:moveTo>
                <a:lnTo>
                  <a:pt x="303771" y="32820"/>
                </a:lnTo>
                <a:lnTo>
                  <a:pt x="336591" y="0"/>
                </a:lnTo>
                <a:lnTo>
                  <a:pt x="1115933" y="0"/>
                </a:lnTo>
                <a:cubicBezTo>
                  <a:pt x="1178173" y="0"/>
                  <a:pt x="1228628" y="50456"/>
                  <a:pt x="1228628" y="112695"/>
                </a:cubicBezTo>
                <a:lnTo>
                  <a:pt x="1228628" y="721932"/>
                </a:lnTo>
                <a:lnTo>
                  <a:pt x="994013" y="956548"/>
                </a:lnTo>
                <a:lnTo>
                  <a:pt x="994013" y="234616"/>
                </a:lnTo>
                <a:lnTo>
                  <a:pt x="101975" y="234616"/>
                </a:lnTo>
                <a:lnTo>
                  <a:pt x="0" y="336591"/>
                </a:lnTo>
                <a:close/>
              </a:path>
            </a:pathLst>
          </a:custGeom>
          <a:solidFill>
            <a:schemeClr val="accent2">
              <a:alpha val="898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66" name="Google Shape;166;p16"/>
          <p:cNvSpPr/>
          <p:nvPr/>
        </p:nvSpPr>
        <p:spPr>
          <a:xfrm>
            <a:off x="7458985" y="1716481"/>
            <a:ext cx="754841" cy="708014"/>
          </a:xfrm>
          <a:custGeom>
            <a:rect b="b" l="l" r="r" t="t"/>
            <a:pathLst>
              <a:path extrusionOk="0" h="568686" w="606298">
                <a:moveTo>
                  <a:pt x="258582" y="455598"/>
                </a:moveTo>
                <a:cubicBezTo>
                  <a:pt x="273159" y="469039"/>
                  <a:pt x="288200" y="480811"/>
                  <a:pt x="303149" y="490637"/>
                </a:cubicBezTo>
                <a:cubicBezTo>
                  <a:pt x="318190" y="480811"/>
                  <a:pt x="333139" y="469039"/>
                  <a:pt x="347716" y="455598"/>
                </a:cubicBezTo>
                <a:cubicBezTo>
                  <a:pt x="335274" y="456432"/>
                  <a:pt x="323483" y="456896"/>
                  <a:pt x="311784" y="456896"/>
                </a:cubicBezTo>
                <a:lnTo>
                  <a:pt x="294607" y="456896"/>
                </a:lnTo>
                <a:cubicBezTo>
                  <a:pt x="282908" y="456896"/>
                  <a:pt x="271024" y="456432"/>
                  <a:pt x="258582" y="455598"/>
                </a:cubicBezTo>
                <a:close/>
                <a:moveTo>
                  <a:pt x="482810" y="426955"/>
                </a:moveTo>
                <a:cubicBezTo>
                  <a:pt x="458020" y="436688"/>
                  <a:pt x="431001" y="444104"/>
                  <a:pt x="402311" y="449202"/>
                </a:cubicBezTo>
                <a:lnTo>
                  <a:pt x="391633" y="460233"/>
                </a:lnTo>
                <a:cubicBezTo>
                  <a:pt x="373249" y="479421"/>
                  <a:pt x="353751" y="496384"/>
                  <a:pt x="333696" y="510752"/>
                </a:cubicBezTo>
                <a:cubicBezTo>
                  <a:pt x="360436" y="525768"/>
                  <a:pt x="385877" y="533647"/>
                  <a:pt x="407603" y="533647"/>
                </a:cubicBezTo>
                <a:cubicBezTo>
                  <a:pt x="421995" y="533647"/>
                  <a:pt x="434808" y="530218"/>
                  <a:pt x="445578" y="523358"/>
                </a:cubicBezTo>
                <a:cubicBezTo>
                  <a:pt x="470833" y="507507"/>
                  <a:pt x="484017" y="473303"/>
                  <a:pt x="482810" y="426955"/>
                </a:cubicBezTo>
                <a:close/>
                <a:moveTo>
                  <a:pt x="123488" y="426955"/>
                </a:moveTo>
                <a:cubicBezTo>
                  <a:pt x="122281" y="473303"/>
                  <a:pt x="135465" y="507507"/>
                  <a:pt x="160720" y="523358"/>
                </a:cubicBezTo>
                <a:cubicBezTo>
                  <a:pt x="171490" y="530218"/>
                  <a:pt x="184303" y="533647"/>
                  <a:pt x="198788" y="533647"/>
                </a:cubicBezTo>
                <a:cubicBezTo>
                  <a:pt x="220421" y="533647"/>
                  <a:pt x="245862" y="525768"/>
                  <a:pt x="272602" y="510752"/>
                </a:cubicBezTo>
                <a:cubicBezTo>
                  <a:pt x="252547" y="496384"/>
                  <a:pt x="233142" y="479421"/>
                  <a:pt x="214665" y="460233"/>
                </a:cubicBezTo>
                <a:lnTo>
                  <a:pt x="204080" y="449202"/>
                </a:lnTo>
                <a:cubicBezTo>
                  <a:pt x="175297" y="444104"/>
                  <a:pt x="148278" y="436688"/>
                  <a:pt x="123488" y="426955"/>
                </a:cubicBezTo>
                <a:close/>
                <a:moveTo>
                  <a:pt x="469069" y="346681"/>
                </a:moveTo>
                <a:cubicBezTo>
                  <a:pt x="463591" y="356043"/>
                  <a:pt x="457555" y="365313"/>
                  <a:pt x="450777" y="374953"/>
                </a:cubicBezTo>
                <a:lnTo>
                  <a:pt x="449292" y="377178"/>
                </a:lnTo>
                <a:cubicBezTo>
                  <a:pt x="437686" y="393770"/>
                  <a:pt x="434529" y="398405"/>
                  <a:pt x="425523" y="409250"/>
                </a:cubicBezTo>
                <a:cubicBezTo>
                  <a:pt x="444464" y="404523"/>
                  <a:pt x="462476" y="398497"/>
                  <a:pt x="479189" y="391360"/>
                </a:cubicBezTo>
                <a:cubicBezTo>
                  <a:pt x="476961" y="376992"/>
                  <a:pt x="473525" y="361976"/>
                  <a:pt x="469069" y="346681"/>
                </a:cubicBezTo>
                <a:close/>
                <a:moveTo>
                  <a:pt x="137229" y="346681"/>
                </a:moveTo>
                <a:cubicBezTo>
                  <a:pt x="132773" y="361976"/>
                  <a:pt x="129337" y="376992"/>
                  <a:pt x="127109" y="391360"/>
                </a:cubicBezTo>
                <a:cubicBezTo>
                  <a:pt x="143822" y="398497"/>
                  <a:pt x="161834" y="404523"/>
                  <a:pt x="180868" y="409250"/>
                </a:cubicBezTo>
                <a:cubicBezTo>
                  <a:pt x="171769" y="398312"/>
                  <a:pt x="168426" y="393492"/>
                  <a:pt x="157006" y="377178"/>
                </a:cubicBezTo>
                <a:lnTo>
                  <a:pt x="155521" y="375046"/>
                </a:lnTo>
                <a:cubicBezTo>
                  <a:pt x="148743" y="365313"/>
                  <a:pt x="142800" y="356043"/>
                  <a:pt x="137229" y="346681"/>
                </a:cubicBezTo>
                <a:close/>
                <a:moveTo>
                  <a:pt x="303114" y="237523"/>
                </a:moveTo>
                <a:cubicBezTo>
                  <a:pt x="329011" y="237523"/>
                  <a:pt x="350005" y="258485"/>
                  <a:pt x="350005" y="284343"/>
                </a:cubicBezTo>
                <a:cubicBezTo>
                  <a:pt x="350005" y="310201"/>
                  <a:pt x="329011" y="331163"/>
                  <a:pt x="303114" y="331163"/>
                </a:cubicBezTo>
                <a:cubicBezTo>
                  <a:pt x="277217" y="331163"/>
                  <a:pt x="256223" y="310201"/>
                  <a:pt x="256223" y="284343"/>
                </a:cubicBezTo>
                <a:cubicBezTo>
                  <a:pt x="256223" y="258485"/>
                  <a:pt x="277217" y="237523"/>
                  <a:pt x="303114" y="237523"/>
                </a:cubicBezTo>
                <a:close/>
                <a:moveTo>
                  <a:pt x="517257" y="210604"/>
                </a:moveTo>
                <a:lnTo>
                  <a:pt x="516792" y="213292"/>
                </a:lnTo>
                <a:cubicBezTo>
                  <a:pt x="511593" y="245550"/>
                  <a:pt x="503144" y="275027"/>
                  <a:pt x="490888" y="303392"/>
                </a:cubicBezTo>
                <a:cubicBezTo>
                  <a:pt x="500173" y="327771"/>
                  <a:pt x="507043" y="351872"/>
                  <a:pt x="511500" y="374953"/>
                </a:cubicBezTo>
                <a:cubicBezTo>
                  <a:pt x="550682" y="351223"/>
                  <a:pt x="572130" y="321560"/>
                  <a:pt x="572130" y="290971"/>
                </a:cubicBezTo>
                <a:cubicBezTo>
                  <a:pt x="572130" y="262143"/>
                  <a:pt x="552725" y="233778"/>
                  <a:pt x="517257" y="210604"/>
                </a:cubicBezTo>
                <a:close/>
                <a:moveTo>
                  <a:pt x="89041" y="210604"/>
                </a:moveTo>
                <a:cubicBezTo>
                  <a:pt x="53573" y="233778"/>
                  <a:pt x="34168" y="262143"/>
                  <a:pt x="34168" y="290971"/>
                </a:cubicBezTo>
                <a:cubicBezTo>
                  <a:pt x="34168" y="321560"/>
                  <a:pt x="55616" y="351223"/>
                  <a:pt x="94798" y="374953"/>
                </a:cubicBezTo>
                <a:cubicBezTo>
                  <a:pt x="99255" y="351872"/>
                  <a:pt x="106218" y="327771"/>
                  <a:pt x="115410" y="303392"/>
                </a:cubicBezTo>
                <a:cubicBezTo>
                  <a:pt x="103247" y="275027"/>
                  <a:pt x="94705" y="245550"/>
                  <a:pt x="89506" y="213292"/>
                </a:cubicBezTo>
                <a:close/>
                <a:moveTo>
                  <a:pt x="419952" y="171487"/>
                </a:moveTo>
                <a:cubicBezTo>
                  <a:pt x="426451" y="180571"/>
                  <a:pt x="432765" y="190026"/>
                  <a:pt x="438893" y="199666"/>
                </a:cubicBezTo>
                <a:cubicBezTo>
                  <a:pt x="450777" y="218576"/>
                  <a:pt x="461548" y="237856"/>
                  <a:pt x="470833" y="256952"/>
                </a:cubicBezTo>
                <a:cubicBezTo>
                  <a:pt x="477146" y="237949"/>
                  <a:pt x="481510" y="219410"/>
                  <a:pt x="484017" y="200407"/>
                </a:cubicBezTo>
                <a:lnTo>
                  <a:pt x="484946" y="193085"/>
                </a:lnTo>
                <a:cubicBezTo>
                  <a:pt x="465633" y="184278"/>
                  <a:pt x="443814" y="177048"/>
                  <a:pt x="419952" y="171487"/>
                </a:cubicBezTo>
                <a:close/>
                <a:moveTo>
                  <a:pt x="186346" y="171487"/>
                </a:moveTo>
                <a:cubicBezTo>
                  <a:pt x="162577" y="177048"/>
                  <a:pt x="140758" y="184278"/>
                  <a:pt x="121352" y="193085"/>
                </a:cubicBezTo>
                <a:lnTo>
                  <a:pt x="122281" y="200407"/>
                </a:lnTo>
                <a:cubicBezTo>
                  <a:pt x="124881" y="219410"/>
                  <a:pt x="129152" y="237949"/>
                  <a:pt x="135465" y="256952"/>
                </a:cubicBezTo>
                <a:cubicBezTo>
                  <a:pt x="144750" y="237856"/>
                  <a:pt x="155521" y="218576"/>
                  <a:pt x="167405" y="199666"/>
                </a:cubicBezTo>
                <a:cubicBezTo>
                  <a:pt x="173533" y="190026"/>
                  <a:pt x="179847" y="180571"/>
                  <a:pt x="186346" y="171487"/>
                </a:cubicBezTo>
                <a:close/>
                <a:moveTo>
                  <a:pt x="303149" y="159459"/>
                </a:moveTo>
                <a:cubicBezTo>
                  <a:pt x="279473" y="159459"/>
                  <a:pt x="255797" y="160595"/>
                  <a:pt x="236113" y="162866"/>
                </a:cubicBezTo>
                <a:cubicBezTo>
                  <a:pt x="222000" y="180200"/>
                  <a:pt x="208630" y="198739"/>
                  <a:pt x="196559" y="218020"/>
                </a:cubicBezTo>
                <a:cubicBezTo>
                  <a:pt x="179754" y="244438"/>
                  <a:pt x="165270" y="272432"/>
                  <a:pt x="153385" y="301260"/>
                </a:cubicBezTo>
                <a:cubicBezTo>
                  <a:pt x="162020" y="318965"/>
                  <a:pt x="172047" y="337040"/>
                  <a:pt x="184118" y="356321"/>
                </a:cubicBezTo>
                <a:cubicBezTo>
                  <a:pt x="199809" y="381534"/>
                  <a:pt x="207980" y="390340"/>
                  <a:pt x="222835" y="406284"/>
                </a:cubicBezTo>
                <a:cubicBezTo>
                  <a:pt x="224321" y="407767"/>
                  <a:pt x="225807" y="409436"/>
                  <a:pt x="227385" y="411104"/>
                </a:cubicBezTo>
                <a:lnTo>
                  <a:pt x="234813" y="419169"/>
                </a:lnTo>
                <a:cubicBezTo>
                  <a:pt x="254218" y="421486"/>
                  <a:pt x="274273" y="422691"/>
                  <a:pt x="294607" y="422691"/>
                </a:cubicBezTo>
                <a:lnTo>
                  <a:pt x="311784" y="422691"/>
                </a:lnTo>
                <a:cubicBezTo>
                  <a:pt x="332025" y="422691"/>
                  <a:pt x="352080" y="421486"/>
                  <a:pt x="371485" y="419169"/>
                </a:cubicBezTo>
                <a:lnTo>
                  <a:pt x="378913" y="411104"/>
                </a:lnTo>
                <a:cubicBezTo>
                  <a:pt x="380491" y="409436"/>
                  <a:pt x="382070" y="407767"/>
                  <a:pt x="383463" y="406284"/>
                </a:cubicBezTo>
                <a:cubicBezTo>
                  <a:pt x="398318" y="390340"/>
                  <a:pt x="406489" y="381534"/>
                  <a:pt x="422273" y="356321"/>
                </a:cubicBezTo>
                <a:cubicBezTo>
                  <a:pt x="434343" y="337040"/>
                  <a:pt x="444371" y="318965"/>
                  <a:pt x="452913" y="301260"/>
                </a:cubicBezTo>
                <a:cubicBezTo>
                  <a:pt x="441028" y="272432"/>
                  <a:pt x="426544" y="244438"/>
                  <a:pt x="409831" y="218020"/>
                </a:cubicBezTo>
                <a:cubicBezTo>
                  <a:pt x="397668" y="198739"/>
                  <a:pt x="384391" y="180200"/>
                  <a:pt x="370185" y="162866"/>
                </a:cubicBezTo>
                <a:cubicBezTo>
                  <a:pt x="350502" y="160595"/>
                  <a:pt x="326825" y="159459"/>
                  <a:pt x="303149" y="159459"/>
                </a:cubicBezTo>
                <a:close/>
                <a:moveTo>
                  <a:pt x="303149" y="95754"/>
                </a:moveTo>
                <a:cubicBezTo>
                  <a:pt x="291729" y="104931"/>
                  <a:pt x="280494" y="115035"/>
                  <a:pt x="269631" y="125788"/>
                </a:cubicBezTo>
                <a:cubicBezTo>
                  <a:pt x="288758" y="124861"/>
                  <a:pt x="317540" y="124861"/>
                  <a:pt x="336667" y="125788"/>
                </a:cubicBezTo>
                <a:cubicBezTo>
                  <a:pt x="325897" y="115035"/>
                  <a:pt x="314662" y="104931"/>
                  <a:pt x="303149" y="95754"/>
                </a:cubicBezTo>
                <a:close/>
                <a:moveTo>
                  <a:pt x="413453" y="34112"/>
                </a:moveTo>
                <a:cubicBezTo>
                  <a:pt x="388941" y="34112"/>
                  <a:pt x="359693" y="46162"/>
                  <a:pt x="326454" y="70078"/>
                </a:cubicBezTo>
                <a:cubicBezTo>
                  <a:pt x="347530" y="87226"/>
                  <a:pt x="368235" y="107619"/>
                  <a:pt x="388012" y="130608"/>
                </a:cubicBezTo>
                <a:cubicBezTo>
                  <a:pt x="425801" y="136077"/>
                  <a:pt x="460155" y="145346"/>
                  <a:pt x="490424" y="158138"/>
                </a:cubicBezTo>
                <a:lnTo>
                  <a:pt x="490424" y="156933"/>
                </a:lnTo>
                <a:cubicBezTo>
                  <a:pt x="493023" y="105117"/>
                  <a:pt x="478632" y="61179"/>
                  <a:pt x="453841" y="45143"/>
                </a:cubicBezTo>
                <a:cubicBezTo>
                  <a:pt x="442607" y="37820"/>
                  <a:pt x="428958" y="34112"/>
                  <a:pt x="413453" y="34112"/>
                </a:cubicBezTo>
                <a:close/>
                <a:moveTo>
                  <a:pt x="192845" y="34112"/>
                </a:moveTo>
                <a:cubicBezTo>
                  <a:pt x="177340" y="34112"/>
                  <a:pt x="163784" y="37820"/>
                  <a:pt x="152549" y="45143"/>
                </a:cubicBezTo>
                <a:cubicBezTo>
                  <a:pt x="127759" y="61179"/>
                  <a:pt x="113368" y="105117"/>
                  <a:pt x="115874" y="156933"/>
                </a:cubicBezTo>
                <a:lnTo>
                  <a:pt x="115967" y="158138"/>
                </a:lnTo>
                <a:cubicBezTo>
                  <a:pt x="146143" y="145346"/>
                  <a:pt x="180497" y="136077"/>
                  <a:pt x="218286" y="130608"/>
                </a:cubicBezTo>
                <a:cubicBezTo>
                  <a:pt x="238062" y="107619"/>
                  <a:pt x="258768" y="87226"/>
                  <a:pt x="279937" y="70078"/>
                </a:cubicBezTo>
                <a:cubicBezTo>
                  <a:pt x="246697" y="46162"/>
                  <a:pt x="217450" y="34112"/>
                  <a:pt x="192845" y="34112"/>
                </a:cubicBezTo>
                <a:close/>
                <a:moveTo>
                  <a:pt x="192845" y="0"/>
                </a:moveTo>
                <a:cubicBezTo>
                  <a:pt x="225342" y="0"/>
                  <a:pt x="262482" y="14924"/>
                  <a:pt x="303149" y="44494"/>
                </a:cubicBezTo>
                <a:cubicBezTo>
                  <a:pt x="343816" y="14924"/>
                  <a:pt x="380956" y="0"/>
                  <a:pt x="413453" y="0"/>
                </a:cubicBezTo>
                <a:cubicBezTo>
                  <a:pt x="435643" y="0"/>
                  <a:pt x="455513" y="5562"/>
                  <a:pt x="472411" y="16500"/>
                </a:cubicBezTo>
                <a:cubicBezTo>
                  <a:pt x="491445" y="28828"/>
                  <a:pt x="506208" y="50148"/>
                  <a:pt x="515214" y="78050"/>
                </a:cubicBezTo>
                <a:cubicBezTo>
                  <a:pt x="523756" y="104468"/>
                  <a:pt x="526820" y="135613"/>
                  <a:pt x="524127" y="167964"/>
                </a:cubicBezTo>
                <a:lnTo>
                  <a:pt x="524127" y="174824"/>
                </a:lnTo>
                <a:cubicBezTo>
                  <a:pt x="577144" y="205506"/>
                  <a:pt x="606298" y="246662"/>
                  <a:pt x="606298" y="290971"/>
                </a:cubicBezTo>
                <a:cubicBezTo>
                  <a:pt x="606298" y="337597"/>
                  <a:pt x="574451" y="380236"/>
                  <a:pt x="516607" y="411382"/>
                </a:cubicBezTo>
                <a:cubicBezTo>
                  <a:pt x="516700" y="412216"/>
                  <a:pt x="516792" y="412958"/>
                  <a:pt x="516792" y="413792"/>
                </a:cubicBezTo>
                <a:cubicBezTo>
                  <a:pt x="521528" y="479513"/>
                  <a:pt x="503051" y="529105"/>
                  <a:pt x="464519" y="553299"/>
                </a:cubicBezTo>
                <a:cubicBezTo>
                  <a:pt x="448363" y="563495"/>
                  <a:pt x="429701" y="568686"/>
                  <a:pt x="408903" y="568686"/>
                </a:cubicBezTo>
                <a:cubicBezTo>
                  <a:pt x="376870" y="568686"/>
                  <a:pt x="340381" y="556172"/>
                  <a:pt x="303149" y="532628"/>
                </a:cubicBezTo>
                <a:cubicBezTo>
                  <a:pt x="266010" y="556172"/>
                  <a:pt x="229428" y="568686"/>
                  <a:pt x="197395" y="568686"/>
                </a:cubicBezTo>
                <a:cubicBezTo>
                  <a:pt x="176690" y="568686"/>
                  <a:pt x="157935" y="563495"/>
                  <a:pt x="141779" y="553299"/>
                </a:cubicBezTo>
                <a:cubicBezTo>
                  <a:pt x="103340" y="529105"/>
                  <a:pt x="84770" y="479513"/>
                  <a:pt x="89506" y="413700"/>
                </a:cubicBezTo>
                <a:cubicBezTo>
                  <a:pt x="89598" y="412958"/>
                  <a:pt x="89691" y="412124"/>
                  <a:pt x="89784" y="411382"/>
                </a:cubicBezTo>
                <a:cubicBezTo>
                  <a:pt x="31847" y="380236"/>
                  <a:pt x="0" y="337597"/>
                  <a:pt x="0" y="290971"/>
                </a:cubicBezTo>
                <a:cubicBezTo>
                  <a:pt x="0" y="246662"/>
                  <a:pt x="29154" y="205506"/>
                  <a:pt x="82171" y="174824"/>
                </a:cubicBezTo>
                <a:lnTo>
                  <a:pt x="82171" y="167964"/>
                </a:lnTo>
                <a:cubicBezTo>
                  <a:pt x="79478" y="135613"/>
                  <a:pt x="82542" y="104468"/>
                  <a:pt x="91084" y="78050"/>
                </a:cubicBezTo>
                <a:cubicBezTo>
                  <a:pt x="100090" y="50148"/>
                  <a:pt x="114946" y="28828"/>
                  <a:pt x="133887" y="16500"/>
                </a:cubicBezTo>
                <a:cubicBezTo>
                  <a:pt x="150785" y="5562"/>
                  <a:pt x="170655" y="0"/>
                  <a:pt x="192845"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167" name="Google Shape;167;p16"/>
          <p:cNvPicPr preferRelativeResize="0"/>
          <p:nvPr/>
        </p:nvPicPr>
        <p:blipFill>
          <a:blip r:embed="rId4">
            <a:alphaModFix/>
          </a:blip>
          <a:stretch>
            <a:fillRect/>
          </a:stretch>
        </p:blipFill>
        <p:spPr>
          <a:xfrm>
            <a:off x="9628200" y="206500"/>
            <a:ext cx="2241950" cy="6826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17"/>
          <p:cNvSpPr/>
          <p:nvPr/>
        </p:nvSpPr>
        <p:spPr>
          <a:xfrm>
            <a:off x="4600050" y="1518475"/>
            <a:ext cx="3238500" cy="46638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74" name="Google Shape;174;p17"/>
          <p:cNvSpPr/>
          <p:nvPr/>
        </p:nvSpPr>
        <p:spPr>
          <a:xfrm>
            <a:off x="7889775" y="1518475"/>
            <a:ext cx="3238500" cy="46638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nvGrpSpPr>
          <p:cNvPr id="175" name="Google Shape;175;p17"/>
          <p:cNvGrpSpPr/>
          <p:nvPr/>
        </p:nvGrpSpPr>
        <p:grpSpPr>
          <a:xfrm>
            <a:off x="4795250" y="2538150"/>
            <a:ext cx="2728500" cy="3156600"/>
            <a:chOff x="7483998" y="2425489"/>
            <a:chExt cx="2728500" cy="3156600"/>
          </a:xfrm>
        </p:grpSpPr>
        <p:sp>
          <p:nvSpPr>
            <p:cNvPr id="176" name="Google Shape;176;p17"/>
            <p:cNvSpPr/>
            <p:nvPr/>
          </p:nvSpPr>
          <p:spPr>
            <a:xfrm>
              <a:off x="7483998" y="2867089"/>
              <a:ext cx="2728500" cy="27150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700"/>
                </a:spcBef>
                <a:spcAft>
                  <a:spcPts val="0"/>
                </a:spcAft>
                <a:buSzPts val="1100"/>
                <a:buNone/>
              </a:pPr>
              <a:r>
                <a:rPr b="1" lang="zh-CN" sz="1000">
                  <a:solidFill>
                    <a:schemeClr val="lt1"/>
                  </a:solidFill>
                </a:rPr>
                <a:t>Greensill’s Business Model: </a:t>
              </a:r>
              <a:r>
                <a:rPr lang="zh-CN" sz="1000">
                  <a:solidFill>
                    <a:schemeClr val="lt1"/>
                  </a:solidFill>
                </a:rPr>
                <a:t>Focused on supply chain financing (low risk) and future accounts receivables financing (high risk). Collateralized client notes were sold to Credit Suisse (CS) as a funding source.</a:t>
              </a:r>
              <a:endParaRPr sz="1000">
                <a:solidFill>
                  <a:schemeClr val="lt1"/>
                </a:solidFill>
              </a:endParaRPr>
            </a:p>
            <a:p>
              <a:pPr indent="0" lvl="0" marL="0" rtl="0" algn="l">
                <a:lnSpc>
                  <a:spcPct val="115000"/>
                </a:lnSpc>
                <a:spcBef>
                  <a:spcPts val="700"/>
                </a:spcBef>
                <a:spcAft>
                  <a:spcPts val="0"/>
                </a:spcAft>
                <a:buSzPts val="1100"/>
                <a:buNone/>
              </a:pPr>
              <a:r>
                <a:rPr b="1" lang="zh-CN" sz="1000">
                  <a:solidFill>
                    <a:schemeClr val="lt1"/>
                  </a:solidFill>
                </a:rPr>
                <a:t>Role of Credit Suisse: </a:t>
              </a:r>
              <a:r>
                <a:rPr lang="zh-CN" sz="1000">
                  <a:solidFill>
                    <a:schemeClr val="lt1"/>
                  </a:solidFill>
                </a:rPr>
                <a:t>CS purchased Greensill’s notes, becoming its primary source of funding. Greensill’s insolvency left it unable to repay CS.</a:t>
              </a:r>
              <a:endParaRPr sz="1000">
                <a:solidFill>
                  <a:schemeClr val="lt1"/>
                </a:solidFill>
              </a:endParaRPr>
            </a:p>
            <a:p>
              <a:pPr indent="0" lvl="0" marL="0" rtl="0" algn="l">
                <a:lnSpc>
                  <a:spcPct val="115000"/>
                </a:lnSpc>
                <a:spcBef>
                  <a:spcPts val="700"/>
                </a:spcBef>
                <a:spcAft>
                  <a:spcPts val="0"/>
                </a:spcAft>
                <a:buSzPts val="1100"/>
                <a:buNone/>
              </a:pPr>
              <a:r>
                <a:rPr b="1" lang="zh-CN" sz="1000">
                  <a:solidFill>
                    <a:schemeClr val="lt1"/>
                  </a:solidFill>
                </a:rPr>
                <a:t>Banks' Losses: </a:t>
              </a:r>
              <a:r>
                <a:rPr lang="zh-CN" sz="1000">
                  <a:solidFill>
                    <a:schemeClr val="lt1"/>
                  </a:solidFill>
                </a:rPr>
                <a:t>CS’s lack of due diligence—attributed to Greensill’s high reputation, charismatic CEO, and seemingly innovative business model—exacerbated the collapse. Greensill’s downfall resulted in over </a:t>
              </a:r>
              <a:r>
                <a:rPr b="1" lang="zh-CN" sz="1000">
                  <a:solidFill>
                    <a:schemeClr val="lt1"/>
                  </a:solidFill>
                </a:rPr>
                <a:t>$2.2 billion</a:t>
              </a:r>
              <a:r>
                <a:rPr lang="zh-CN" sz="1000">
                  <a:solidFill>
                    <a:schemeClr val="lt1"/>
                  </a:solidFill>
                </a:rPr>
                <a:t> in losses for Credit Suisse.</a:t>
              </a:r>
              <a:endParaRPr sz="1000">
                <a:solidFill>
                  <a:schemeClr val="lt1"/>
                </a:solidFill>
              </a:endParaRPr>
            </a:p>
            <a:p>
              <a:pPr indent="0" lvl="0" marL="0" rtl="0" algn="l">
                <a:lnSpc>
                  <a:spcPct val="115000"/>
                </a:lnSpc>
                <a:spcBef>
                  <a:spcPts val="700"/>
                </a:spcBef>
                <a:spcAft>
                  <a:spcPts val="0"/>
                </a:spcAft>
                <a:buSzPts val="1100"/>
                <a:buNone/>
              </a:pPr>
              <a:r>
                <a:t/>
              </a:r>
              <a:endParaRPr b="1" sz="1000">
                <a:solidFill>
                  <a:schemeClr val="lt1"/>
                </a:solidFill>
              </a:endParaRPr>
            </a:p>
            <a:p>
              <a:pPr indent="0" lvl="0" marL="0" marR="0" rtl="0" algn="l">
                <a:lnSpc>
                  <a:spcPct val="120000"/>
                </a:lnSpc>
                <a:spcBef>
                  <a:spcPts val="700"/>
                </a:spcBef>
                <a:spcAft>
                  <a:spcPts val="0"/>
                </a:spcAft>
                <a:buNone/>
              </a:pPr>
              <a:r>
                <a:t/>
              </a:r>
              <a:endParaRPr sz="1000">
                <a:solidFill>
                  <a:schemeClr val="lt1"/>
                </a:solidFill>
              </a:endParaRPr>
            </a:p>
          </p:txBody>
        </p:sp>
        <p:sp>
          <p:nvSpPr>
            <p:cNvPr id="177" name="Google Shape;177;p17"/>
            <p:cNvSpPr/>
            <p:nvPr/>
          </p:nvSpPr>
          <p:spPr>
            <a:xfrm>
              <a:off x="7483998" y="2425489"/>
              <a:ext cx="2728500" cy="441600"/>
            </a:xfrm>
            <a:prstGeom prst="rect">
              <a:avLst/>
            </a:prstGeom>
            <a:noFill/>
            <a:ln>
              <a:noFill/>
            </a:ln>
          </p:spPr>
          <p:txBody>
            <a:bodyPr anchorCtr="0" anchor="t" bIns="45700" lIns="91425" spcFirstLastPara="1" rIns="91425" wrap="square" tIns="45700">
              <a:noAutofit/>
            </a:bodyPr>
            <a:lstStyle/>
            <a:p>
              <a:pPr indent="0" lvl="0" marL="0" marR="0" rtl="0" algn="just">
                <a:lnSpc>
                  <a:spcPct val="120000"/>
                </a:lnSpc>
                <a:spcBef>
                  <a:spcPts val="0"/>
                </a:spcBef>
                <a:spcAft>
                  <a:spcPts val="0"/>
                </a:spcAft>
                <a:buNone/>
              </a:pPr>
              <a:r>
                <a:rPr b="1" lang="zh-CN" sz="2000">
                  <a:solidFill>
                    <a:schemeClr val="lt1"/>
                  </a:solidFill>
                </a:rPr>
                <a:t>Greensill Collapse</a:t>
              </a:r>
              <a:endParaRPr/>
            </a:p>
          </p:txBody>
        </p:sp>
      </p:grpSp>
      <p:grpSp>
        <p:nvGrpSpPr>
          <p:cNvPr id="178" name="Google Shape;178;p17"/>
          <p:cNvGrpSpPr/>
          <p:nvPr/>
        </p:nvGrpSpPr>
        <p:grpSpPr>
          <a:xfrm>
            <a:off x="8144774" y="2538150"/>
            <a:ext cx="2728501" cy="2936100"/>
            <a:chOff x="7483985" y="2425489"/>
            <a:chExt cx="2728501" cy="2936100"/>
          </a:xfrm>
        </p:grpSpPr>
        <p:sp>
          <p:nvSpPr>
            <p:cNvPr id="179" name="Google Shape;179;p17"/>
            <p:cNvSpPr/>
            <p:nvPr/>
          </p:nvSpPr>
          <p:spPr>
            <a:xfrm>
              <a:off x="7483986" y="2867089"/>
              <a:ext cx="2728500" cy="2494500"/>
            </a:xfrm>
            <a:prstGeom prst="rect">
              <a:avLst/>
            </a:prstGeom>
            <a:noFill/>
            <a:ln>
              <a:noFill/>
            </a:ln>
          </p:spPr>
          <p:txBody>
            <a:bodyPr anchorCtr="0" anchor="t" bIns="45700" lIns="91425" spcFirstLastPara="1" rIns="91425" wrap="square" tIns="45700">
              <a:noAutofit/>
            </a:bodyPr>
            <a:lstStyle/>
            <a:p>
              <a:pPr indent="0" lvl="0" marL="0" rtl="0" algn="l">
                <a:lnSpc>
                  <a:spcPct val="120000"/>
                </a:lnSpc>
                <a:spcBef>
                  <a:spcPts val="0"/>
                </a:spcBef>
                <a:spcAft>
                  <a:spcPts val="0"/>
                </a:spcAft>
                <a:buClr>
                  <a:schemeClr val="dk1"/>
                </a:buClr>
                <a:buSzPts val="1100"/>
                <a:buFont typeface="Arial"/>
                <a:buNone/>
              </a:pPr>
              <a:r>
                <a:rPr b="1" lang="zh-CN" sz="1000">
                  <a:solidFill>
                    <a:schemeClr val="lt1"/>
                  </a:solidFill>
                </a:rPr>
                <a:t>Archegos' Business Model:</a:t>
              </a:r>
              <a:r>
                <a:rPr lang="zh-CN" sz="1000">
                  <a:solidFill>
                    <a:schemeClr val="lt1"/>
                  </a:solidFill>
                </a:rPr>
                <a:t> Operated as a hedge fund with a large "total return swap" portfolio, leading to significant leverage and limited cash reserves.</a:t>
              </a:r>
              <a:endParaRPr sz="1000">
                <a:solidFill>
                  <a:schemeClr val="lt1"/>
                </a:solidFill>
              </a:endParaRPr>
            </a:p>
            <a:p>
              <a:pPr indent="0" lvl="0" marL="0" rtl="0" algn="l">
                <a:lnSpc>
                  <a:spcPct val="120000"/>
                </a:lnSpc>
                <a:spcBef>
                  <a:spcPts val="0"/>
                </a:spcBef>
                <a:spcAft>
                  <a:spcPts val="0"/>
                </a:spcAft>
                <a:buClr>
                  <a:schemeClr val="dk1"/>
                </a:buClr>
                <a:buSzPts val="1100"/>
                <a:buFont typeface="Arial"/>
                <a:buNone/>
              </a:pPr>
              <a:r>
                <a:t/>
              </a:r>
              <a:endParaRPr sz="1000">
                <a:solidFill>
                  <a:schemeClr val="lt1"/>
                </a:solidFill>
              </a:endParaRPr>
            </a:p>
            <a:p>
              <a:pPr indent="0" lvl="0" marL="0" rtl="0" algn="l">
                <a:lnSpc>
                  <a:spcPct val="120000"/>
                </a:lnSpc>
                <a:spcBef>
                  <a:spcPts val="0"/>
                </a:spcBef>
                <a:spcAft>
                  <a:spcPts val="0"/>
                </a:spcAft>
                <a:buClr>
                  <a:schemeClr val="dk1"/>
                </a:buClr>
                <a:buSzPts val="1100"/>
                <a:buFont typeface="Arial"/>
                <a:buNone/>
              </a:pPr>
              <a:r>
                <a:rPr b="1" lang="zh-CN" sz="1000">
                  <a:solidFill>
                    <a:schemeClr val="lt1"/>
                  </a:solidFill>
                </a:rPr>
                <a:t>Prime Service Divisions' Role: </a:t>
              </a:r>
              <a:r>
                <a:rPr lang="zh-CN" sz="1000">
                  <a:solidFill>
                    <a:schemeClr val="lt1"/>
                  </a:solidFill>
                </a:rPr>
                <a:t>Acted as Archegos' investment bankers and counterparties in its total return swap strategy.</a:t>
              </a:r>
              <a:endParaRPr sz="1000">
                <a:solidFill>
                  <a:schemeClr val="lt1"/>
                </a:solidFill>
              </a:endParaRPr>
            </a:p>
            <a:p>
              <a:pPr indent="0" lvl="0" marL="0" rtl="0" algn="l">
                <a:lnSpc>
                  <a:spcPct val="120000"/>
                </a:lnSpc>
                <a:spcBef>
                  <a:spcPts val="0"/>
                </a:spcBef>
                <a:spcAft>
                  <a:spcPts val="0"/>
                </a:spcAft>
                <a:buClr>
                  <a:schemeClr val="dk1"/>
                </a:buClr>
                <a:buSzPts val="1100"/>
                <a:buFont typeface="Arial"/>
                <a:buNone/>
              </a:pPr>
              <a:r>
                <a:t/>
              </a:r>
              <a:endParaRPr sz="1000">
                <a:solidFill>
                  <a:schemeClr val="lt1"/>
                </a:solidFill>
              </a:endParaRPr>
            </a:p>
            <a:p>
              <a:pPr indent="0" lvl="0" marL="0" rtl="0" algn="l">
                <a:lnSpc>
                  <a:spcPct val="120000"/>
                </a:lnSpc>
                <a:spcBef>
                  <a:spcPts val="0"/>
                </a:spcBef>
                <a:spcAft>
                  <a:spcPts val="0"/>
                </a:spcAft>
                <a:buClr>
                  <a:schemeClr val="dk1"/>
                </a:buClr>
                <a:buSzPts val="1100"/>
                <a:buFont typeface="Arial"/>
                <a:buNone/>
              </a:pPr>
              <a:r>
                <a:rPr b="1" lang="zh-CN" sz="1000">
                  <a:solidFill>
                    <a:schemeClr val="lt1"/>
                  </a:solidFill>
                </a:rPr>
                <a:t>Banks' Losses: </a:t>
              </a:r>
              <a:r>
                <a:rPr lang="zh-CN" sz="1000">
                  <a:solidFill>
                    <a:schemeClr val="lt1"/>
                  </a:solidFill>
                </a:rPr>
                <a:t>Prime Service Divisions liquidated Archegos' assets to recover losses, causing over $10 billion in combined losses, including $5.5 billion at Credit Suisse.</a:t>
              </a:r>
              <a:endParaRPr sz="1000">
                <a:solidFill>
                  <a:schemeClr val="lt1"/>
                </a:solidFill>
              </a:endParaRPr>
            </a:p>
            <a:p>
              <a:pPr indent="0" lvl="0" marL="0" rtl="0" algn="l">
                <a:lnSpc>
                  <a:spcPct val="120000"/>
                </a:lnSpc>
                <a:spcBef>
                  <a:spcPts val="0"/>
                </a:spcBef>
                <a:spcAft>
                  <a:spcPts val="0"/>
                </a:spcAft>
                <a:buClr>
                  <a:schemeClr val="dk1"/>
                </a:buClr>
                <a:buSzPts val="1100"/>
                <a:buFont typeface="Arial"/>
                <a:buNone/>
              </a:pPr>
              <a:r>
                <a:t/>
              </a:r>
              <a:endParaRPr sz="1000">
                <a:solidFill>
                  <a:schemeClr val="lt1"/>
                </a:solidFill>
              </a:endParaRPr>
            </a:p>
            <a:p>
              <a:pPr indent="0" lvl="0" marL="0" marR="0" rtl="0" algn="l">
                <a:lnSpc>
                  <a:spcPct val="120000"/>
                </a:lnSpc>
                <a:spcBef>
                  <a:spcPts val="0"/>
                </a:spcBef>
                <a:spcAft>
                  <a:spcPts val="0"/>
                </a:spcAft>
                <a:buNone/>
              </a:pPr>
              <a:r>
                <a:t/>
              </a:r>
              <a:endParaRPr sz="1000">
                <a:solidFill>
                  <a:schemeClr val="lt1"/>
                </a:solidFill>
              </a:endParaRPr>
            </a:p>
          </p:txBody>
        </p:sp>
        <p:sp>
          <p:nvSpPr>
            <p:cNvPr id="180" name="Google Shape;180;p17"/>
            <p:cNvSpPr/>
            <p:nvPr/>
          </p:nvSpPr>
          <p:spPr>
            <a:xfrm>
              <a:off x="7483985" y="2425489"/>
              <a:ext cx="2728500" cy="441600"/>
            </a:xfrm>
            <a:prstGeom prst="rect">
              <a:avLst/>
            </a:prstGeom>
            <a:noFill/>
            <a:ln>
              <a:noFill/>
            </a:ln>
          </p:spPr>
          <p:txBody>
            <a:bodyPr anchorCtr="0" anchor="t" bIns="45700" lIns="91425" spcFirstLastPara="1" rIns="91425" wrap="square" tIns="45700">
              <a:noAutofit/>
            </a:bodyPr>
            <a:lstStyle/>
            <a:p>
              <a:pPr indent="0" lvl="0" marL="0" marR="0" rtl="0" algn="just">
                <a:lnSpc>
                  <a:spcPct val="120000"/>
                </a:lnSpc>
                <a:spcBef>
                  <a:spcPts val="0"/>
                </a:spcBef>
                <a:spcAft>
                  <a:spcPts val="0"/>
                </a:spcAft>
                <a:buNone/>
              </a:pPr>
              <a:r>
                <a:rPr b="1" lang="zh-CN" sz="2000">
                  <a:solidFill>
                    <a:schemeClr val="lt1"/>
                  </a:solidFill>
                </a:rPr>
                <a:t>Archegos Collapse</a:t>
              </a:r>
              <a:endParaRPr/>
            </a:p>
          </p:txBody>
        </p:sp>
      </p:grpSp>
      <p:sp>
        <p:nvSpPr>
          <p:cNvPr id="181" name="Google Shape;181;p17"/>
          <p:cNvSpPr/>
          <p:nvPr/>
        </p:nvSpPr>
        <p:spPr>
          <a:xfrm>
            <a:off x="4771935" y="1716481"/>
            <a:ext cx="754841" cy="708014"/>
          </a:xfrm>
          <a:custGeom>
            <a:rect b="b" l="l" r="r" t="t"/>
            <a:pathLst>
              <a:path extrusionOk="0" h="568686" w="606298">
                <a:moveTo>
                  <a:pt x="258582" y="455598"/>
                </a:moveTo>
                <a:cubicBezTo>
                  <a:pt x="273159" y="469039"/>
                  <a:pt x="288200" y="480811"/>
                  <a:pt x="303149" y="490637"/>
                </a:cubicBezTo>
                <a:cubicBezTo>
                  <a:pt x="318190" y="480811"/>
                  <a:pt x="333139" y="469039"/>
                  <a:pt x="347716" y="455598"/>
                </a:cubicBezTo>
                <a:cubicBezTo>
                  <a:pt x="335274" y="456432"/>
                  <a:pt x="323483" y="456896"/>
                  <a:pt x="311784" y="456896"/>
                </a:cubicBezTo>
                <a:lnTo>
                  <a:pt x="294607" y="456896"/>
                </a:lnTo>
                <a:cubicBezTo>
                  <a:pt x="282908" y="456896"/>
                  <a:pt x="271024" y="456432"/>
                  <a:pt x="258582" y="455598"/>
                </a:cubicBezTo>
                <a:close/>
                <a:moveTo>
                  <a:pt x="482810" y="426955"/>
                </a:moveTo>
                <a:cubicBezTo>
                  <a:pt x="458020" y="436688"/>
                  <a:pt x="431001" y="444104"/>
                  <a:pt x="402311" y="449202"/>
                </a:cubicBezTo>
                <a:lnTo>
                  <a:pt x="391633" y="460233"/>
                </a:lnTo>
                <a:cubicBezTo>
                  <a:pt x="373249" y="479421"/>
                  <a:pt x="353751" y="496384"/>
                  <a:pt x="333696" y="510752"/>
                </a:cubicBezTo>
                <a:cubicBezTo>
                  <a:pt x="360436" y="525768"/>
                  <a:pt x="385877" y="533647"/>
                  <a:pt x="407603" y="533647"/>
                </a:cubicBezTo>
                <a:cubicBezTo>
                  <a:pt x="421995" y="533647"/>
                  <a:pt x="434808" y="530218"/>
                  <a:pt x="445578" y="523358"/>
                </a:cubicBezTo>
                <a:cubicBezTo>
                  <a:pt x="470833" y="507507"/>
                  <a:pt x="484017" y="473303"/>
                  <a:pt x="482810" y="426955"/>
                </a:cubicBezTo>
                <a:close/>
                <a:moveTo>
                  <a:pt x="123488" y="426955"/>
                </a:moveTo>
                <a:cubicBezTo>
                  <a:pt x="122281" y="473303"/>
                  <a:pt x="135465" y="507507"/>
                  <a:pt x="160720" y="523358"/>
                </a:cubicBezTo>
                <a:cubicBezTo>
                  <a:pt x="171490" y="530218"/>
                  <a:pt x="184303" y="533647"/>
                  <a:pt x="198788" y="533647"/>
                </a:cubicBezTo>
                <a:cubicBezTo>
                  <a:pt x="220421" y="533647"/>
                  <a:pt x="245862" y="525768"/>
                  <a:pt x="272602" y="510752"/>
                </a:cubicBezTo>
                <a:cubicBezTo>
                  <a:pt x="252547" y="496384"/>
                  <a:pt x="233142" y="479421"/>
                  <a:pt x="214665" y="460233"/>
                </a:cubicBezTo>
                <a:lnTo>
                  <a:pt x="204080" y="449202"/>
                </a:lnTo>
                <a:cubicBezTo>
                  <a:pt x="175297" y="444104"/>
                  <a:pt x="148278" y="436688"/>
                  <a:pt x="123488" y="426955"/>
                </a:cubicBezTo>
                <a:close/>
                <a:moveTo>
                  <a:pt x="469069" y="346681"/>
                </a:moveTo>
                <a:cubicBezTo>
                  <a:pt x="463591" y="356043"/>
                  <a:pt x="457555" y="365313"/>
                  <a:pt x="450777" y="374953"/>
                </a:cubicBezTo>
                <a:lnTo>
                  <a:pt x="449292" y="377178"/>
                </a:lnTo>
                <a:cubicBezTo>
                  <a:pt x="437686" y="393770"/>
                  <a:pt x="434529" y="398405"/>
                  <a:pt x="425523" y="409250"/>
                </a:cubicBezTo>
                <a:cubicBezTo>
                  <a:pt x="444464" y="404523"/>
                  <a:pt x="462476" y="398497"/>
                  <a:pt x="479189" y="391360"/>
                </a:cubicBezTo>
                <a:cubicBezTo>
                  <a:pt x="476961" y="376992"/>
                  <a:pt x="473525" y="361976"/>
                  <a:pt x="469069" y="346681"/>
                </a:cubicBezTo>
                <a:close/>
                <a:moveTo>
                  <a:pt x="137229" y="346681"/>
                </a:moveTo>
                <a:cubicBezTo>
                  <a:pt x="132773" y="361976"/>
                  <a:pt x="129337" y="376992"/>
                  <a:pt x="127109" y="391360"/>
                </a:cubicBezTo>
                <a:cubicBezTo>
                  <a:pt x="143822" y="398497"/>
                  <a:pt x="161834" y="404523"/>
                  <a:pt x="180868" y="409250"/>
                </a:cubicBezTo>
                <a:cubicBezTo>
                  <a:pt x="171769" y="398312"/>
                  <a:pt x="168426" y="393492"/>
                  <a:pt x="157006" y="377178"/>
                </a:cubicBezTo>
                <a:lnTo>
                  <a:pt x="155521" y="375046"/>
                </a:lnTo>
                <a:cubicBezTo>
                  <a:pt x="148743" y="365313"/>
                  <a:pt x="142800" y="356043"/>
                  <a:pt x="137229" y="346681"/>
                </a:cubicBezTo>
                <a:close/>
                <a:moveTo>
                  <a:pt x="303114" y="237523"/>
                </a:moveTo>
                <a:cubicBezTo>
                  <a:pt x="329011" y="237523"/>
                  <a:pt x="350005" y="258485"/>
                  <a:pt x="350005" y="284343"/>
                </a:cubicBezTo>
                <a:cubicBezTo>
                  <a:pt x="350005" y="310201"/>
                  <a:pt x="329011" y="331163"/>
                  <a:pt x="303114" y="331163"/>
                </a:cubicBezTo>
                <a:cubicBezTo>
                  <a:pt x="277217" y="331163"/>
                  <a:pt x="256223" y="310201"/>
                  <a:pt x="256223" y="284343"/>
                </a:cubicBezTo>
                <a:cubicBezTo>
                  <a:pt x="256223" y="258485"/>
                  <a:pt x="277217" y="237523"/>
                  <a:pt x="303114" y="237523"/>
                </a:cubicBezTo>
                <a:close/>
                <a:moveTo>
                  <a:pt x="517257" y="210604"/>
                </a:moveTo>
                <a:lnTo>
                  <a:pt x="516792" y="213292"/>
                </a:lnTo>
                <a:cubicBezTo>
                  <a:pt x="511593" y="245550"/>
                  <a:pt x="503144" y="275027"/>
                  <a:pt x="490888" y="303392"/>
                </a:cubicBezTo>
                <a:cubicBezTo>
                  <a:pt x="500173" y="327771"/>
                  <a:pt x="507043" y="351872"/>
                  <a:pt x="511500" y="374953"/>
                </a:cubicBezTo>
                <a:cubicBezTo>
                  <a:pt x="550682" y="351223"/>
                  <a:pt x="572130" y="321560"/>
                  <a:pt x="572130" y="290971"/>
                </a:cubicBezTo>
                <a:cubicBezTo>
                  <a:pt x="572130" y="262143"/>
                  <a:pt x="552725" y="233778"/>
                  <a:pt x="517257" y="210604"/>
                </a:cubicBezTo>
                <a:close/>
                <a:moveTo>
                  <a:pt x="89041" y="210604"/>
                </a:moveTo>
                <a:cubicBezTo>
                  <a:pt x="53573" y="233778"/>
                  <a:pt x="34168" y="262143"/>
                  <a:pt x="34168" y="290971"/>
                </a:cubicBezTo>
                <a:cubicBezTo>
                  <a:pt x="34168" y="321560"/>
                  <a:pt x="55616" y="351223"/>
                  <a:pt x="94798" y="374953"/>
                </a:cubicBezTo>
                <a:cubicBezTo>
                  <a:pt x="99255" y="351872"/>
                  <a:pt x="106218" y="327771"/>
                  <a:pt x="115410" y="303392"/>
                </a:cubicBezTo>
                <a:cubicBezTo>
                  <a:pt x="103247" y="275027"/>
                  <a:pt x="94705" y="245550"/>
                  <a:pt x="89506" y="213292"/>
                </a:cubicBezTo>
                <a:close/>
                <a:moveTo>
                  <a:pt x="419952" y="171487"/>
                </a:moveTo>
                <a:cubicBezTo>
                  <a:pt x="426451" y="180571"/>
                  <a:pt x="432765" y="190026"/>
                  <a:pt x="438893" y="199666"/>
                </a:cubicBezTo>
                <a:cubicBezTo>
                  <a:pt x="450777" y="218576"/>
                  <a:pt x="461548" y="237856"/>
                  <a:pt x="470833" y="256952"/>
                </a:cubicBezTo>
                <a:cubicBezTo>
                  <a:pt x="477146" y="237949"/>
                  <a:pt x="481510" y="219410"/>
                  <a:pt x="484017" y="200407"/>
                </a:cubicBezTo>
                <a:lnTo>
                  <a:pt x="484946" y="193085"/>
                </a:lnTo>
                <a:cubicBezTo>
                  <a:pt x="465633" y="184278"/>
                  <a:pt x="443814" y="177048"/>
                  <a:pt x="419952" y="171487"/>
                </a:cubicBezTo>
                <a:close/>
                <a:moveTo>
                  <a:pt x="186346" y="171487"/>
                </a:moveTo>
                <a:cubicBezTo>
                  <a:pt x="162577" y="177048"/>
                  <a:pt x="140758" y="184278"/>
                  <a:pt x="121352" y="193085"/>
                </a:cubicBezTo>
                <a:lnTo>
                  <a:pt x="122281" y="200407"/>
                </a:lnTo>
                <a:cubicBezTo>
                  <a:pt x="124881" y="219410"/>
                  <a:pt x="129152" y="237949"/>
                  <a:pt x="135465" y="256952"/>
                </a:cubicBezTo>
                <a:cubicBezTo>
                  <a:pt x="144750" y="237856"/>
                  <a:pt x="155521" y="218576"/>
                  <a:pt x="167405" y="199666"/>
                </a:cubicBezTo>
                <a:cubicBezTo>
                  <a:pt x="173533" y="190026"/>
                  <a:pt x="179847" y="180571"/>
                  <a:pt x="186346" y="171487"/>
                </a:cubicBezTo>
                <a:close/>
                <a:moveTo>
                  <a:pt x="303149" y="159459"/>
                </a:moveTo>
                <a:cubicBezTo>
                  <a:pt x="279473" y="159459"/>
                  <a:pt x="255797" y="160595"/>
                  <a:pt x="236113" y="162866"/>
                </a:cubicBezTo>
                <a:cubicBezTo>
                  <a:pt x="222000" y="180200"/>
                  <a:pt x="208630" y="198739"/>
                  <a:pt x="196559" y="218020"/>
                </a:cubicBezTo>
                <a:cubicBezTo>
                  <a:pt x="179754" y="244438"/>
                  <a:pt x="165270" y="272432"/>
                  <a:pt x="153385" y="301260"/>
                </a:cubicBezTo>
                <a:cubicBezTo>
                  <a:pt x="162020" y="318965"/>
                  <a:pt x="172047" y="337040"/>
                  <a:pt x="184118" y="356321"/>
                </a:cubicBezTo>
                <a:cubicBezTo>
                  <a:pt x="199809" y="381534"/>
                  <a:pt x="207980" y="390340"/>
                  <a:pt x="222835" y="406284"/>
                </a:cubicBezTo>
                <a:cubicBezTo>
                  <a:pt x="224321" y="407767"/>
                  <a:pt x="225807" y="409436"/>
                  <a:pt x="227385" y="411104"/>
                </a:cubicBezTo>
                <a:lnTo>
                  <a:pt x="234813" y="419169"/>
                </a:lnTo>
                <a:cubicBezTo>
                  <a:pt x="254218" y="421486"/>
                  <a:pt x="274273" y="422691"/>
                  <a:pt x="294607" y="422691"/>
                </a:cubicBezTo>
                <a:lnTo>
                  <a:pt x="311784" y="422691"/>
                </a:lnTo>
                <a:cubicBezTo>
                  <a:pt x="332025" y="422691"/>
                  <a:pt x="352080" y="421486"/>
                  <a:pt x="371485" y="419169"/>
                </a:cubicBezTo>
                <a:lnTo>
                  <a:pt x="378913" y="411104"/>
                </a:lnTo>
                <a:cubicBezTo>
                  <a:pt x="380491" y="409436"/>
                  <a:pt x="382070" y="407767"/>
                  <a:pt x="383463" y="406284"/>
                </a:cubicBezTo>
                <a:cubicBezTo>
                  <a:pt x="398318" y="390340"/>
                  <a:pt x="406489" y="381534"/>
                  <a:pt x="422273" y="356321"/>
                </a:cubicBezTo>
                <a:cubicBezTo>
                  <a:pt x="434343" y="337040"/>
                  <a:pt x="444371" y="318965"/>
                  <a:pt x="452913" y="301260"/>
                </a:cubicBezTo>
                <a:cubicBezTo>
                  <a:pt x="441028" y="272432"/>
                  <a:pt x="426544" y="244438"/>
                  <a:pt x="409831" y="218020"/>
                </a:cubicBezTo>
                <a:cubicBezTo>
                  <a:pt x="397668" y="198739"/>
                  <a:pt x="384391" y="180200"/>
                  <a:pt x="370185" y="162866"/>
                </a:cubicBezTo>
                <a:cubicBezTo>
                  <a:pt x="350502" y="160595"/>
                  <a:pt x="326825" y="159459"/>
                  <a:pt x="303149" y="159459"/>
                </a:cubicBezTo>
                <a:close/>
                <a:moveTo>
                  <a:pt x="303149" y="95754"/>
                </a:moveTo>
                <a:cubicBezTo>
                  <a:pt x="291729" y="104931"/>
                  <a:pt x="280494" y="115035"/>
                  <a:pt x="269631" y="125788"/>
                </a:cubicBezTo>
                <a:cubicBezTo>
                  <a:pt x="288758" y="124861"/>
                  <a:pt x="317540" y="124861"/>
                  <a:pt x="336667" y="125788"/>
                </a:cubicBezTo>
                <a:cubicBezTo>
                  <a:pt x="325897" y="115035"/>
                  <a:pt x="314662" y="104931"/>
                  <a:pt x="303149" y="95754"/>
                </a:cubicBezTo>
                <a:close/>
                <a:moveTo>
                  <a:pt x="413453" y="34112"/>
                </a:moveTo>
                <a:cubicBezTo>
                  <a:pt x="388941" y="34112"/>
                  <a:pt x="359693" y="46162"/>
                  <a:pt x="326454" y="70078"/>
                </a:cubicBezTo>
                <a:cubicBezTo>
                  <a:pt x="347530" y="87226"/>
                  <a:pt x="368235" y="107619"/>
                  <a:pt x="388012" y="130608"/>
                </a:cubicBezTo>
                <a:cubicBezTo>
                  <a:pt x="425801" y="136077"/>
                  <a:pt x="460155" y="145346"/>
                  <a:pt x="490424" y="158138"/>
                </a:cubicBezTo>
                <a:lnTo>
                  <a:pt x="490424" y="156933"/>
                </a:lnTo>
                <a:cubicBezTo>
                  <a:pt x="493023" y="105117"/>
                  <a:pt x="478632" y="61179"/>
                  <a:pt x="453841" y="45143"/>
                </a:cubicBezTo>
                <a:cubicBezTo>
                  <a:pt x="442607" y="37820"/>
                  <a:pt x="428958" y="34112"/>
                  <a:pt x="413453" y="34112"/>
                </a:cubicBezTo>
                <a:close/>
                <a:moveTo>
                  <a:pt x="192845" y="34112"/>
                </a:moveTo>
                <a:cubicBezTo>
                  <a:pt x="177340" y="34112"/>
                  <a:pt x="163784" y="37820"/>
                  <a:pt x="152549" y="45143"/>
                </a:cubicBezTo>
                <a:cubicBezTo>
                  <a:pt x="127759" y="61179"/>
                  <a:pt x="113368" y="105117"/>
                  <a:pt x="115874" y="156933"/>
                </a:cubicBezTo>
                <a:lnTo>
                  <a:pt x="115967" y="158138"/>
                </a:lnTo>
                <a:cubicBezTo>
                  <a:pt x="146143" y="145346"/>
                  <a:pt x="180497" y="136077"/>
                  <a:pt x="218286" y="130608"/>
                </a:cubicBezTo>
                <a:cubicBezTo>
                  <a:pt x="238062" y="107619"/>
                  <a:pt x="258768" y="87226"/>
                  <a:pt x="279937" y="70078"/>
                </a:cubicBezTo>
                <a:cubicBezTo>
                  <a:pt x="246697" y="46162"/>
                  <a:pt x="217450" y="34112"/>
                  <a:pt x="192845" y="34112"/>
                </a:cubicBezTo>
                <a:close/>
                <a:moveTo>
                  <a:pt x="192845" y="0"/>
                </a:moveTo>
                <a:cubicBezTo>
                  <a:pt x="225342" y="0"/>
                  <a:pt x="262482" y="14924"/>
                  <a:pt x="303149" y="44494"/>
                </a:cubicBezTo>
                <a:cubicBezTo>
                  <a:pt x="343816" y="14924"/>
                  <a:pt x="380956" y="0"/>
                  <a:pt x="413453" y="0"/>
                </a:cubicBezTo>
                <a:cubicBezTo>
                  <a:pt x="435643" y="0"/>
                  <a:pt x="455513" y="5562"/>
                  <a:pt x="472411" y="16500"/>
                </a:cubicBezTo>
                <a:cubicBezTo>
                  <a:pt x="491445" y="28828"/>
                  <a:pt x="506208" y="50148"/>
                  <a:pt x="515214" y="78050"/>
                </a:cubicBezTo>
                <a:cubicBezTo>
                  <a:pt x="523756" y="104468"/>
                  <a:pt x="526820" y="135613"/>
                  <a:pt x="524127" y="167964"/>
                </a:cubicBezTo>
                <a:lnTo>
                  <a:pt x="524127" y="174824"/>
                </a:lnTo>
                <a:cubicBezTo>
                  <a:pt x="577144" y="205506"/>
                  <a:pt x="606298" y="246662"/>
                  <a:pt x="606298" y="290971"/>
                </a:cubicBezTo>
                <a:cubicBezTo>
                  <a:pt x="606298" y="337597"/>
                  <a:pt x="574451" y="380236"/>
                  <a:pt x="516607" y="411382"/>
                </a:cubicBezTo>
                <a:cubicBezTo>
                  <a:pt x="516700" y="412216"/>
                  <a:pt x="516792" y="412958"/>
                  <a:pt x="516792" y="413792"/>
                </a:cubicBezTo>
                <a:cubicBezTo>
                  <a:pt x="521528" y="479513"/>
                  <a:pt x="503051" y="529105"/>
                  <a:pt x="464519" y="553299"/>
                </a:cubicBezTo>
                <a:cubicBezTo>
                  <a:pt x="448363" y="563495"/>
                  <a:pt x="429701" y="568686"/>
                  <a:pt x="408903" y="568686"/>
                </a:cubicBezTo>
                <a:cubicBezTo>
                  <a:pt x="376870" y="568686"/>
                  <a:pt x="340381" y="556172"/>
                  <a:pt x="303149" y="532628"/>
                </a:cubicBezTo>
                <a:cubicBezTo>
                  <a:pt x="266010" y="556172"/>
                  <a:pt x="229428" y="568686"/>
                  <a:pt x="197395" y="568686"/>
                </a:cubicBezTo>
                <a:cubicBezTo>
                  <a:pt x="176690" y="568686"/>
                  <a:pt x="157935" y="563495"/>
                  <a:pt x="141779" y="553299"/>
                </a:cubicBezTo>
                <a:cubicBezTo>
                  <a:pt x="103340" y="529105"/>
                  <a:pt x="84770" y="479513"/>
                  <a:pt x="89506" y="413700"/>
                </a:cubicBezTo>
                <a:cubicBezTo>
                  <a:pt x="89598" y="412958"/>
                  <a:pt x="89691" y="412124"/>
                  <a:pt x="89784" y="411382"/>
                </a:cubicBezTo>
                <a:cubicBezTo>
                  <a:pt x="31847" y="380236"/>
                  <a:pt x="0" y="337597"/>
                  <a:pt x="0" y="290971"/>
                </a:cubicBezTo>
                <a:cubicBezTo>
                  <a:pt x="0" y="246662"/>
                  <a:pt x="29154" y="205506"/>
                  <a:pt x="82171" y="174824"/>
                </a:cubicBezTo>
                <a:lnTo>
                  <a:pt x="82171" y="167964"/>
                </a:lnTo>
                <a:cubicBezTo>
                  <a:pt x="79478" y="135613"/>
                  <a:pt x="82542" y="104468"/>
                  <a:pt x="91084" y="78050"/>
                </a:cubicBezTo>
                <a:cubicBezTo>
                  <a:pt x="100090" y="50148"/>
                  <a:pt x="114946" y="28828"/>
                  <a:pt x="133887" y="16500"/>
                </a:cubicBezTo>
                <a:cubicBezTo>
                  <a:pt x="150785" y="5562"/>
                  <a:pt x="170655" y="0"/>
                  <a:pt x="192845"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82" name="Google Shape;182;p17"/>
          <p:cNvSpPr txBox="1"/>
          <p:nvPr/>
        </p:nvSpPr>
        <p:spPr>
          <a:xfrm>
            <a:off x="1740497" y="450600"/>
            <a:ext cx="4875900" cy="523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zh-CN" sz="2800">
                <a:solidFill>
                  <a:schemeClr val="accent2"/>
                </a:solidFill>
              </a:rPr>
              <a:t>Triggers of the Crisis</a:t>
            </a:r>
            <a:endParaRPr/>
          </a:p>
        </p:txBody>
      </p:sp>
      <p:sp>
        <p:nvSpPr>
          <p:cNvPr id="183" name="Google Shape;183;p17"/>
          <p:cNvSpPr/>
          <p:nvPr/>
        </p:nvSpPr>
        <p:spPr>
          <a:xfrm flipH="1" rot="8100000">
            <a:off x="100252" y="162549"/>
            <a:ext cx="1255902" cy="770592"/>
          </a:xfrm>
          <a:custGeom>
            <a:rect b="b" l="l" r="r" t="t"/>
            <a:pathLst>
              <a:path extrusionOk="0" h="1023269" w="1667713">
                <a:moveTo>
                  <a:pt x="0" y="456881"/>
                </a:moveTo>
                <a:lnTo>
                  <a:pt x="412332" y="44549"/>
                </a:lnTo>
                <a:lnTo>
                  <a:pt x="412333" y="44549"/>
                </a:lnTo>
                <a:lnTo>
                  <a:pt x="456882" y="0"/>
                </a:lnTo>
                <a:lnTo>
                  <a:pt x="1514743" y="0"/>
                </a:lnTo>
                <a:cubicBezTo>
                  <a:pt x="1599226" y="1"/>
                  <a:pt x="1667713" y="68487"/>
                  <a:pt x="1667713" y="152970"/>
                </a:cubicBezTo>
                <a:lnTo>
                  <a:pt x="1667713" y="704806"/>
                </a:lnTo>
                <a:lnTo>
                  <a:pt x="1349251" y="1023269"/>
                </a:lnTo>
                <a:lnTo>
                  <a:pt x="1349251" y="318462"/>
                </a:lnTo>
                <a:lnTo>
                  <a:pt x="138420" y="318462"/>
                </a:lnTo>
                <a:lnTo>
                  <a:pt x="1" y="456881"/>
                </a:lnTo>
                <a:close/>
              </a:path>
            </a:pathLst>
          </a:custGeom>
          <a:solidFill>
            <a:schemeClr val="accent1">
              <a:alpha val="898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84" name="Google Shape;184;p17"/>
          <p:cNvSpPr/>
          <p:nvPr/>
        </p:nvSpPr>
        <p:spPr>
          <a:xfrm flipH="1" rot="8100000">
            <a:off x="-101969" y="97276"/>
            <a:ext cx="925241" cy="720346"/>
          </a:xfrm>
          <a:custGeom>
            <a:rect b="b" l="l" r="r" t="t"/>
            <a:pathLst>
              <a:path extrusionOk="0" h="956548" w="1228628">
                <a:moveTo>
                  <a:pt x="303771" y="32819"/>
                </a:moveTo>
                <a:lnTo>
                  <a:pt x="303771" y="32820"/>
                </a:lnTo>
                <a:lnTo>
                  <a:pt x="336591" y="0"/>
                </a:lnTo>
                <a:lnTo>
                  <a:pt x="1115933" y="0"/>
                </a:lnTo>
                <a:cubicBezTo>
                  <a:pt x="1178173" y="0"/>
                  <a:pt x="1228628" y="50456"/>
                  <a:pt x="1228628" y="112695"/>
                </a:cubicBezTo>
                <a:lnTo>
                  <a:pt x="1228628" y="721932"/>
                </a:lnTo>
                <a:lnTo>
                  <a:pt x="994013" y="956548"/>
                </a:lnTo>
                <a:lnTo>
                  <a:pt x="994013" y="234616"/>
                </a:lnTo>
                <a:lnTo>
                  <a:pt x="101975" y="234616"/>
                </a:lnTo>
                <a:lnTo>
                  <a:pt x="0" y="336591"/>
                </a:lnTo>
                <a:close/>
              </a:path>
            </a:pathLst>
          </a:custGeom>
          <a:solidFill>
            <a:schemeClr val="accent2">
              <a:alpha val="898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185" name="Google Shape;185;p17"/>
          <p:cNvPicPr preferRelativeResize="0"/>
          <p:nvPr/>
        </p:nvPicPr>
        <p:blipFill>
          <a:blip r:embed="rId4">
            <a:alphaModFix/>
          </a:blip>
          <a:stretch>
            <a:fillRect/>
          </a:stretch>
        </p:blipFill>
        <p:spPr>
          <a:xfrm>
            <a:off x="1001646" y="1830037"/>
            <a:ext cx="3323629" cy="1777425"/>
          </a:xfrm>
          <a:prstGeom prst="rect">
            <a:avLst/>
          </a:prstGeom>
          <a:noFill/>
          <a:ln>
            <a:noFill/>
          </a:ln>
        </p:spPr>
      </p:pic>
      <p:pic>
        <p:nvPicPr>
          <p:cNvPr id="186" name="Google Shape;186;p17"/>
          <p:cNvPicPr preferRelativeResize="0"/>
          <p:nvPr/>
        </p:nvPicPr>
        <p:blipFill>
          <a:blip r:embed="rId5">
            <a:alphaModFix/>
          </a:blip>
          <a:stretch>
            <a:fillRect/>
          </a:stretch>
        </p:blipFill>
        <p:spPr>
          <a:xfrm>
            <a:off x="1055325" y="4217575"/>
            <a:ext cx="3238500" cy="575072"/>
          </a:xfrm>
          <a:prstGeom prst="rect">
            <a:avLst/>
          </a:prstGeom>
          <a:noFill/>
          <a:ln>
            <a:noFill/>
          </a:ln>
        </p:spPr>
      </p:pic>
      <p:sp>
        <p:nvSpPr>
          <p:cNvPr id="187" name="Google Shape;187;p17"/>
          <p:cNvSpPr/>
          <p:nvPr/>
        </p:nvSpPr>
        <p:spPr>
          <a:xfrm>
            <a:off x="8144785" y="1716481"/>
            <a:ext cx="754841" cy="708014"/>
          </a:xfrm>
          <a:custGeom>
            <a:rect b="b" l="l" r="r" t="t"/>
            <a:pathLst>
              <a:path extrusionOk="0" h="568686" w="606298">
                <a:moveTo>
                  <a:pt x="258582" y="455598"/>
                </a:moveTo>
                <a:cubicBezTo>
                  <a:pt x="273159" y="469039"/>
                  <a:pt x="288200" y="480811"/>
                  <a:pt x="303149" y="490637"/>
                </a:cubicBezTo>
                <a:cubicBezTo>
                  <a:pt x="318190" y="480811"/>
                  <a:pt x="333139" y="469039"/>
                  <a:pt x="347716" y="455598"/>
                </a:cubicBezTo>
                <a:cubicBezTo>
                  <a:pt x="335274" y="456432"/>
                  <a:pt x="323483" y="456896"/>
                  <a:pt x="311784" y="456896"/>
                </a:cubicBezTo>
                <a:lnTo>
                  <a:pt x="294607" y="456896"/>
                </a:lnTo>
                <a:cubicBezTo>
                  <a:pt x="282908" y="456896"/>
                  <a:pt x="271024" y="456432"/>
                  <a:pt x="258582" y="455598"/>
                </a:cubicBezTo>
                <a:close/>
                <a:moveTo>
                  <a:pt x="482810" y="426955"/>
                </a:moveTo>
                <a:cubicBezTo>
                  <a:pt x="458020" y="436688"/>
                  <a:pt x="431001" y="444104"/>
                  <a:pt x="402311" y="449202"/>
                </a:cubicBezTo>
                <a:lnTo>
                  <a:pt x="391633" y="460233"/>
                </a:lnTo>
                <a:cubicBezTo>
                  <a:pt x="373249" y="479421"/>
                  <a:pt x="353751" y="496384"/>
                  <a:pt x="333696" y="510752"/>
                </a:cubicBezTo>
                <a:cubicBezTo>
                  <a:pt x="360436" y="525768"/>
                  <a:pt x="385877" y="533647"/>
                  <a:pt x="407603" y="533647"/>
                </a:cubicBezTo>
                <a:cubicBezTo>
                  <a:pt x="421995" y="533647"/>
                  <a:pt x="434808" y="530218"/>
                  <a:pt x="445578" y="523358"/>
                </a:cubicBezTo>
                <a:cubicBezTo>
                  <a:pt x="470833" y="507507"/>
                  <a:pt x="484017" y="473303"/>
                  <a:pt x="482810" y="426955"/>
                </a:cubicBezTo>
                <a:close/>
                <a:moveTo>
                  <a:pt x="123488" y="426955"/>
                </a:moveTo>
                <a:cubicBezTo>
                  <a:pt x="122281" y="473303"/>
                  <a:pt x="135465" y="507507"/>
                  <a:pt x="160720" y="523358"/>
                </a:cubicBezTo>
                <a:cubicBezTo>
                  <a:pt x="171490" y="530218"/>
                  <a:pt x="184303" y="533647"/>
                  <a:pt x="198788" y="533647"/>
                </a:cubicBezTo>
                <a:cubicBezTo>
                  <a:pt x="220421" y="533647"/>
                  <a:pt x="245862" y="525768"/>
                  <a:pt x="272602" y="510752"/>
                </a:cubicBezTo>
                <a:cubicBezTo>
                  <a:pt x="252547" y="496384"/>
                  <a:pt x="233142" y="479421"/>
                  <a:pt x="214665" y="460233"/>
                </a:cubicBezTo>
                <a:lnTo>
                  <a:pt x="204080" y="449202"/>
                </a:lnTo>
                <a:cubicBezTo>
                  <a:pt x="175297" y="444104"/>
                  <a:pt x="148278" y="436688"/>
                  <a:pt x="123488" y="426955"/>
                </a:cubicBezTo>
                <a:close/>
                <a:moveTo>
                  <a:pt x="469069" y="346681"/>
                </a:moveTo>
                <a:cubicBezTo>
                  <a:pt x="463591" y="356043"/>
                  <a:pt x="457555" y="365313"/>
                  <a:pt x="450777" y="374953"/>
                </a:cubicBezTo>
                <a:lnTo>
                  <a:pt x="449292" y="377178"/>
                </a:lnTo>
                <a:cubicBezTo>
                  <a:pt x="437686" y="393770"/>
                  <a:pt x="434529" y="398405"/>
                  <a:pt x="425523" y="409250"/>
                </a:cubicBezTo>
                <a:cubicBezTo>
                  <a:pt x="444464" y="404523"/>
                  <a:pt x="462476" y="398497"/>
                  <a:pt x="479189" y="391360"/>
                </a:cubicBezTo>
                <a:cubicBezTo>
                  <a:pt x="476961" y="376992"/>
                  <a:pt x="473525" y="361976"/>
                  <a:pt x="469069" y="346681"/>
                </a:cubicBezTo>
                <a:close/>
                <a:moveTo>
                  <a:pt x="137229" y="346681"/>
                </a:moveTo>
                <a:cubicBezTo>
                  <a:pt x="132773" y="361976"/>
                  <a:pt x="129337" y="376992"/>
                  <a:pt x="127109" y="391360"/>
                </a:cubicBezTo>
                <a:cubicBezTo>
                  <a:pt x="143822" y="398497"/>
                  <a:pt x="161834" y="404523"/>
                  <a:pt x="180868" y="409250"/>
                </a:cubicBezTo>
                <a:cubicBezTo>
                  <a:pt x="171769" y="398312"/>
                  <a:pt x="168426" y="393492"/>
                  <a:pt x="157006" y="377178"/>
                </a:cubicBezTo>
                <a:lnTo>
                  <a:pt x="155521" y="375046"/>
                </a:lnTo>
                <a:cubicBezTo>
                  <a:pt x="148743" y="365313"/>
                  <a:pt x="142800" y="356043"/>
                  <a:pt x="137229" y="346681"/>
                </a:cubicBezTo>
                <a:close/>
                <a:moveTo>
                  <a:pt x="303114" y="237523"/>
                </a:moveTo>
                <a:cubicBezTo>
                  <a:pt x="329011" y="237523"/>
                  <a:pt x="350005" y="258485"/>
                  <a:pt x="350005" y="284343"/>
                </a:cubicBezTo>
                <a:cubicBezTo>
                  <a:pt x="350005" y="310201"/>
                  <a:pt x="329011" y="331163"/>
                  <a:pt x="303114" y="331163"/>
                </a:cubicBezTo>
                <a:cubicBezTo>
                  <a:pt x="277217" y="331163"/>
                  <a:pt x="256223" y="310201"/>
                  <a:pt x="256223" y="284343"/>
                </a:cubicBezTo>
                <a:cubicBezTo>
                  <a:pt x="256223" y="258485"/>
                  <a:pt x="277217" y="237523"/>
                  <a:pt x="303114" y="237523"/>
                </a:cubicBezTo>
                <a:close/>
                <a:moveTo>
                  <a:pt x="517257" y="210604"/>
                </a:moveTo>
                <a:lnTo>
                  <a:pt x="516792" y="213292"/>
                </a:lnTo>
                <a:cubicBezTo>
                  <a:pt x="511593" y="245550"/>
                  <a:pt x="503144" y="275027"/>
                  <a:pt x="490888" y="303392"/>
                </a:cubicBezTo>
                <a:cubicBezTo>
                  <a:pt x="500173" y="327771"/>
                  <a:pt x="507043" y="351872"/>
                  <a:pt x="511500" y="374953"/>
                </a:cubicBezTo>
                <a:cubicBezTo>
                  <a:pt x="550682" y="351223"/>
                  <a:pt x="572130" y="321560"/>
                  <a:pt x="572130" y="290971"/>
                </a:cubicBezTo>
                <a:cubicBezTo>
                  <a:pt x="572130" y="262143"/>
                  <a:pt x="552725" y="233778"/>
                  <a:pt x="517257" y="210604"/>
                </a:cubicBezTo>
                <a:close/>
                <a:moveTo>
                  <a:pt x="89041" y="210604"/>
                </a:moveTo>
                <a:cubicBezTo>
                  <a:pt x="53573" y="233778"/>
                  <a:pt x="34168" y="262143"/>
                  <a:pt x="34168" y="290971"/>
                </a:cubicBezTo>
                <a:cubicBezTo>
                  <a:pt x="34168" y="321560"/>
                  <a:pt x="55616" y="351223"/>
                  <a:pt x="94798" y="374953"/>
                </a:cubicBezTo>
                <a:cubicBezTo>
                  <a:pt x="99255" y="351872"/>
                  <a:pt x="106218" y="327771"/>
                  <a:pt x="115410" y="303392"/>
                </a:cubicBezTo>
                <a:cubicBezTo>
                  <a:pt x="103247" y="275027"/>
                  <a:pt x="94705" y="245550"/>
                  <a:pt x="89506" y="213292"/>
                </a:cubicBezTo>
                <a:close/>
                <a:moveTo>
                  <a:pt x="419952" y="171487"/>
                </a:moveTo>
                <a:cubicBezTo>
                  <a:pt x="426451" y="180571"/>
                  <a:pt x="432765" y="190026"/>
                  <a:pt x="438893" y="199666"/>
                </a:cubicBezTo>
                <a:cubicBezTo>
                  <a:pt x="450777" y="218576"/>
                  <a:pt x="461548" y="237856"/>
                  <a:pt x="470833" y="256952"/>
                </a:cubicBezTo>
                <a:cubicBezTo>
                  <a:pt x="477146" y="237949"/>
                  <a:pt x="481510" y="219410"/>
                  <a:pt x="484017" y="200407"/>
                </a:cubicBezTo>
                <a:lnTo>
                  <a:pt x="484946" y="193085"/>
                </a:lnTo>
                <a:cubicBezTo>
                  <a:pt x="465633" y="184278"/>
                  <a:pt x="443814" y="177048"/>
                  <a:pt x="419952" y="171487"/>
                </a:cubicBezTo>
                <a:close/>
                <a:moveTo>
                  <a:pt x="186346" y="171487"/>
                </a:moveTo>
                <a:cubicBezTo>
                  <a:pt x="162577" y="177048"/>
                  <a:pt x="140758" y="184278"/>
                  <a:pt x="121352" y="193085"/>
                </a:cubicBezTo>
                <a:lnTo>
                  <a:pt x="122281" y="200407"/>
                </a:lnTo>
                <a:cubicBezTo>
                  <a:pt x="124881" y="219410"/>
                  <a:pt x="129152" y="237949"/>
                  <a:pt x="135465" y="256952"/>
                </a:cubicBezTo>
                <a:cubicBezTo>
                  <a:pt x="144750" y="237856"/>
                  <a:pt x="155521" y="218576"/>
                  <a:pt x="167405" y="199666"/>
                </a:cubicBezTo>
                <a:cubicBezTo>
                  <a:pt x="173533" y="190026"/>
                  <a:pt x="179847" y="180571"/>
                  <a:pt x="186346" y="171487"/>
                </a:cubicBezTo>
                <a:close/>
                <a:moveTo>
                  <a:pt x="303149" y="159459"/>
                </a:moveTo>
                <a:cubicBezTo>
                  <a:pt x="279473" y="159459"/>
                  <a:pt x="255797" y="160595"/>
                  <a:pt x="236113" y="162866"/>
                </a:cubicBezTo>
                <a:cubicBezTo>
                  <a:pt x="222000" y="180200"/>
                  <a:pt x="208630" y="198739"/>
                  <a:pt x="196559" y="218020"/>
                </a:cubicBezTo>
                <a:cubicBezTo>
                  <a:pt x="179754" y="244438"/>
                  <a:pt x="165270" y="272432"/>
                  <a:pt x="153385" y="301260"/>
                </a:cubicBezTo>
                <a:cubicBezTo>
                  <a:pt x="162020" y="318965"/>
                  <a:pt x="172047" y="337040"/>
                  <a:pt x="184118" y="356321"/>
                </a:cubicBezTo>
                <a:cubicBezTo>
                  <a:pt x="199809" y="381534"/>
                  <a:pt x="207980" y="390340"/>
                  <a:pt x="222835" y="406284"/>
                </a:cubicBezTo>
                <a:cubicBezTo>
                  <a:pt x="224321" y="407767"/>
                  <a:pt x="225807" y="409436"/>
                  <a:pt x="227385" y="411104"/>
                </a:cubicBezTo>
                <a:lnTo>
                  <a:pt x="234813" y="419169"/>
                </a:lnTo>
                <a:cubicBezTo>
                  <a:pt x="254218" y="421486"/>
                  <a:pt x="274273" y="422691"/>
                  <a:pt x="294607" y="422691"/>
                </a:cubicBezTo>
                <a:lnTo>
                  <a:pt x="311784" y="422691"/>
                </a:lnTo>
                <a:cubicBezTo>
                  <a:pt x="332025" y="422691"/>
                  <a:pt x="352080" y="421486"/>
                  <a:pt x="371485" y="419169"/>
                </a:cubicBezTo>
                <a:lnTo>
                  <a:pt x="378913" y="411104"/>
                </a:lnTo>
                <a:cubicBezTo>
                  <a:pt x="380491" y="409436"/>
                  <a:pt x="382070" y="407767"/>
                  <a:pt x="383463" y="406284"/>
                </a:cubicBezTo>
                <a:cubicBezTo>
                  <a:pt x="398318" y="390340"/>
                  <a:pt x="406489" y="381534"/>
                  <a:pt x="422273" y="356321"/>
                </a:cubicBezTo>
                <a:cubicBezTo>
                  <a:pt x="434343" y="337040"/>
                  <a:pt x="444371" y="318965"/>
                  <a:pt x="452913" y="301260"/>
                </a:cubicBezTo>
                <a:cubicBezTo>
                  <a:pt x="441028" y="272432"/>
                  <a:pt x="426544" y="244438"/>
                  <a:pt x="409831" y="218020"/>
                </a:cubicBezTo>
                <a:cubicBezTo>
                  <a:pt x="397668" y="198739"/>
                  <a:pt x="384391" y="180200"/>
                  <a:pt x="370185" y="162866"/>
                </a:cubicBezTo>
                <a:cubicBezTo>
                  <a:pt x="350502" y="160595"/>
                  <a:pt x="326825" y="159459"/>
                  <a:pt x="303149" y="159459"/>
                </a:cubicBezTo>
                <a:close/>
                <a:moveTo>
                  <a:pt x="303149" y="95754"/>
                </a:moveTo>
                <a:cubicBezTo>
                  <a:pt x="291729" y="104931"/>
                  <a:pt x="280494" y="115035"/>
                  <a:pt x="269631" y="125788"/>
                </a:cubicBezTo>
                <a:cubicBezTo>
                  <a:pt x="288758" y="124861"/>
                  <a:pt x="317540" y="124861"/>
                  <a:pt x="336667" y="125788"/>
                </a:cubicBezTo>
                <a:cubicBezTo>
                  <a:pt x="325897" y="115035"/>
                  <a:pt x="314662" y="104931"/>
                  <a:pt x="303149" y="95754"/>
                </a:cubicBezTo>
                <a:close/>
                <a:moveTo>
                  <a:pt x="413453" y="34112"/>
                </a:moveTo>
                <a:cubicBezTo>
                  <a:pt x="388941" y="34112"/>
                  <a:pt x="359693" y="46162"/>
                  <a:pt x="326454" y="70078"/>
                </a:cubicBezTo>
                <a:cubicBezTo>
                  <a:pt x="347530" y="87226"/>
                  <a:pt x="368235" y="107619"/>
                  <a:pt x="388012" y="130608"/>
                </a:cubicBezTo>
                <a:cubicBezTo>
                  <a:pt x="425801" y="136077"/>
                  <a:pt x="460155" y="145346"/>
                  <a:pt x="490424" y="158138"/>
                </a:cubicBezTo>
                <a:lnTo>
                  <a:pt x="490424" y="156933"/>
                </a:lnTo>
                <a:cubicBezTo>
                  <a:pt x="493023" y="105117"/>
                  <a:pt x="478632" y="61179"/>
                  <a:pt x="453841" y="45143"/>
                </a:cubicBezTo>
                <a:cubicBezTo>
                  <a:pt x="442607" y="37820"/>
                  <a:pt x="428958" y="34112"/>
                  <a:pt x="413453" y="34112"/>
                </a:cubicBezTo>
                <a:close/>
                <a:moveTo>
                  <a:pt x="192845" y="34112"/>
                </a:moveTo>
                <a:cubicBezTo>
                  <a:pt x="177340" y="34112"/>
                  <a:pt x="163784" y="37820"/>
                  <a:pt x="152549" y="45143"/>
                </a:cubicBezTo>
                <a:cubicBezTo>
                  <a:pt x="127759" y="61179"/>
                  <a:pt x="113368" y="105117"/>
                  <a:pt x="115874" y="156933"/>
                </a:cubicBezTo>
                <a:lnTo>
                  <a:pt x="115967" y="158138"/>
                </a:lnTo>
                <a:cubicBezTo>
                  <a:pt x="146143" y="145346"/>
                  <a:pt x="180497" y="136077"/>
                  <a:pt x="218286" y="130608"/>
                </a:cubicBezTo>
                <a:cubicBezTo>
                  <a:pt x="238062" y="107619"/>
                  <a:pt x="258768" y="87226"/>
                  <a:pt x="279937" y="70078"/>
                </a:cubicBezTo>
                <a:cubicBezTo>
                  <a:pt x="246697" y="46162"/>
                  <a:pt x="217450" y="34112"/>
                  <a:pt x="192845" y="34112"/>
                </a:cubicBezTo>
                <a:close/>
                <a:moveTo>
                  <a:pt x="192845" y="0"/>
                </a:moveTo>
                <a:cubicBezTo>
                  <a:pt x="225342" y="0"/>
                  <a:pt x="262482" y="14924"/>
                  <a:pt x="303149" y="44494"/>
                </a:cubicBezTo>
                <a:cubicBezTo>
                  <a:pt x="343816" y="14924"/>
                  <a:pt x="380956" y="0"/>
                  <a:pt x="413453" y="0"/>
                </a:cubicBezTo>
                <a:cubicBezTo>
                  <a:pt x="435643" y="0"/>
                  <a:pt x="455513" y="5562"/>
                  <a:pt x="472411" y="16500"/>
                </a:cubicBezTo>
                <a:cubicBezTo>
                  <a:pt x="491445" y="28828"/>
                  <a:pt x="506208" y="50148"/>
                  <a:pt x="515214" y="78050"/>
                </a:cubicBezTo>
                <a:cubicBezTo>
                  <a:pt x="523756" y="104468"/>
                  <a:pt x="526820" y="135613"/>
                  <a:pt x="524127" y="167964"/>
                </a:cubicBezTo>
                <a:lnTo>
                  <a:pt x="524127" y="174824"/>
                </a:lnTo>
                <a:cubicBezTo>
                  <a:pt x="577144" y="205506"/>
                  <a:pt x="606298" y="246662"/>
                  <a:pt x="606298" y="290971"/>
                </a:cubicBezTo>
                <a:cubicBezTo>
                  <a:pt x="606298" y="337597"/>
                  <a:pt x="574451" y="380236"/>
                  <a:pt x="516607" y="411382"/>
                </a:cubicBezTo>
                <a:cubicBezTo>
                  <a:pt x="516700" y="412216"/>
                  <a:pt x="516792" y="412958"/>
                  <a:pt x="516792" y="413792"/>
                </a:cubicBezTo>
                <a:cubicBezTo>
                  <a:pt x="521528" y="479513"/>
                  <a:pt x="503051" y="529105"/>
                  <a:pt x="464519" y="553299"/>
                </a:cubicBezTo>
                <a:cubicBezTo>
                  <a:pt x="448363" y="563495"/>
                  <a:pt x="429701" y="568686"/>
                  <a:pt x="408903" y="568686"/>
                </a:cubicBezTo>
                <a:cubicBezTo>
                  <a:pt x="376870" y="568686"/>
                  <a:pt x="340381" y="556172"/>
                  <a:pt x="303149" y="532628"/>
                </a:cubicBezTo>
                <a:cubicBezTo>
                  <a:pt x="266010" y="556172"/>
                  <a:pt x="229428" y="568686"/>
                  <a:pt x="197395" y="568686"/>
                </a:cubicBezTo>
                <a:cubicBezTo>
                  <a:pt x="176690" y="568686"/>
                  <a:pt x="157935" y="563495"/>
                  <a:pt x="141779" y="553299"/>
                </a:cubicBezTo>
                <a:cubicBezTo>
                  <a:pt x="103340" y="529105"/>
                  <a:pt x="84770" y="479513"/>
                  <a:pt x="89506" y="413700"/>
                </a:cubicBezTo>
                <a:cubicBezTo>
                  <a:pt x="89598" y="412958"/>
                  <a:pt x="89691" y="412124"/>
                  <a:pt x="89784" y="411382"/>
                </a:cubicBezTo>
                <a:cubicBezTo>
                  <a:pt x="31847" y="380236"/>
                  <a:pt x="0" y="337597"/>
                  <a:pt x="0" y="290971"/>
                </a:cubicBezTo>
                <a:cubicBezTo>
                  <a:pt x="0" y="246662"/>
                  <a:pt x="29154" y="205506"/>
                  <a:pt x="82171" y="174824"/>
                </a:cubicBezTo>
                <a:lnTo>
                  <a:pt x="82171" y="167964"/>
                </a:lnTo>
                <a:cubicBezTo>
                  <a:pt x="79478" y="135613"/>
                  <a:pt x="82542" y="104468"/>
                  <a:pt x="91084" y="78050"/>
                </a:cubicBezTo>
                <a:cubicBezTo>
                  <a:pt x="100090" y="50148"/>
                  <a:pt x="114946" y="28828"/>
                  <a:pt x="133887" y="16500"/>
                </a:cubicBezTo>
                <a:cubicBezTo>
                  <a:pt x="150785" y="5562"/>
                  <a:pt x="170655" y="0"/>
                  <a:pt x="192845"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188" name="Google Shape;188;p17"/>
          <p:cNvPicPr preferRelativeResize="0"/>
          <p:nvPr/>
        </p:nvPicPr>
        <p:blipFill>
          <a:blip r:embed="rId6">
            <a:alphaModFix/>
          </a:blip>
          <a:stretch>
            <a:fillRect/>
          </a:stretch>
        </p:blipFill>
        <p:spPr>
          <a:xfrm>
            <a:off x="9628200" y="206500"/>
            <a:ext cx="2241950" cy="6826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grpSp>
        <p:nvGrpSpPr>
          <p:cNvPr id="194" name="Google Shape;194;p18"/>
          <p:cNvGrpSpPr/>
          <p:nvPr/>
        </p:nvGrpSpPr>
        <p:grpSpPr>
          <a:xfrm>
            <a:off x="1493951" y="1980580"/>
            <a:ext cx="1941943" cy="2077992"/>
            <a:chOff x="1161105" y="1784955"/>
            <a:chExt cx="2368801" cy="2534755"/>
          </a:xfrm>
        </p:grpSpPr>
        <p:grpSp>
          <p:nvGrpSpPr>
            <p:cNvPr id="195" name="Google Shape;195;p18"/>
            <p:cNvGrpSpPr/>
            <p:nvPr/>
          </p:nvGrpSpPr>
          <p:grpSpPr>
            <a:xfrm>
              <a:off x="1161105" y="1950908"/>
              <a:ext cx="2368801" cy="2368801"/>
              <a:chOff x="824545" y="1875863"/>
              <a:chExt cx="2530500" cy="2530500"/>
            </a:xfrm>
          </p:grpSpPr>
          <p:sp>
            <p:nvSpPr>
              <p:cNvPr id="196" name="Google Shape;196;p18"/>
              <p:cNvSpPr/>
              <p:nvPr/>
            </p:nvSpPr>
            <p:spPr>
              <a:xfrm>
                <a:off x="824545" y="1875863"/>
                <a:ext cx="2530500" cy="253050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97" name="Google Shape;197;p18"/>
              <p:cNvSpPr/>
              <p:nvPr/>
            </p:nvSpPr>
            <p:spPr>
              <a:xfrm>
                <a:off x="954664" y="2005982"/>
                <a:ext cx="2270400" cy="2270400"/>
              </a:xfrm>
              <a:prstGeom prst="ellipse">
                <a:avLst/>
              </a:prstGeom>
              <a:noFill/>
              <a:ln cap="flat" cmpd="sng" w="19050">
                <a:solidFill>
                  <a:schemeClr val="lt1"/>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
          <p:nvSpPr>
            <p:cNvPr id="198" name="Google Shape;198;p18"/>
            <p:cNvSpPr/>
            <p:nvPr/>
          </p:nvSpPr>
          <p:spPr>
            <a:xfrm>
              <a:off x="1258654" y="1784955"/>
              <a:ext cx="973638" cy="973638"/>
            </a:xfrm>
            <a:prstGeom prst="ellipse">
              <a:avLst/>
            </a:prstGeom>
            <a:solidFill>
              <a:schemeClr val="lt1"/>
            </a:solidFill>
            <a:ln>
              <a:noFill/>
            </a:ln>
            <a:effectLst>
              <a:outerShdw blurRad="139700" sx="101000" rotWithShape="0" algn="ctr" sy="101000">
                <a:srgbClr val="000000">
                  <a:alpha val="1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
        <p:nvSpPr>
          <p:cNvPr id="199" name="Google Shape;199;p18"/>
          <p:cNvSpPr/>
          <p:nvPr/>
        </p:nvSpPr>
        <p:spPr>
          <a:xfrm>
            <a:off x="1477750" y="4305121"/>
            <a:ext cx="2159700" cy="12885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200"/>
              </a:spcBef>
              <a:spcAft>
                <a:spcPts val="0"/>
              </a:spcAft>
              <a:buClr>
                <a:schemeClr val="dk1"/>
              </a:buClr>
              <a:buSzPts val="1100"/>
              <a:buFont typeface="Arial"/>
              <a:buNone/>
            </a:pPr>
            <a:r>
              <a:rPr lang="zh-CN" sz="1500">
                <a:solidFill>
                  <a:srgbClr val="595959"/>
                </a:solidFill>
              </a:rPr>
              <a:t>Value of assets under management may fluctuate, impacting revenue from management fees.</a:t>
            </a:r>
            <a:endParaRPr sz="1500">
              <a:solidFill>
                <a:srgbClr val="595959"/>
              </a:solidFill>
            </a:endParaRPr>
          </a:p>
          <a:p>
            <a:pPr indent="0" lvl="0" marL="0" marR="0" rtl="0" algn="l">
              <a:lnSpc>
                <a:spcPct val="120000"/>
              </a:lnSpc>
              <a:spcBef>
                <a:spcPts val="1200"/>
              </a:spcBef>
              <a:spcAft>
                <a:spcPts val="0"/>
              </a:spcAft>
              <a:buNone/>
            </a:pPr>
            <a:r>
              <a:t/>
            </a:r>
            <a:endParaRPr sz="1200">
              <a:solidFill>
                <a:srgbClr val="595959"/>
              </a:solidFill>
            </a:endParaRPr>
          </a:p>
        </p:txBody>
      </p:sp>
      <p:grpSp>
        <p:nvGrpSpPr>
          <p:cNvPr id="200" name="Google Shape;200;p18"/>
          <p:cNvGrpSpPr/>
          <p:nvPr/>
        </p:nvGrpSpPr>
        <p:grpSpPr>
          <a:xfrm>
            <a:off x="3995196" y="1980580"/>
            <a:ext cx="1941943" cy="2077992"/>
            <a:chOff x="3661218" y="1784955"/>
            <a:chExt cx="2368801" cy="2534755"/>
          </a:xfrm>
        </p:grpSpPr>
        <p:grpSp>
          <p:nvGrpSpPr>
            <p:cNvPr id="201" name="Google Shape;201;p18"/>
            <p:cNvGrpSpPr/>
            <p:nvPr/>
          </p:nvGrpSpPr>
          <p:grpSpPr>
            <a:xfrm>
              <a:off x="3661218" y="1950908"/>
              <a:ext cx="2368801" cy="2368801"/>
              <a:chOff x="3495320" y="1875863"/>
              <a:chExt cx="2530500" cy="2530500"/>
            </a:xfrm>
          </p:grpSpPr>
          <p:sp>
            <p:nvSpPr>
              <p:cNvPr id="202" name="Google Shape;202;p18"/>
              <p:cNvSpPr/>
              <p:nvPr/>
            </p:nvSpPr>
            <p:spPr>
              <a:xfrm>
                <a:off x="3495320" y="1875863"/>
                <a:ext cx="2530500" cy="2530500"/>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03" name="Google Shape;203;p18"/>
              <p:cNvSpPr/>
              <p:nvPr/>
            </p:nvSpPr>
            <p:spPr>
              <a:xfrm>
                <a:off x="3625439" y="2005982"/>
                <a:ext cx="2270400" cy="2270400"/>
              </a:xfrm>
              <a:prstGeom prst="ellipse">
                <a:avLst/>
              </a:prstGeom>
              <a:noFill/>
              <a:ln cap="flat" cmpd="sng" w="19050">
                <a:solidFill>
                  <a:schemeClr val="lt1"/>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
          <p:nvSpPr>
            <p:cNvPr id="204" name="Google Shape;204;p18"/>
            <p:cNvSpPr/>
            <p:nvPr/>
          </p:nvSpPr>
          <p:spPr>
            <a:xfrm>
              <a:off x="3758766" y="1784955"/>
              <a:ext cx="973638" cy="973638"/>
            </a:xfrm>
            <a:prstGeom prst="ellipse">
              <a:avLst/>
            </a:prstGeom>
            <a:solidFill>
              <a:schemeClr val="lt1"/>
            </a:solidFill>
            <a:ln>
              <a:noFill/>
            </a:ln>
            <a:effectLst>
              <a:outerShdw blurRad="139700" sx="101000" rotWithShape="0" algn="ctr" sy="101000">
                <a:srgbClr val="000000">
                  <a:alpha val="1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nvGrpSpPr>
          <p:cNvPr id="205" name="Google Shape;205;p18"/>
          <p:cNvGrpSpPr/>
          <p:nvPr/>
        </p:nvGrpSpPr>
        <p:grpSpPr>
          <a:xfrm>
            <a:off x="6495193" y="1980580"/>
            <a:ext cx="1941943" cy="2077992"/>
            <a:chOff x="6161331" y="1784955"/>
            <a:chExt cx="2368801" cy="2534755"/>
          </a:xfrm>
        </p:grpSpPr>
        <p:grpSp>
          <p:nvGrpSpPr>
            <p:cNvPr id="206" name="Google Shape;206;p18"/>
            <p:cNvGrpSpPr/>
            <p:nvPr/>
          </p:nvGrpSpPr>
          <p:grpSpPr>
            <a:xfrm>
              <a:off x="6161331" y="1950908"/>
              <a:ext cx="2368801" cy="2368801"/>
              <a:chOff x="6166095" y="1875863"/>
              <a:chExt cx="2530500" cy="2530500"/>
            </a:xfrm>
          </p:grpSpPr>
          <p:sp>
            <p:nvSpPr>
              <p:cNvPr id="207" name="Google Shape;207;p18"/>
              <p:cNvSpPr/>
              <p:nvPr/>
            </p:nvSpPr>
            <p:spPr>
              <a:xfrm>
                <a:off x="6166095" y="1875863"/>
                <a:ext cx="2530500" cy="253050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08" name="Google Shape;208;p18"/>
              <p:cNvSpPr/>
              <p:nvPr/>
            </p:nvSpPr>
            <p:spPr>
              <a:xfrm>
                <a:off x="6296214" y="2005982"/>
                <a:ext cx="2270400" cy="2270400"/>
              </a:xfrm>
              <a:prstGeom prst="ellipse">
                <a:avLst/>
              </a:prstGeom>
              <a:noFill/>
              <a:ln cap="flat" cmpd="sng" w="19050">
                <a:solidFill>
                  <a:schemeClr val="lt1"/>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
          <p:nvSpPr>
            <p:cNvPr id="209" name="Google Shape;209;p18"/>
            <p:cNvSpPr/>
            <p:nvPr/>
          </p:nvSpPr>
          <p:spPr>
            <a:xfrm>
              <a:off x="6258878" y="1784955"/>
              <a:ext cx="973638" cy="973638"/>
            </a:xfrm>
            <a:prstGeom prst="ellipse">
              <a:avLst/>
            </a:prstGeom>
            <a:solidFill>
              <a:schemeClr val="lt1"/>
            </a:solidFill>
            <a:ln>
              <a:noFill/>
            </a:ln>
            <a:effectLst>
              <a:outerShdw blurRad="139700" sx="101000" rotWithShape="0" algn="ctr" sy="101000">
                <a:srgbClr val="000000">
                  <a:alpha val="1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nvGrpSpPr>
          <p:cNvPr id="210" name="Google Shape;210;p18"/>
          <p:cNvGrpSpPr/>
          <p:nvPr/>
        </p:nvGrpSpPr>
        <p:grpSpPr>
          <a:xfrm>
            <a:off x="8997684" y="1980580"/>
            <a:ext cx="1941943" cy="2077992"/>
            <a:chOff x="8661444" y="1784955"/>
            <a:chExt cx="2368801" cy="2534755"/>
          </a:xfrm>
        </p:grpSpPr>
        <p:grpSp>
          <p:nvGrpSpPr>
            <p:cNvPr id="211" name="Google Shape;211;p18"/>
            <p:cNvGrpSpPr/>
            <p:nvPr/>
          </p:nvGrpSpPr>
          <p:grpSpPr>
            <a:xfrm>
              <a:off x="8661444" y="1950908"/>
              <a:ext cx="2368801" cy="2368801"/>
              <a:chOff x="8836870" y="1875863"/>
              <a:chExt cx="2530500" cy="2530500"/>
            </a:xfrm>
          </p:grpSpPr>
          <p:sp>
            <p:nvSpPr>
              <p:cNvPr id="212" name="Google Shape;212;p18"/>
              <p:cNvSpPr/>
              <p:nvPr/>
            </p:nvSpPr>
            <p:spPr>
              <a:xfrm>
                <a:off x="8836870" y="1875863"/>
                <a:ext cx="2530500" cy="2530500"/>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13" name="Google Shape;213;p18"/>
              <p:cNvSpPr/>
              <p:nvPr/>
            </p:nvSpPr>
            <p:spPr>
              <a:xfrm>
                <a:off x="8966989" y="2005982"/>
                <a:ext cx="2270400" cy="2270400"/>
              </a:xfrm>
              <a:prstGeom prst="ellipse">
                <a:avLst/>
              </a:prstGeom>
              <a:noFill/>
              <a:ln cap="flat" cmpd="sng" w="19050">
                <a:solidFill>
                  <a:schemeClr val="lt1"/>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
          <p:nvSpPr>
            <p:cNvPr id="214" name="Google Shape;214;p18"/>
            <p:cNvSpPr/>
            <p:nvPr/>
          </p:nvSpPr>
          <p:spPr>
            <a:xfrm>
              <a:off x="8758990" y="1784955"/>
              <a:ext cx="973638" cy="973638"/>
            </a:xfrm>
            <a:prstGeom prst="ellipse">
              <a:avLst/>
            </a:prstGeom>
            <a:solidFill>
              <a:schemeClr val="lt1"/>
            </a:solidFill>
            <a:ln>
              <a:noFill/>
            </a:ln>
            <a:effectLst>
              <a:outerShdw blurRad="139700" sx="101000" rotWithShape="0" algn="ctr" sy="101000">
                <a:srgbClr val="000000">
                  <a:alpha val="1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
        <p:nvSpPr>
          <p:cNvPr id="215" name="Google Shape;215;p18"/>
          <p:cNvSpPr txBox="1"/>
          <p:nvPr/>
        </p:nvSpPr>
        <p:spPr>
          <a:xfrm>
            <a:off x="1646348" y="2750490"/>
            <a:ext cx="1670100" cy="820500"/>
          </a:xfrm>
          <a:prstGeom prst="rect">
            <a:avLst/>
          </a:prstGeom>
          <a:noFill/>
          <a:ln>
            <a:noFill/>
          </a:ln>
        </p:spPr>
        <p:txBody>
          <a:bodyPr anchorCtr="0" anchor="t" bIns="45700" lIns="91425" spcFirstLastPara="1" rIns="91425" wrap="square" tIns="45700">
            <a:spAutoFit/>
          </a:bodyPr>
          <a:lstStyle/>
          <a:p>
            <a:pPr indent="0" lvl="0" marL="0" marR="0" rtl="0" algn="ctr">
              <a:lnSpc>
                <a:spcPct val="115000"/>
              </a:lnSpc>
              <a:spcBef>
                <a:spcPts val="1200"/>
              </a:spcBef>
              <a:spcAft>
                <a:spcPts val="1200"/>
              </a:spcAft>
              <a:buClr>
                <a:schemeClr val="dk1"/>
              </a:buClr>
              <a:buSzPts val="1100"/>
              <a:buFont typeface="Arial"/>
              <a:buNone/>
            </a:pPr>
            <a:r>
              <a:rPr b="1" i="1" lang="zh-CN" sz="2200">
                <a:solidFill>
                  <a:schemeClr val="lt1"/>
                </a:solidFill>
                <a:latin typeface="Century Gothic"/>
                <a:ea typeface="Century Gothic"/>
                <a:cs typeface="Century Gothic"/>
                <a:sym typeface="Century Gothic"/>
              </a:rPr>
              <a:t>Market Risk</a:t>
            </a:r>
            <a:endParaRPr b="1" i="1" sz="2200" u="none" cap="none" strike="noStrike">
              <a:solidFill>
                <a:schemeClr val="lt1"/>
              </a:solidFill>
              <a:latin typeface="Century Gothic"/>
              <a:ea typeface="Century Gothic"/>
              <a:cs typeface="Century Gothic"/>
              <a:sym typeface="Century Gothic"/>
            </a:endParaRPr>
          </a:p>
        </p:txBody>
      </p:sp>
      <p:grpSp>
        <p:nvGrpSpPr>
          <p:cNvPr id="216" name="Google Shape;216;p18"/>
          <p:cNvGrpSpPr/>
          <p:nvPr/>
        </p:nvGrpSpPr>
        <p:grpSpPr>
          <a:xfrm>
            <a:off x="1740498" y="450600"/>
            <a:ext cx="8757900" cy="865550"/>
            <a:chOff x="6095995" y="2061027"/>
            <a:chExt cx="8757900" cy="865550"/>
          </a:xfrm>
        </p:grpSpPr>
        <p:sp>
          <p:nvSpPr>
            <p:cNvPr id="217" name="Google Shape;217;p18"/>
            <p:cNvSpPr txBox="1"/>
            <p:nvPr/>
          </p:nvSpPr>
          <p:spPr>
            <a:xfrm>
              <a:off x="6095998" y="2061027"/>
              <a:ext cx="6462000" cy="523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zh-CN" sz="2800">
                  <a:solidFill>
                    <a:schemeClr val="accent2"/>
                  </a:solidFill>
                </a:rPr>
                <a:t>Credit Suisse Risk Challenges</a:t>
              </a:r>
              <a:endParaRPr/>
            </a:p>
          </p:txBody>
        </p:sp>
        <p:sp>
          <p:nvSpPr>
            <p:cNvPr id="218" name="Google Shape;218;p18"/>
            <p:cNvSpPr txBox="1"/>
            <p:nvPr/>
          </p:nvSpPr>
          <p:spPr>
            <a:xfrm>
              <a:off x="6095995" y="2649677"/>
              <a:ext cx="8757900" cy="2769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SzPts val="1100"/>
                <a:buNone/>
              </a:pPr>
              <a:r>
                <a:rPr lang="zh-CN" sz="1200">
                  <a:solidFill>
                    <a:srgbClr val="A5A5A5"/>
                  </a:solidFill>
                </a:rPr>
                <a:t>Credit Suisse faced significant risks due to its involvement in alternative investments and complex fund structures.</a:t>
              </a:r>
              <a:endParaRPr sz="1200">
                <a:solidFill>
                  <a:srgbClr val="A5A5A5"/>
                </a:solidFill>
              </a:endParaRPr>
            </a:p>
          </p:txBody>
        </p:sp>
      </p:grpSp>
      <p:sp>
        <p:nvSpPr>
          <p:cNvPr id="219" name="Google Shape;219;p18"/>
          <p:cNvSpPr/>
          <p:nvPr/>
        </p:nvSpPr>
        <p:spPr>
          <a:xfrm flipH="1" rot="8100000">
            <a:off x="100252" y="162549"/>
            <a:ext cx="1255902" cy="770592"/>
          </a:xfrm>
          <a:custGeom>
            <a:rect b="b" l="l" r="r" t="t"/>
            <a:pathLst>
              <a:path extrusionOk="0" h="1023269" w="1667713">
                <a:moveTo>
                  <a:pt x="0" y="456881"/>
                </a:moveTo>
                <a:lnTo>
                  <a:pt x="412332" y="44549"/>
                </a:lnTo>
                <a:lnTo>
                  <a:pt x="412333" y="44549"/>
                </a:lnTo>
                <a:lnTo>
                  <a:pt x="456882" y="0"/>
                </a:lnTo>
                <a:lnTo>
                  <a:pt x="1514743" y="0"/>
                </a:lnTo>
                <a:cubicBezTo>
                  <a:pt x="1599226" y="1"/>
                  <a:pt x="1667713" y="68487"/>
                  <a:pt x="1667713" y="152970"/>
                </a:cubicBezTo>
                <a:lnTo>
                  <a:pt x="1667713" y="704806"/>
                </a:lnTo>
                <a:lnTo>
                  <a:pt x="1349251" y="1023269"/>
                </a:lnTo>
                <a:lnTo>
                  <a:pt x="1349251" y="318462"/>
                </a:lnTo>
                <a:lnTo>
                  <a:pt x="138420" y="318462"/>
                </a:lnTo>
                <a:lnTo>
                  <a:pt x="1" y="456881"/>
                </a:lnTo>
                <a:close/>
              </a:path>
            </a:pathLst>
          </a:custGeom>
          <a:solidFill>
            <a:schemeClr val="accent1">
              <a:alpha val="898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20" name="Google Shape;220;p18"/>
          <p:cNvSpPr/>
          <p:nvPr/>
        </p:nvSpPr>
        <p:spPr>
          <a:xfrm flipH="1" rot="8100000">
            <a:off x="-101969" y="97276"/>
            <a:ext cx="925241" cy="720346"/>
          </a:xfrm>
          <a:custGeom>
            <a:rect b="b" l="l" r="r" t="t"/>
            <a:pathLst>
              <a:path extrusionOk="0" h="956548" w="1228628">
                <a:moveTo>
                  <a:pt x="303771" y="32819"/>
                </a:moveTo>
                <a:lnTo>
                  <a:pt x="303771" y="32820"/>
                </a:lnTo>
                <a:lnTo>
                  <a:pt x="336591" y="0"/>
                </a:lnTo>
                <a:lnTo>
                  <a:pt x="1115933" y="0"/>
                </a:lnTo>
                <a:cubicBezTo>
                  <a:pt x="1178173" y="0"/>
                  <a:pt x="1228628" y="50456"/>
                  <a:pt x="1228628" y="112695"/>
                </a:cubicBezTo>
                <a:lnTo>
                  <a:pt x="1228628" y="721932"/>
                </a:lnTo>
                <a:lnTo>
                  <a:pt x="994013" y="956548"/>
                </a:lnTo>
                <a:lnTo>
                  <a:pt x="994013" y="234616"/>
                </a:lnTo>
                <a:lnTo>
                  <a:pt x="101975" y="234616"/>
                </a:lnTo>
                <a:lnTo>
                  <a:pt x="0" y="336591"/>
                </a:lnTo>
                <a:close/>
              </a:path>
            </a:pathLst>
          </a:custGeom>
          <a:solidFill>
            <a:schemeClr val="accent2">
              <a:alpha val="898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21" name="Google Shape;221;p18"/>
          <p:cNvSpPr txBox="1"/>
          <p:nvPr/>
        </p:nvSpPr>
        <p:spPr>
          <a:xfrm>
            <a:off x="4184973" y="2750490"/>
            <a:ext cx="1670100" cy="820500"/>
          </a:xfrm>
          <a:prstGeom prst="rect">
            <a:avLst/>
          </a:prstGeom>
          <a:noFill/>
          <a:ln>
            <a:noFill/>
          </a:ln>
        </p:spPr>
        <p:txBody>
          <a:bodyPr anchorCtr="0" anchor="t" bIns="45700" lIns="91425" spcFirstLastPara="1" rIns="91425" wrap="square" tIns="45700">
            <a:spAutoFit/>
          </a:bodyPr>
          <a:lstStyle/>
          <a:p>
            <a:pPr indent="0" lvl="0" marL="0" marR="0" rtl="0" algn="ctr">
              <a:lnSpc>
                <a:spcPct val="115000"/>
              </a:lnSpc>
              <a:spcBef>
                <a:spcPts val="1200"/>
              </a:spcBef>
              <a:spcAft>
                <a:spcPts val="1200"/>
              </a:spcAft>
              <a:buClr>
                <a:schemeClr val="dk1"/>
              </a:buClr>
              <a:buSzPts val="1100"/>
              <a:buFont typeface="Arial"/>
              <a:buNone/>
            </a:pPr>
            <a:r>
              <a:rPr b="1" i="1" lang="zh-CN" sz="2200">
                <a:solidFill>
                  <a:schemeClr val="lt1"/>
                </a:solidFill>
                <a:latin typeface="Century Gothic"/>
                <a:ea typeface="Century Gothic"/>
                <a:cs typeface="Century Gothic"/>
                <a:sym typeface="Century Gothic"/>
              </a:rPr>
              <a:t>Liquidity Risk</a:t>
            </a:r>
            <a:endParaRPr b="1" i="1" sz="2200">
              <a:solidFill>
                <a:schemeClr val="lt1"/>
              </a:solidFill>
              <a:latin typeface="Century Gothic"/>
              <a:ea typeface="Century Gothic"/>
              <a:cs typeface="Century Gothic"/>
              <a:sym typeface="Century Gothic"/>
            </a:endParaRPr>
          </a:p>
        </p:txBody>
      </p:sp>
      <p:sp>
        <p:nvSpPr>
          <p:cNvPr id="222" name="Google Shape;222;p18"/>
          <p:cNvSpPr txBox="1"/>
          <p:nvPr/>
        </p:nvSpPr>
        <p:spPr>
          <a:xfrm>
            <a:off x="6496425" y="2750500"/>
            <a:ext cx="1941900" cy="820500"/>
          </a:xfrm>
          <a:prstGeom prst="rect">
            <a:avLst/>
          </a:prstGeom>
          <a:noFill/>
          <a:ln>
            <a:noFill/>
          </a:ln>
        </p:spPr>
        <p:txBody>
          <a:bodyPr anchorCtr="0" anchor="t" bIns="45700" lIns="91425" spcFirstLastPara="1" rIns="91425" wrap="square" tIns="45700">
            <a:spAutoFit/>
          </a:bodyPr>
          <a:lstStyle/>
          <a:p>
            <a:pPr indent="0" lvl="0" marL="0" rtl="0" algn="ctr">
              <a:lnSpc>
                <a:spcPct val="115000"/>
              </a:lnSpc>
              <a:spcBef>
                <a:spcPts val="1200"/>
              </a:spcBef>
              <a:spcAft>
                <a:spcPts val="1200"/>
              </a:spcAft>
              <a:buClr>
                <a:schemeClr val="dk1"/>
              </a:buClr>
              <a:buSzPts val="1100"/>
              <a:buFont typeface="Arial"/>
              <a:buNone/>
            </a:pPr>
            <a:r>
              <a:rPr b="1" i="1" lang="zh-CN" sz="2200">
                <a:solidFill>
                  <a:schemeClr val="lt1"/>
                </a:solidFill>
                <a:latin typeface="Century Gothic"/>
                <a:ea typeface="Century Gothic"/>
                <a:cs typeface="Century Gothic"/>
                <a:sym typeface="Century Gothic"/>
              </a:rPr>
              <a:t>Regulatory Risk</a:t>
            </a:r>
            <a:endParaRPr b="1" i="1" sz="2200">
              <a:solidFill>
                <a:schemeClr val="lt1"/>
              </a:solidFill>
              <a:latin typeface="Century Gothic"/>
              <a:ea typeface="Century Gothic"/>
              <a:cs typeface="Century Gothic"/>
              <a:sym typeface="Century Gothic"/>
            </a:endParaRPr>
          </a:p>
        </p:txBody>
      </p:sp>
      <p:sp>
        <p:nvSpPr>
          <p:cNvPr id="223" name="Google Shape;223;p18"/>
          <p:cNvSpPr txBox="1"/>
          <p:nvPr/>
        </p:nvSpPr>
        <p:spPr>
          <a:xfrm>
            <a:off x="9011025" y="2750500"/>
            <a:ext cx="1941900" cy="820500"/>
          </a:xfrm>
          <a:prstGeom prst="rect">
            <a:avLst/>
          </a:prstGeom>
          <a:noFill/>
          <a:ln>
            <a:noFill/>
          </a:ln>
        </p:spPr>
        <p:txBody>
          <a:bodyPr anchorCtr="0" anchor="t" bIns="45700" lIns="91425" spcFirstLastPara="1" rIns="91425" wrap="square" tIns="45700">
            <a:spAutoFit/>
          </a:bodyPr>
          <a:lstStyle/>
          <a:p>
            <a:pPr indent="0" lvl="0" marL="0" marR="0" rtl="0" algn="ctr">
              <a:lnSpc>
                <a:spcPct val="115000"/>
              </a:lnSpc>
              <a:spcBef>
                <a:spcPts val="1200"/>
              </a:spcBef>
              <a:spcAft>
                <a:spcPts val="1200"/>
              </a:spcAft>
              <a:buClr>
                <a:schemeClr val="dk1"/>
              </a:buClr>
              <a:buSzPts val="1100"/>
              <a:buFont typeface="Arial"/>
              <a:buNone/>
            </a:pPr>
            <a:r>
              <a:rPr b="1" i="1" lang="zh-CN" sz="2200">
                <a:solidFill>
                  <a:schemeClr val="lt1"/>
                </a:solidFill>
                <a:latin typeface="Century Gothic"/>
                <a:ea typeface="Century Gothic"/>
                <a:cs typeface="Century Gothic"/>
                <a:sym typeface="Century Gothic"/>
              </a:rPr>
              <a:t>Operational</a:t>
            </a:r>
            <a:r>
              <a:rPr b="1" i="1" lang="zh-CN" sz="2200">
                <a:solidFill>
                  <a:schemeClr val="lt1"/>
                </a:solidFill>
                <a:latin typeface="Century Gothic"/>
                <a:ea typeface="Century Gothic"/>
                <a:cs typeface="Century Gothic"/>
                <a:sym typeface="Century Gothic"/>
              </a:rPr>
              <a:t> Risk</a:t>
            </a:r>
            <a:endParaRPr b="1" i="1" sz="2200">
              <a:solidFill>
                <a:schemeClr val="lt1"/>
              </a:solidFill>
              <a:latin typeface="Century Gothic"/>
              <a:ea typeface="Century Gothic"/>
              <a:cs typeface="Century Gothic"/>
              <a:sym typeface="Century Gothic"/>
            </a:endParaRPr>
          </a:p>
        </p:txBody>
      </p:sp>
      <p:sp>
        <p:nvSpPr>
          <p:cNvPr id="224" name="Google Shape;224;p18"/>
          <p:cNvSpPr/>
          <p:nvPr/>
        </p:nvSpPr>
        <p:spPr>
          <a:xfrm>
            <a:off x="3940175" y="4320896"/>
            <a:ext cx="2159700" cy="12885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200"/>
              </a:spcBef>
              <a:spcAft>
                <a:spcPts val="0"/>
              </a:spcAft>
              <a:buClr>
                <a:schemeClr val="dk1"/>
              </a:buClr>
              <a:buSzPts val="1100"/>
              <a:buFont typeface="Arial"/>
              <a:buNone/>
            </a:pPr>
            <a:r>
              <a:rPr lang="zh-CN" sz="1500">
                <a:solidFill>
                  <a:srgbClr val="595959"/>
                </a:solidFill>
              </a:rPr>
              <a:t>Risk associated with funds’ ability to meet investor redemption requests, especially for alternative investments.</a:t>
            </a:r>
            <a:endParaRPr sz="1500">
              <a:solidFill>
                <a:srgbClr val="595959"/>
              </a:solidFill>
            </a:endParaRPr>
          </a:p>
          <a:p>
            <a:pPr indent="0" lvl="0" marL="0" rtl="0" algn="l">
              <a:lnSpc>
                <a:spcPct val="115000"/>
              </a:lnSpc>
              <a:spcBef>
                <a:spcPts val="1200"/>
              </a:spcBef>
              <a:spcAft>
                <a:spcPts val="0"/>
              </a:spcAft>
              <a:buSzPts val="1100"/>
              <a:buNone/>
            </a:pPr>
            <a:r>
              <a:t/>
            </a:r>
            <a:endParaRPr sz="1500">
              <a:solidFill>
                <a:srgbClr val="595959"/>
              </a:solidFill>
            </a:endParaRPr>
          </a:p>
          <a:p>
            <a:pPr indent="0" lvl="0" marL="0" marR="0" rtl="0" algn="l">
              <a:lnSpc>
                <a:spcPct val="120000"/>
              </a:lnSpc>
              <a:spcBef>
                <a:spcPts val="1200"/>
              </a:spcBef>
              <a:spcAft>
                <a:spcPts val="0"/>
              </a:spcAft>
              <a:buNone/>
            </a:pPr>
            <a:r>
              <a:t/>
            </a:r>
            <a:endParaRPr sz="1200">
              <a:solidFill>
                <a:srgbClr val="595959"/>
              </a:solidFill>
            </a:endParaRPr>
          </a:p>
        </p:txBody>
      </p:sp>
      <p:sp>
        <p:nvSpPr>
          <p:cNvPr id="225" name="Google Shape;225;p18"/>
          <p:cNvSpPr/>
          <p:nvPr/>
        </p:nvSpPr>
        <p:spPr>
          <a:xfrm>
            <a:off x="6430750" y="4305121"/>
            <a:ext cx="2159700" cy="12885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200"/>
              </a:spcBef>
              <a:spcAft>
                <a:spcPts val="0"/>
              </a:spcAft>
              <a:buClr>
                <a:schemeClr val="dk1"/>
              </a:buClr>
              <a:buSzPts val="1100"/>
              <a:buFont typeface="Arial"/>
              <a:buNone/>
            </a:pPr>
            <a:r>
              <a:rPr lang="zh-CN" sz="1500">
                <a:solidFill>
                  <a:srgbClr val="595959"/>
                </a:solidFill>
              </a:rPr>
              <a:t>Heightened due to stringent global regulations on asset management practices and reporting.</a:t>
            </a:r>
            <a:endParaRPr sz="1500">
              <a:solidFill>
                <a:srgbClr val="595959"/>
              </a:solidFill>
            </a:endParaRPr>
          </a:p>
          <a:p>
            <a:pPr indent="0" lvl="0" marL="0" rtl="0" algn="l">
              <a:lnSpc>
                <a:spcPct val="115000"/>
              </a:lnSpc>
              <a:spcBef>
                <a:spcPts val="1200"/>
              </a:spcBef>
              <a:spcAft>
                <a:spcPts val="0"/>
              </a:spcAft>
              <a:buSzPts val="1100"/>
              <a:buNone/>
            </a:pPr>
            <a:r>
              <a:t/>
            </a:r>
            <a:endParaRPr sz="1500">
              <a:solidFill>
                <a:srgbClr val="595959"/>
              </a:solidFill>
            </a:endParaRPr>
          </a:p>
          <a:p>
            <a:pPr indent="0" lvl="0" marL="0" marR="0" rtl="0" algn="l">
              <a:lnSpc>
                <a:spcPct val="120000"/>
              </a:lnSpc>
              <a:spcBef>
                <a:spcPts val="1200"/>
              </a:spcBef>
              <a:spcAft>
                <a:spcPts val="0"/>
              </a:spcAft>
              <a:buNone/>
            </a:pPr>
            <a:r>
              <a:t/>
            </a:r>
            <a:endParaRPr sz="1200">
              <a:solidFill>
                <a:srgbClr val="595959"/>
              </a:solidFill>
            </a:endParaRPr>
          </a:p>
        </p:txBody>
      </p:sp>
      <p:sp>
        <p:nvSpPr>
          <p:cNvPr id="226" name="Google Shape;226;p18"/>
          <p:cNvSpPr/>
          <p:nvPr/>
        </p:nvSpPr>
        <p:spPr>
          <a:xfrm>
            <a:off x="8893175" y="4320896"/>
            <a:ext cx="2159700" cy="12885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200"/>
              </a:spcBef>
              <a:spcAft>
                <a:spcPts val="0"/>
              </a:spcAft>
              <a:buClr>
                <a:schemeClr val="dk1"/>
              </a:buClr>
              <a:buSzPts val="1100"/>
              <a:buFont typeface="Arial"/>
              <a:buNone/>
            </a:pPr>
            <a:r>
              <a:rPr lang="zh-CN" sz="1500">
                <a:solidFill>
                  <a:srgbClr val="595959"/>
                </a:solidFill>
              </a:rPr>
              <a:t>Risks from fund mismanagement, or errors in managing portfolios</a:t>
            </a:r>
            <a:endParaRPr sz="1500">
              <a:solidFill>
                <a:srgbClr val="595959"/>
              </a:solidFill>
            </a:endParaRPr>
          </a:p>
          <a:p>
            <a:pPr indent="0" lvl="0" marL="0" rtl="0" algn="l">
              <a:lnSpc>
                <a:spcPct val="115000"/>
              </a:lnSpc>
              <a:spcBef>
                <a:spcPts val="1200"/>
              </a:spcBef>
              <a:spcAft>
                <a:spcPts val="0"/>
              </a:spcAft>
              <a:buSzPts val="1100"/>
              <a:buNone/>
            </a:pPr>
            <a:r>
              <a:t/>
            </a:r>
            <a:endParaRPr sz="1500">
              <a:solidFill>
                <a:srgbClr val="595959"/>
              </a:solidFill>
            </a:endParaRPr>
          </a:p>
          <a:p>
            <a:pPr indent="0" lvl="0" marL="0" marR="0" rtl="0" algn="l">
              <a:lnSpc>
                <a:spcPct val="120000"/>
              </a:lnSpc>
              <a:spcBef>
                <a:spcPts val="1200"/>
              </a:spcBef>
              <a:spcAft>
                <a:spcPts val="0"/>
              </a:spcAft>
              <a:buNone/>
            </a:pPr>
            <a:r>
              <a:t/>
            </a:r>
            <a:endParaRPr sz="1200">
              <a:solidFill>
                <a:srgbClr val="595959"/>
              </a:solidFill>
            </a:endParaRPr>
          </a:p>
        </p:txBody>
      </p:sp>
      <p:pic>
        <p:nvPicPr>
          <p:cNvPr id="227" name="Google Shape;227;p18"/>
          <p:cNvPicPr preferRelativeResize="0"/>
          <p:nvPr/>
        </p:nvPicPr>
        <p:blipFill>
          <a:blip r:embed="rId4">
            <a:alphaModFix/>
          </a:blip>
          <a:stretch>
            <a:fillRect/>
          </a:stretch>
        </p:blipFill>
        <p:spPr>
          <a:xfrm>
            <a:off x="9628200" y="206500"/>
            <a:ext cx="2241950" cy="682675"/>
          </a:xfrm>
          <a:prstGeom prst="rect">
            <a:avLst/>
          </a:prstGeom>
          <a:noFill/>
          <a:ln>
            <a:noFill/>
          </a:ln>
        </p:spPr>
      </p:pic>
      <p:pic>
        <p:nvPicPr>
          <p:cNvPr id="228" name="Google Shape;228;p18"/>
          <p:cNvPicPr preferRelativeResize="0"/>
          <p:nvPr/>
        </p:nvPicPr>
        <p:blipFill>
          <a:blip r:embed="rId5">
            <a:alphaModFix/>
          </a:blip>
          <a:stretch>
            <a:fillRect/>
          </a:stretch>
        </p:blipFill>
        <p:spPr>
          <a:xfrm>
            <a:off x="1740500" y="2089175"/>
            <a:ext cx="555475" cy="555475"/>
          </a:xfrm>
          <a:prstGeom prst="rect">
            <a:avLst/>
          </a:prstGeom>
          <a:noFill/>
          <a:ln>
            <a:noFill/>
          </a:ln>
        </p:spPr>
      </p:pic>
      <p:pic>
        <p:nvPicPr>
          <p:cNvPr id="229" name="Google Shape;229;p18"/>
          <p:cNvPicPr preferRelativeResize="0"/>
          <p:nvPr/>
        </p:nvPicPr>
        <p:blipFill>
          <a:blip r:embed="rId6">
            <a:alphaModFix/>
          </a:blip>
          <a:stretch>
            <a:fillRect/>
          </a:stretch>
        </p:blipFill>
        <p:spPr>
          <a:xfrm>
            <a:off x="4252138" y="2111088"/>
            <a:ext cx="511650" cy="511650"/>
          </a:xfrm>
          <a:prstGeom prst="rect">
            <a:avLst/>
          </a:prstGeom>
          <a:noFill/>
          <a:ln>
            <a:noFill/>
          </a:ln>
        </p:spPr>
      </p:pic>
      <p:pic>
        <p:nvPicPr>
          <p:cNvPr id="230" name="Google Shape;230;p18"/>
          <p:cNvPicPr preferRelativeResize="0"/>
          <p:nvPr/>
        </p:nvPicPr>
        <p:blipFill>
          <a:blip r:embed="rId7">
            <a:alphaModFix/>
          </a:blip>
          <a:stretch>
            <a:fillRect/>
          </a:stretch>
        </p:blipFill>
        <p:spPr>
          <a:xfrm>
            <a:off x="6719950" y="2089175"/>
            <a:ext cx="555475" cy="555475"/>
          </a:xfrm>
          <a:prstGeom prst="rect">
            <a:avLst/>
          </a:prstGeom>
          <a:noFill/>
          <a:ln>
            <a:noFill/>
          </a:ln>
        </p:spPr>
      </p:pic>
      <p:pic>
        <p:nvPicPr>
          <p:cNvPr id="231" name="Google Shape;231;p18"/>
          <p:cNvPicPr preferRelativeResize="0"/>
          <p:nvPr/>
        </p:nvPicPr>
        <p:blipFill>
          <a:blip r:embed="rId8">
            <a:alphaModFix/>
          </a:blip>
          <a:stretch>
            <a:fillRect/>
          </a:stretch>
        </p:blipFill>
        <p:spPr>
          <a:xfrm>
            <a:off x="9221400" y="2133000"/>
            <a:ext cx="511650" cy="5116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grpSp>
        <p:nvGrpSpPr>
          <p:cNvPr id="237" name="Google Shape;237;p19"/>
          <p:cNvGrpSpPr/>
          <p:nvPr/>
        </p:nvGrpSpPr>
        <p:grpSpPr>
          <a:xfrm>
            <a:off x="1637028" y="1933480"/>
            <a:ext cx="8917949" cy="4196364"/>
            <a:chOff x="1618753" y="1340768"/>
            <a:chExt cx="8917949" cy="4196364"/>
          </a:xfrm>
        </p:grpSpPr>
        <p:grpSp>
          <p:nvGrpSpPr>
            <p:cNvPr id="238" name="Google Shape;238;p19"/>
            <p:cNvGrpSpPr/>
            <p:nvPr/>
          </p:nvGrpSpPr>
          <p:grpSpPr>
            <a:xfrm>
              <a:off x="1715302" y="1718498"/>
              <a:ext cx="8738267" cy="3386937"/>
              <a:chOff x="-2130552" y="1991215"/>
              <a:chExt cx="8275658" cy="3386937"/>
            </a:xfrm>
          </p:grpSpPr>
          <p:cxnSp>
            <p:nvCxnSpPr>
              <p:cNvPr id="239" name="Google Shape;239;p19"/>
              <p:cNvCxnSpPr>
                <a:endCxn id="240" idx="0"/>
              </p:cNvCxnSpPr>
              <p:nvPr/>
            </p:nvCxnSpPr>
            <p:spPr>
              <a:xfrm>
                <a:off x="3320156" y="1991215"/>
                <a:ext cx="1978200" cy="0"/>
              </a:xfrm>
              <a:prstGeom prst="straightConnector1">
                <a:avLst/>
              </a:prstGeom>
              <a:noFill/>
              <a:ln cap="flat" cmpd="sng" w="19050">
                <a:solidFill>
                  <a:srgbClr val="7F7F7F"/>
                </a:solidFill>
                <a:prstDash val="dash"/>
                <a:miter lim="800000"/>
                <a:headEnd len="sm" w="sm" type="none"/>
                <a:tailEnd len="sm" w="sm" type="none"/>
              </a:ln>
            </p:spPr>
          </p:cxnSp>
          <p:cxnSp>
            <p:nvCxnSpPr>
              <p:cNvPr id="241" name="Google Shape;241;p19"/>
              <p:cNvCxnSpPr>
                <a:stCxn id="242" idx="0"/>
              </p:cNvCxnSpPr>
              <p:nvPr/>
            </p:nvCxnSpPr>
            <p:spPr>
              <a:xfrm>
                <a:off x="-1283802" y="3684652"/>
                <a:ext cx="6579600" cy="0"/>
              </a:xfrm>
              <a:prstGeom prst="straightConnector1">
                <a:avLst/>
              </a:prstGeom>
              <a:noFill/>
              <a:ln cap="flat" cmpd="sng" w="19050">
                <a:solidFill>
                  <a:srgbClr val="7F7F7F"/>
                </a:solidFill>
                <a:prstDash val="dash"/>
                <a:miter lim="800000"/>
                <a:headEnd len="sm" w="sm" type="none"/>
                <a:tailEnd len="sm" w="sm" type="none"/>
              </a:ln>
            </p:spPr>
          </p:cxnSp>
          <p:cxnSp>
            <p:nvCxnSpPr>
              <p:cNvPr id="243" name="Google Shape;243;p19"/>
              <p:cNvCxnSpPr>
                <a:stCxn id="242" idx="2"/>
              </p:cNvCxnSpPr>
              <p:nvPr/>
            </p:nvCxnSpPr>
            <p:spPr>
              <a:xfrm>
                <a:off x="-1267977" y="5378004"/>
                <a:ext cx="3813600" cy="0"/>
              </a:xfrm>
              <a:prstGeom prst="straightConnector1">
                <a:avLst/>
              </a:prstGeom>
              <a:noFill/>
              <a:ln cap="flat" cmpd="sng" w="19050">
                <a:solidFill>
                  <a:srgbClr val="7F7F7F"/>
                </a:solidFill>
                <a:prstDash val="dash"/>
                <a:miter lim="800000"/>
                <a:headEnd len="sm" w="sm" type="none"/>
                <a:tailEnd len="sm" w="sm" type="none"/>
              </a:ln>
            </p:spPr>
          </p:cxnSp>
          <p:sp>
            <p:nvSpPr>
              <p:cNvPr id="240" name="Google Shape;240;p19"/>
              <p:cNvSpPr/>
              <p:nvPr/>
            </p:nvSpPr>
            <p:spPr>
              <a:xfrm>
                <a:off x="4451606" y="1991215"/>
                <a:ext cx="1693500" cy="1693500"/>
              </a:xfrm>
              <a:prstGeom prst="arc">
                <a:avLst>
                  <a:gd fmla="val 16200000" name="adj1"/>
                  <a:gd fmla="val 5467845" name="adj2"/>
                </a:avLst>
              </a:prstGeom>
              <a:noFill/>
              <a:ln cap="flat" cmpd="sng" w="19050">
                <a:solidFill>
                  <a:srgbClr val="7F7F7F"/>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42" name="Google Shape;242;p19"/>
              <p:cNvSpPr/>
              <p:nvPr/>
            </p:nvSpPr>
            <p:spPr>
              <a:xfrm flipH="1">
                <a:off x="-2130552" y="3684652"/>
                <a:ext cx="1693500" cy="1693500"/>
              </a:xfrm>
              <a:prstGeom prst="arc">
                <a:avLst>
                  <a:gd fmla="val 16200000" name="adj1"/>
                  <a:gd fmla="val 5467845" name="adj2"/>
                </a:avLst>
              </a:prstGeom>
              <a:noFill/>
              <a:ln cap="flat" cmpd="sng" w="19050">
                <a:solidFill>
                  <a:srgbClr val="7F7F7F"/>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
          <p:nvSpPr>
            <p:cNvPr id="244" name="Google Shape;244;p19"/>
            <p:cNvSpPr/>
            <p:nvPr/>
          </p:nvSpPr>
          <p:spPr>
            <a:xfrm rot="5400000">
              <a:off x="8808749" y="1622059"/>
              <a:ext cx="226800" cy="195600"/>
            </a:xfrm>
            <a:prstGeom prst="triangle">
              <a:avLst>
                <a:gd fmla="val 50000" name="adj"/>
              </a:avLst>
            </a:prstGeom>
            <a:solidFill>
              <a:srgbClr val="7F7F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45" name="Google Shape;245;p19"/>
            <p:cNvSpPr/>
            <p:nvPr/>
          </p:nvSpPr>
          <p:spPr>
            <a:xfrm flipH="1" rot="-5400000">
              <a:off x="6044661" y="3308430"/>
              <a:ext cx="226800" cy="195600"/>
            </a:xfrm>
            <a:prstGeom prst="triangle">
              <a:avLst>
                <a:gd fmla="val 50000" name="adj"/>
              </a:avLst>
            </a:prstGeom>
            <a:solidFill>
              <a:srgbClr val="7F7F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46" name="Google Shape;246;p19"/>
            <p:cNvSpPr/>
            <p:nvPr/>
          </p:nvSpPr>
          <p:spPr>
            <a:xfrm rot="5400000">
              <a:off x="6044607" y="4999661"/>
              <a:ext cx="226800" cy="195600"/>
            </a:xfrm>
            <a:prstGeom prst="triangle">
              <a:avLst>
                <a:gd fmla="val 50000" name="adj"/>
              </a:avLst>
            </a:prstGeom>
            <a:solidFill>
              <a:srgbClr val="7F7F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47" name="Google Shape;247;p19"/>
            <p:cNvSpPr/>
            <p:nvPr/>
          </p:nvSpPr>
          <p:spPr>
            <a:xfrm rot="10800000">
              <a:off x="10309902" y="2590778"/>
              <a:ext cx="226800" cy="195600"/>
            </a:xfrm>
            <a:prstGeom prst="triangle">
              <a:avLst>
                <a:gd fmla="val 50000" name="adj"/>
              </a:avLst>
            </a:prstGeom>
            <a:solidFill>
              <a:srgbClr val="7F7F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48" name="Google Shape;248;p19"/>
            <p:cNvSpPr/>
            <p:nvPr/>
          </p:nvSpPr>
          <p:spPr>
            <a:xfrm rot="10800000">
              <a:off x="1618753" y="4406400"/>
              <a:ext cx="226800" cy="195600"/>
            </a:xfrm>
            <a:prstGeom prst="triangle">
              <a:avLst>
                <a:gd fmla="val 50000" name="adj"/>
              </a:avLst>
            </a:prstGeom>
            <a:solidFill>
              <a:srgbClr val="7F7F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49" name="Google Shape;249;p19"/>
            <p:cNvSpPr/>
            <p:nvPr/>
          </p:nvSpPr>
          <p:spPr>
            <a:xfrm>
              <a:off x="4688982" y="1340768"/>
              <a:ext cx="3349200" cy="807000"/>
            </a:xfrm>
            <a:prstGeom prst="roundRect">
              <a:avLst>
                <a:gd fmla="val 50000"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50" name="Google Shape;250;p19"/>
            <p:cNvSpPr/>
            <p:nvPr/>
          </p:nvSpPr>
          <p:spPr>
            <a:xfrm>
              <a:off x="2522008" y="2980324"/>
              <a:ext cx="3349200" cy="807000"/>
            </a:xfrm>
            <a:prstGeom prst="roundRect">
              <a:avLst>
                <a:gd fmla="val 50000"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51" name="Google Shape;251;p19"/>
            <p:cNvSpPr/>
            <p:nvPr/>
          </p:nvSpPr>
          <p:spPr>
            <a:xfrm>
              <a:off x="2522008" y="4730132"/>
              <a:ext cx="3349200" cy="807000"/>
            </a:xfrm>
            <a:prstGeom prst="roundRect">
              <a:avLst>
                <a:gd fmla="val 50000" name="adj"/>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52" name="Google Shape;252;p19"/>
            <p:cNvSpPr/>
            <p:nvPr/>
          </p:nvSpPr>
          <p:spPr>
            <a:xfrm>
              <a:off x="6519751" y="2980324"/>
              <a:ext cx="3349200" cy="807000"/>
            </a:xfrm>
            <a:prstGeom prst="roundRect">
              <a:avLst>
                <a:gd fmla="val 50000" name="adj"/>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53" name="Google Shape;253;p19"/>
            <p:cNvSpPr/>
            <p:nvPr/>
          </p:nvSpPr>
          <p:spPr>
            <a:xfrm>
              <a:off x="6519751" y="4730132"/>
              <a:ext cx="3349200" cy="807000"/>
            </a:xfrm>
            <a:prstGeom prst="roundRect">
              <a:avLst>
                <a:gd fmla="val 50000" name="adj"/>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
        <p:nvSpPr>
          <p:cNvPr id="254" name="Google Shape;254;p19"/>
          <p:cNvSpPr/>
          <p:nvPr/>
        </p:nvSpPr>
        <p:spPr>
          <a:xfrm>
            <a:off x="2672425" y="3758023"/>
            <a:ext cx="3234600" cy="540600"/>
          </a:xfrm>
          <a:prstGeom prst="rect">
            <a:avLst/>
          </a:prstGeom>
          <a:noFill/>
          <a:ln>
            <a:noFill/>
          </a:ln>
        </p:spPr>
        <p:txBody>
          <a:bodyPr anchorCtr="0" anchor="t" bIns="45700" lIns="91425" spcFirstLastPara="1" rIns="91425" wrap="square" tIns="45700">
            <a:noAutofit/>
          </a:bodyPr>
          <a:lstStyle/>
          <a:p>
            <a:pPr indent="0" lvl="0" marL="0" marR="0" rtl="0" algn="l">
              <a:lnSpc>
                <a:spcPct val="120000"/>
              </a:lnSpc>
              <a:spcBef>
                <a:spcPts val="0"/>
              </a:spcBef>
              <a:spcAft>
                <a:spcPts val="0"/>
              </a:spcAft>
              <a:buNone/>
            </a:pPr>
            <a:r>
              <a:rPr lang="zh-CN" sz="1800">
                <a:solidFill>
                  <a:schemeClr val="lt1"/>
                </a:solidFill>
                <a:latin typeface="Times New Roman"/>
                <a:ea typeface="Times New Roman"/>
                <a:cs typeface="Times New Roman"/>
                <a:sym typeface="Times New Roman"/>
              </a:rPr>
              <a:t>Amplified Liquidity Constraints</a:t>
            </a:r>
            <a:endParaRPr sz="1800">
              <a:latin typeface="Times New Roman"/>
              <a:ea typeface="Times New Roman"/>
              <a:cs typeface="Times New Roman"/>
              <a:sym typeface="Times New Roman"/>
            </a:endParaRPr>
          </a:p>
        </p:txBody>
      </p:sp>
      <p:sp>
        <p:nvSpPr>
          <p:cNvPr id="255" name="Google Shape;255;p19"/>
          <p:cNvSpPr/>
          <p:nvPr/>
        </p:nvSpPr>
        <p:spPr>
          <a:xfrm>
            <a:off x="6938250" y="3641486"/>
            <a:ext cx="2617800" cy="508500"/>
          </a:xfrm>
          <a:prstGeom prst="rect">
            <a:avLst/>
          </a:prstGeom>
          <a:noFill/>
          <a:ln>
            <a:noFill/>
          </a:ln>
        </p:spPr>
        <p:txBody>
          <a:bodyPr anchorCtr="0" anchor="t" bIns="45700" lIns="91425" spcFirstLastPara="1" rIns="91425" wrap="square" tIns="45700">
            <a:noAutofit/>
          </a:bodyPr>
          <a:lstStyle/>
          <a:p>
            <a:pPr indent="0" lvl="0" marL="0" marR="0" rtl="0" algn="l">
              <a:lnSpc>
                <a:spcPct val="120000"/>
              </a:lnSpc>
              <a:spcBef>
                <a:spcPts val="0"/>
              </a:spcBef>
              <a:spcAft>
                <a:spcPts val="0"/>
              </a:spcAft>
              <a:buNone/>
            </a:pPr>
            <a:r>
              <a:rPr lang="zh-CN" sz="1800">
                <a:solidFill>
                  <a:schemeClr val="lt1"/>
                </a:solidFill>
                <a:latin typeface="Times New Roman"/>
                <a:ea typeface="Times New Roman"/>
                <a:cs typeface="Times New Roman"/>
                <a:sym typeface="Times New Roman"/>
              </a:rPr>
              <a:t>Emergence of </a:t>
            </a:r>
            <a:endParaRPr sz="1800">
              <a:solidFill>
                <a:schemeClr val="lt1"/>
              </a:solidFill>
              <a:latin typeface="Times New Roman"/>
              <a:ea typeface="Times New Roman"/>
              <a:cs typeface="Times New Roman"/>
              <a:sym typeface="Times New Roman"/>
            </a:endParaRPr>
          </a:p>
          <a:p>
            <a:pPr indent="0" lvl="0" marL="0" marR="0" rtl="0" algn="l">
              <a:lnSpc>
                <a:spcPct val="120000"/>
              </a:lnSpc>
              <a:spcBef>
                <a:spcPts val="0"/>
              </a:spcBef>
              <a:spcAft>
                <a:spcPts val="0"/>
              </a:spcAft>
              <a:buNone/>
            </a:pPr>
            <a:r>
              <a:rPr lang="zh-CN" sz="1800">
                <a:solidFill>
                  <a:schemeClr val="lt1"/>
                </a:solidFill>
                <a:latin typeface="Times New Roman"/>
                <a:ea typeface="Times New Roman"/>
                <a:cs typeface="Times New Roman"/>
                <a:sym typeface="Times New Roman"/>
              </a:rPr>
              <a:t>        Liquidity Shortages</a:t>
            </a:r>
            <a:endParaRPr sz="1800">
              <a:latin typeface="Times New Roman"/>
              <a:ea typeface="Times New Roman"/>
              <a:cs typeface="Times New Roman"/>
              <a:sym typeface="Times New Roman"/>
            </a:endParaRPr>
          </a:p>
        </p:txBody>
      </p:sp>
      <p:sp>
        <p:nvSpPr>
          <p:cNvPr id="256" name="Google Shape;256;p19"/>
          <p:cNvSpPr/>
          <p:nvPr/>
        </p:nvSpPr>
        <p:spPr>
          <a:xfrm>
            <a:off x="2837129" y="5516913"/>
            <a:ext cx="2905200" cy="683400"/>
          </a:xfrm>
          <a:prstGeom prst="rect">
            <a:avLst/>
          </a:prstGeom>
          <a:noFill/>
          <a:ln>
            <a:noFill/>
          </a:ln>
        </p:spPr>
        <p:txBody>
          <a:bodyPr anchorCtr="0" anchor="t" bIns="45700" lIns="91425" spcFirstLastPara="1" rIns="91425" wrap="square" tIns="45700">
            <a:noAutofit/>
          </a:bodyPr>
          <a:lstStyle/>
          <a:p>
            <a:pPr indent="0" lvl="0" marL="0" marR="0" rtl="0" algn="l">
              <a:lnSpc>
                <a:spcPct val="120000"/>
              </a:lnSpc>
              <a:spcBef>
                <a:spcPts val="0"/>
              </a:spcBef>
              <a:spcAft>
                <a:spcPts val="0"/>
              </a:spcAft>
              <a:buNone/>
            </a:pPr>
            <a:r>
              <a:rPr lang="zh-CN" sz="1800">
                <a:solidFill>
                  <a:schemeClr val="lt1"/>
                </a:solidFill>
                <a:latin typeface="Times New Roman"/>
                <a:ea typeface="Times New Roman"/>
                <a:cs typeface="Times New Roman"/>
                <a:sym typeface="Times New Roman"/>
              </a:rPr>
              <a:t>Loss of Market Confidence</a:t>
            </a:r>
            <a:endParaRPr sz="1800">
              <a:latin typeface="Times New Roman"/>
              <a:ea typeface="Times New Roman"/>
              <a:cs typeface="Times New Roman"/>
              <a:sym typeface="Times New Roman"/>
            </a:endParaRPr>
          </a:p>
        </p:txBody>
      </p:sp>
      <p:sp>
        <p:nvSpPr>
          <p:cNvPr id="257" name="Google Shape;257;p19"/>
          <p:cNvSpPr/>
          <p:nvPr/>
        </p:nvSpPr>
        <p:spPr>
          <a:xfrm>
            <a:off x="6866100" y="5389450"/>
            <a:ext cx="2762100" cy="683400"/>
          </a:xfrm>
          <a:prstGeom prst="rect">
            <a:avLst/>
          </a:prstGeom>
          <a:noFill/>
          <a:ln>
            <a:noFill/>
          </a:ln>
        </p:spPr>
        <p:txBody>
          <a:bodyPr anchorCtr="0" anchor="t" bIns="45700" lIns="91425" spcFirstLastPara="1" rIns="91425" wrap="square" tIns="45700">
            <a:noAutofit/>
          </a:bodyPr>
          <a:lstStyle/>
          <a:p>
            <a:pPr indent="0" lvl="0" marL="0" marR="0" rtl="0" algn="l">
              <a:lnSpc>
                <a:spcPct val="120000"/>
              </a:lnSpc>
              <a:spcBef>
                <a:spcPts val="0"/>
              </a:spcBef>
              <a:spcAft>
                <a:spcPts val="0"/>
              </a:spcAft>
              <a:buNone/>
            </a:pPr>
            <a:r>
              <a:rPr lang="zh-CN" sz="1800">
                <a:solidFill>
                  <a:schemeClr val="lt1"/>
                </a:solidFill>
                <a:latin typeface="Times New Roman"/>
                <a:ea typeface="Times New Roman"/>
                <a:cs typeface="Times New Roman"/>
                <a:sym typeface="Times New Roman"/>
              </a:rPr>
              <a:t>Downward Spiral of </a:t>
            </a:r>
            <a:endParaRPr sz="1800">
              <a:solidFill>
                <a:schemeClr val="lt1"/>
              </a:solidFill>
              <a:latin typeface="Times New Roman"/>
              <a:ea typeface="Times New Roman"/>
              <a:cs typeface="Times New Roman"/>
              <a:sym typeface="Times New Roman"/>
            </a:endParaRPr>
          </a:p>
          <a:p>
            <a:pPr indent="0" lvl="0" marL="0" marR="0" rtl="0" algn="l">
              <a:lnSpc>
                <a:spcPct val="120000"/>
              </a:lnSpc>
              <a:spcBef>
                <a:spcPts val="0"/>
              </a:spcBef>
              <a:spcAft>
                <a:spcPts val="0"/>
              </a:spcAft>
              <a:buNone/>
            </a:pPr>
            <a:r>
              <a:rPr lang="zh-CN" sz="1800">
                <a:solidFill>
                  <a:schemeClr val="lt1"/>
                </a:solidFill>
                <a:latin typeface="Times New Roman"/>
                <a:ea typeface="Times New Roman"/>
                <a:cs typeface="Times New Roman"/>
                <a:sym typeface="Times New Roman"/>
              </a:rPr>
              <a:t>                Liquidity Risk</a:t>
            </a:r>
            <a:endParaRPr sz="1800">
              <a:latin typeface="Times New Roman"/>
              <a:ea typeface="Times New Roman"/>
              <a:cs typeface="Times New Roman"/>
              <a:sym typeface="Times New Roman"/>
            </a:endParaRPr>
          </a:p>
        </p:txBody>
      </p:sp>
      <p:grpSp>
        <p:nvGrpSpPr>
          <p:cNvPr id="258" name="Google Shape;258;p19"/>
          <p:cNvGrpSpPr/>
          <p:nvPr/>
        </p:nvGrpSpPr>
        <p:grpSpPr>
          <a:xfrm>
            <a:off x="1740499" y="450600"/>
            <a:ext cx="6609001" cy="1200300"/>
            <a:chOff x="6095996" y="2061027"/>
            <a:chExt cx="6609001" cy="1200300"/>
          </a:xfrm>
        </p:grpSpPr>
        <p:sp>
          <p:nvSpPr>
            <p:cNvPr id="259" name="Google Shape;259;p19"/>
            <p:cNvSpPr txBox="1"/>
            <p:nvPr/>
          </p:nvSpPr>
          <p:spPr>
            <a:xfrm>
              <a:off x="6095997" y="2061027"/>
              <a:ext cx="6609000" cy="523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zh-CN" sz="2800">
                  <a:solidFill>
                    <a:schemeClr val="accent2"/>
                  </a:solidFill>
                </a:rPr>
                <a:t>Liquidity Risk on Credit Suisse</a:t>
              </a:r>
              <a:endParaRPr/>
            </a:p>
          </p:txBody>
        </p:sp>
        <p:sp>
          <p:nvSpPr>
            <p:cNvPr id="260" name="Google Shape;260;p19"/>
            <p:cNvSpPr txBox="1"/>
            <p:nvPr/>
          </p:nvSpPr>
          <p:spPr>
            <a:xfrm>
              <a:off x="6095996" y="2584227"/>
              <a:ext cx="6290400" cy="6771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SzPts val="1100"/>
                <a:buFont typeface="Arial"/>
                <a:buNone/>
              </a:pPr>
              <a:r>
                <a:rPr lang="zh-CN" sz="1300">
                  <a:solidFill>
                    <a:srgbClr val="A5A5A5"/>
                  </a:solidFill>
                </a:rPr>
                <a:t>Liquidity risk is the risk that a financial institution cannot meet its cash and collateral obligations without incurring significant losses.</a:t>
              </a:r>
              <a:endParaRPr sz="1300">
                <a:solidFill>
                  <a:srgbClr val="A5A5A5"/>
                </a:solidFill>
              </a:endParaRPr>
            </a:p>
            <a:p>
              <a:pPr indent="0" lvl="0" marL="0" marR="0" rtl="0" algn="l">
                <a:spcBef>
                  <a:spcPts val="0"/>
                </a:spcBef>
                <a:spcAft>
                  <a:spcPts val="0"/>
                </a:spcAft>
                <a:buNone/>
              </a:pPr>
              <a:r>
                <a:t/>
              </a:r>
              <a:endParaRPr sz="1200">
                <a:solidFill>
                  <a:srgbClr val="A5A5A5"/>
                </a:solidFill>
              </a:endParaRPr>
            </a:p>
          </p:txBody>
        </p:sp>
      </p:grpSp>
      <p:sp>
        <p:nvSpPr>
          <p:cNvPr id="261" name="Google Shape;261;p19"/>
          <p:cNvSpPr/>
          <p:nvPr/>
        </p:nvSpPr>
        <p:spPr>
          <a:xfrm flipH="1" rot="8100000">
            <a:off x="100252" y="162549"/>
            <a:ext cx="1255902" cy="770592"/>
          </a:xfrm>
          <a:custGeom>
            <a:rect b="b" l="l" r="r" t="t"/>
            <a:pathLst>
              <a:path extrusionOk="0" h="1023269" w="1667713">
                <a:moveTo>
                  <a:pt x="0" y="456881"/>
                </a:moveTo>
                <a:lnTo>
                  <a:pt x="412332" y="44549"/>
                </a:lnTo>
                <a:lnTo>
                  <a:pt x="412333" y="44549"/>
                </a:lnTo>
                <a:lnTo>
                  <a:pt x="456882" y="0"/>
                </a:lnTo>
                <a:lnTo>
                  <a:pt x="1514743" y="0"/>
                </a:lnTo>
                <a:cubicBezTo>
                  <a:pt x="1599226" y="1"/>
                  <a:pt x="1667713" y="68487"/>
                  <a:pt x="1667713" y="152970"/>
                </a:cubicBezTo>
                <a:lnTo>
                  <a:pt x="1667713" y="704806"/>
                </a:lnTo>
                <a:lnTo>
                  <a:pt x="1349251" y="1023269"/>
                </a:lnTo>
                <a:lnTo>
                  <a:pt x="1349251" y="318462"/>
                </a:lnTo>
                <a:lnTo>
                  <a:pt x="138420" y="318462"/>
                </a:lnTo>
                <a:lnTo>
                  <a:pt x="1" y="456881"/>
                </a:lnTo>
                <a:close/>
              </a:path>
            </a:pathLst>
          </a:custGeom>
          <a:solidFill>
            <a:schemeClr val="accent1">
              <a:alpha val="898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62" name="Google Shape;262;p19"/>
          <p:cNvSpPr/>
          <p:nvPr/>
        </p:nvSpPr>
        <p:spPr>
          <a:xfrm>
            <a:off x="4987350" y="1995525"/>
            <a:ext cx="3061800" cy="508500"/>
          </a:xfrm>
          <a:prstGeom prst="rect">
            <a:avLst/>
          </a:prstGeom>
          <a:noFill/>
          <a:ln>
            <a:noFill/>
          </a:ln>
        </p:spPr>
        <p:txBody>
          <a:bodyPr anchorCtr="0" anchor="t" bIns="45700" lIns="91425" spcFirstLastPara="1" rIns="91425" wrap="square" tIns="45700">
            <a:noAutofit/>
          </a:bodyPr>
          <a:lstStyle/>
          <a:p>
            <a:pPr indent="0" lvl="0" marL="0" marR="0" rtl="0" algn="l">
              <a:lnSpc>
                <a:spcPct val="120000"/>
              </a:lnSpc>
              <a:spcBef>
                <a:spcPts val="0"/>
              </a:spcBef>
              <a:spcAft>
                <a:spcPts val="0"/>
              </a:spcAft>
              <a:buNone/>
            </a:pPr>
            <a:r>
              <a:rPr lang="zh-CN" sz="1800">
                <a:solidFill>
                  <a:schemeClr val="lt1"/>
                </a:solidFill>
                <a:latin typeface="Times New Roman"/>
                <a:ea typeface="Times New Roman"/>
                <a:cs typeface="Times New Roman"/>
                <a:sym typeface="Times New Roman"/>
              </a:rPr>
              <a:t>Overexposure to</a:t>
            </a:r>
            <a:r>
              <a:rPr lang="zh-CN" sz="1800">
                <a:solidFill>
                  <a:schemeClr val="lt1"/>
                </a:solidFill>
                <a:latin typeface="Times New Roman"/>
                <a:ea typeface="Times New Roman"/>
                <a:cs typeface="Times New Roman"/>
                <a:sym typeface="Times New Roman"/>
              </a:rPr>
              <a:t> </a:t>
            </a:r>
            <a:endParaRPr sz="1800">
              <a:solidFill>
                <a:schemeClr val="lt1"/>
              </a:solidFill>
              <a:latin typeface="Times New Roman"/>
              <a:ea typeface="Times New Roman"/>
              <a:cs typeface="Times New Roman"/>
              <a:sym typeface="Times New Roman"/>
            </a:endParaRPr>
          </a:p>
          <a:p>
            <a:pPr indent="0" lvl="0" marL="0" marR="0" rtl="0" algn="l">
              <a:lnSpc>
                <a:spcPct val="120000"/>
              </a:lnSpc>
              <a:spcBef>
                <a:spcPts val="0"/>
              </a:spcBef>
              <a:spcAft>
                <a:spcPts val="0"/>
              </a:spcAft>
              <a:buNone/>
            </a:pPr>
            <a:r>
              <a:rPr lang="zh-CN" sz="1800">
                <a:solidFill>
                  <a:schemeClr val="lt1"/>
                </a:solidFill>
                <a:latin typeface="Times New Roman"/>
                <a:ea typeface="Times New Roman"/>
                <a:cs typeface="Times New Roman"/>
                <a:sym typeface="Times New Roman"/>
              </a:rPr>
              <a:t>        </a:t>
            </a:r>
            <a:r>
              <a:rPr lang="zh-CN" sz="1800">
                <a:solidFill>
                  <a:schemeClr val="lt1"/>
                </a:solidFill>
                <a:latin typeface="Times New Roman"/>
                <a:ea typeface="Times New Roman"/>
                <a:cs typeface="Times New Roman"/>
                <a:sym typeface="Times New Roman"/>
              </a:rPr>
              <a:t>High-Risk Investments</a:t>
            </a:r>
            <a:endParaRPr sz="1800">
              <a:latin typeface="Times New Roman"/>
              <a:ea typeface="Times New Roman"/>
              <a:cs typeface="Times New Roman"/>
              <a:sym typeface="Times New Roman"/>
            </a:endParaRPr>
          </a:p>
        </p:txBody>
      </p:sp>
      <p:sp>
        <p:nvSpPr>
          <p:cNvPr id="263" name="Google Shape;263;p19"/>
          <p:cNvSpPr txBox="1"/>
          <p:nvPr/>
        </p:nvSpPr>
        <p:spPr>
          <a:xfrm>
            <a:off x="8578875" y="2330425"/>
            <a:ext cx="2762100" cy="68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CN" sz="1600">
                <a:solidFill>
                  <a:srgbClr val="85200C"/>
                </a:solidFill>
                <a:latin typeface="Times New Roman"/>
                <a:ea typeface="Times New Roman"/>
                <a:cs typeface="Times New Roman"/>
                <a:sym typeface="Times New Roman"/>
              </a:rPr>
              <a:t>Immediate financial losses strained liquidity</a:t>
            </a:r>
            <a:endParaRPr sz="1600">
              <a:solidFill>
                <a:srgbClr val="85200C"/>
              </a:solidFill>
              <a:latin typeface="Times New Roman"/>
              <a:ea typeface="Times New Roman"/>
              <a:cs typeface="Times New Roman"/>
              <a:sym typeface="Times New Roman"/>
            </a:endParaRPr>
          </a:p>
        </p:txBody>
      </p:sp>
      <p:sp>
        <p:nvSpPr>
          <p:cNvPr id="264" name="Google Shape;264;p19"/>
          <p:cNvSpPr txBox="1"/>
          <p:nvPr/>
        </p:nvSpPr>
        <p:spPr>
          <a:xfrm>
            <a:off x="294500" y="4298625"/>
            <a:ext cx="2905200" cy="68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CN" sz="1600">
                <a:solidFill>
                  <a:srgbClr val="85200C"/>
                </a:solidFill>
                <a:latin typeface="Times New Roman"/>
                <a:ea typeface="Times New Roman"/>
                <a:cs typeface="Times New Roman"/>
                <a:sym typeface="Times New Roman"/>
              </a:rPr>
              <a:t>Cash flow mismatches worsened liquidity issues</a:t>
            </a:r>
            <a:endParaRPr sz="1600">
              <a:solidFill>
                <a:srgbClr val="85200C"/>
              </a:solidFill>
              <a:latin typeface="Times New Roman"/>
              <a:ea typeface="Times New Roman"/>
              <a:cs typeface="Times New Roman"/>
              <a:sym typeface="Times New Roman"/>
            </a:endParaRPr>
          </a:p>
        </p:txBody>
      </p:sp>
      <p:sp>
        <p:nvSpPr>
          <p:cNvPr id="265" name="Google Shape;265;p19"/>
          <p:cNvSpPr txBox="1"/>
          <p:nvPr/>
        </p:nvSpPr>
        <p:spPr>
          <a:xfrm>
            <a:off x="4987350" y="4706050"/>
            <a:ext cx="2762100" cy="683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1200"/>
              </a:spcAft>
              <a:buNone/>
            </a:pPr>
            <a:r>
              <a:rPr lang="zh-CN" sz="1600">
                <a:solidFill>
                  <a:srgbClr val="85200C"/>
                </a:solidFill>
                <a:latin typeface="Times New Roman"/>
                <a:ea typeface="Times New Roman"/>
                <a:cs typeface="Times New Roman"/>
                <a:sym typeface="Times New Roman"/>
              </a:rPr>
              <a:t>Reduced funding access exacerbated constraints</a:t>
            </a:r>
            <a:endParaRPr sz="1600">
              <a:solidFill>
                <a:srgbClr val="85200C"/>
              </a:solidFill>
              <a:latin typeface="Times New Roman"/>
              <a:ea typeface="Times New Roman"/>
              <a:cs typeface="Times New Roman"/>
              <a:sym typeface="Times New Roman"/>
            </a:endParaRPr>
          </a:p>
        </p:txBody>
      </p:sp>
      <p:sp>
        <p:nvSpPr>
          <p:cNvPr id="266" name="Google Shape;266;p19"/>
          <p:cNvSpPr txBox="1"/>
          <p:nvPr/>
        </p:nvSpPr>
        <p:spPr>
          <a:xfrm>
            <a:off x="4987350" y="2950100"/>
            <a:ext cx="2762100" cy="68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CN" sz="1600">
                <a:solidFill>
                  <a:srgbClr val="85200C"/>
                </a:solidFill>
                <a:latin typeface="Times New Roman"/>
                <a:ea typeface="Times New Roman"/>
                <a:cs typeface="Times New Roman"/>
                <a:sym typeface="Times New Roman"/>
              </a:rPr>
              <a:t>Exposed vulnerabilities in meeting liabilities</a:t>
            </a:r>
            <a:endParaRPr sz="1600">
              <a:solidFill>
                <a:srgbClr val="85200C"/>
              </a:solidFill>
              <a:latin typeface="Times New Roman"/>
              <a:ea typeface="Times New Roman"/>
              <a:cs typeface="Times New Roman"/>
              <a:sym typeface="Times New Roman"/>
            </a:endParaRPr>
          </a:p>
        </p:txBody>
      </p:sp>
      <p:sp>
        <p:nvSpPr>
          <p:cNvPr id="267" name="Google Shape;267;p19"/>
          <p:cNvSpPr txBox="1"/>
          <p:nvPr/>
        </p:nvSpPr>
        <p:spPr>
          <a:xfrm>
            <a:off x="9859200" y="5389450"/>
            <a:ext cx="2332800" cy="683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zh-CN" sz="1600">
                <a:solidFill>
                  <a:srgbClr val="85200C"/>
                </a:solidFill>
                <a:latin typeface="Times New Roman"/>
                <a:ea typeface="Times New Roman"/>
                <a:cs typeface="Times New Roman"/>
                <a:sym typeface="Times New Roman"/>
              </a:rPr>
              <a:t>Asset sales eroded capital, deepening the crisis</a:t>
            </a:r>
            <a:endParaRPr sz="1600">
              <a:solidFill>
                <a:srgbClr val="85200C"/>
              </a:solidFill>
              <a:latin typeface="Times New Roman"/>
              <a:ea typeface="Times New Roman"/>
              <a:cs typeface="Times New Roman"/>
              <a:sym typeface="Times New Roman"/>
            </a:endParaRPr>
          </a:p>
          <a:p>
            <a:pPr indent="0" lvl="0" marL="0" rtl="0" algn="l">
              <a:lnSpc>
                <a:spcPct val="115000"/>
              </a:lnSpc>
              <a:spcBef>
                <a:spcPts val="1200"/>
              </a:spcBef>
              <a:spcAft>
                <a:spcPts val="1200"/>
              </a:spcAft>
              <a:buNone/>
            </a:pPr>
            <a:r>
              <a:t/>
            </a:r>
            <a:endParaRPr sz="1600">
              <a:solidFill>
                <a:srgbClr val="85200C"/>
              </a:solidFill>
            </a:endParaRPr>
          </a:p>
        </p:txBody>
      </p:sp>
      <p:pic>
        <p:nvPicPr>
          <p:cNvPr id="268" name="Google Shape;268;p19"/>
          <p:cNvPicPr preferRelativeResize="0"/>
          <p:nvPr/>
        </p:nvPicPr>
        <p:blipFill>
          <a:blip r:embed="rId4">
            <a:alphaModFix/>
          </a:blip>
          <a:stretch>
            <a:fillRect/>
          </a:stretch>
        </p:blipFill>
        <p:spPr>
          <a:xfrm>
            <a:off x="9628200" y="206500"/>
            <a:ext cx="2241950" cy="682675"/>
          </a:xfrm>
          <a:prstGeom prst="rect">
            <a:avLst/>
          </a:prstGeom>
          <a:noFill/>
          <a:ln>
            <a:noFill/>
          </a:ln>
        </p:spPr>
      </p:pic>
      <p:sp>
        <p:nvSpPr>
          <p:cNvPr id="269" name="Google Shape;269;p19"/>
          <p:cNvSpPr/>
          <p:nvPr/>
        </p:nvSpPr>
        <p:spPr>
          <a:xfrm flipH="1" rot="8100000">
            <a:off x="-101969" y="97276"/>
            <a:ext cx="925241" cy="720346"/>
          </a:xfrm>
          <a:custGeom>
            <a:rect b="b" l="l" r="r" t="t"/>
            <a:pathLst>
              <a:path extrusionOk="0" h="956548" w="1228628">
                <a:moveTo>
                  <a:pt x="303771" y="32819"/>
                </a:moveTo>
                <a:lnTo>
                  <a:pt x="303771" y="32820"/>
                </a:lnTo>
                <a:lnTo>
                  <a:pt x="336591" y="0"/>
                </a:lnTo>
                <a:lnTo>
                  <a:pt x="1115933" y="0"/>
                </a:lnTo>
                <a:cubicBezTo>
                  <a:pt x="1178173" y="0"/>
                  <a:pt x="1228628" y="50456"/>
                  <a:pt x="1228628" y="112695"/>
                </a:cubicBezTo>
                <a:lnTo>
                  <a:pt x="1228628" y="721932"/>
                </a:lnTo>
                <a:lnTo>
                  <a:pt x="994013" y="956548"/>
                </a:lnTo>
                <a:lnTo>
                  <a:pt x="994013" y="234616"/>
                </a:lnTo>
                <a:lnTo>
                  <a:pt x="101975" y="234616"/>
                </a:lnTo>
                <a:lnTo>
                  <a:pt x="0" y="336591"/>
                </a:lnTo>
                <a:close/>
              </a:path>
            </a:pathLst>
          </a:custGeom>
          <a:solidFill>
            <a:schemeClr val="accent2">
              <a:alpha val="898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grpSp>
        <p:nvGrpSpPr>
          <p:cNvPr id="275" name="Google Shape;275;p20"/>
          <p:cNvGrpSpPr/>
          <p:nvPr/>
        </p:nvGrpSpPr>
        <p:grpSpPr>
          <a:xfrm>
            <a:off x="1444674" y="450600"/>
            <a:ext cx="6904826" cy="1272563"/>
            <a:chOff x="5800171" y="2061027"/>
            <a:chExt cx="6904826" cy="1272563"/>
          </a:xfrm>
        </p:grpSpPr>
        <p:sp>
          <p:nvSpPr>
            <p:cNvPr id="276" name="Google Shape;276;p20"/>
            <p:cNvSpPr txBox="1"/>
            <p:nvPr/>
          </p:nvSpPr>
          <p:spPr>
            <a:xfrm>
              <a:off x="6095997" y="2061027"/>
              <a:ext cx="6609000" cy="523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zh-CN" sz="2800">
                  <a:solidFill>
                    <a:schemeClr val="accent2"/>
                  </a:solidFill>
                </a:rPr>
                <a:t>Key Takeaways &amp; Future Implications</a:t>
              </a:r>
              <a:endParaRPr/>
            </a:p>
          </p:txBody>
        </p:sp>
        <p:sp>
          <p:nvSpPr>
            <p:cNvPr id="277" name="Google Shape;277;p20"/>
            <p:cNvSpPr txBox="1"/>
            <p:nvPr/>
          </p:nvSpPr>
          <p:spPr>
            <a:xfrm>
              <a:off x="5800171" y="2856589"/>
              <a:ext cx="6290400" cy="4770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SzPts val="1100"/>
                <a:buFont typeface="Arial"/>
                <a:buNone/>
              </a:pPr>
              <a:r>
                <a:t/>
              </a:r>
              <a:endParaRPr sz="1300">
                <a:solidFill>
                  <a:srgbClr val="A5A5A5"/>
                </a:solidFill>
              </a:endParaRPr>
            </a:p>
            <a:p>
              <a:pPr indent="0" lvl="0" marL="0" marR="0" rtl="0" algn="l">
                <a:spcBef>
                  <a:spcPts val="0"/>
                </a:spcBef>
                <a:spcAft>
                  <a:spcPts val="0"/>
                </a:spcAft>
                <a:buNone/>
              </a:pPr>
              <a:r>
                <a:t/>
              </a:r>
              <a:endParaRPr sz="1200">
                <a:solidFill>
                  <a:srgbClr val="A5A5A5"/>
                </a:solidFill>
              </a:endParaRPr>
            </a:p>
          </p:txBody>
        </p:sp>
      </p:grpSp>
      <p:sp>
        <p:nvSpPr>
          <p:cNvPr id="278" name="Google Shape;278;p20"/>
          <p:cNvSpPr/>
          <p:nvPr/>
        </p:nvSpPr>
        <p:spPr>
          <a:xfrm flipH="1" rot="8100000">
            <a:off x="214552" y="162537"/>
            <a:ext cx="1255902" cy="770592"/>
          </a:xfrm>
          <a:custGeom>
            <a:rect b="b" l="l" r="r" t="t"/>
            <a:pathLst>
              <a:path extrusionOk="0" h="1023269" w="1667713">
                <a:moveTo>
                  <a:pt x="0" y="456881"/>
                </a:moveTo>
                <a:lnTo>
                  <a:pt x="412332" y="44549"/>
                </a:lnTo>
                <a:lnTo>
                  <a:pt x="412333" y="44549"/>
                </a:lnTo>
                <a:lnTo>
                  <a:pt x="456882" y="0"/>
                </a:lnTo>
                <a:lnTo>
                  <a:pt x="1514743" y="0"/>
                </a:lnTo>
                <a:cubicBezTo>
                  <a:pt x="1599226" y="1"/>
                  <a:pt x="1667713" y="68487"/>
                  <a:pt x="1667713" y="152970"/>
                </a:cubicBezTo>
                <a:lnTo>
                  <a:pt x="1667713" y="704806"/>
                </a:lnTo>
                <a:lnTo>
                  <a:pt x="1349251" y="1023269"/>
                </a:lnTo>
                <a:lnTo>
                  <a:pt x="1349251" y="318462"/>
                </a:lnTo>
                <a:lnTo>
                  <a:pt x="138420" y="318462"/>
                </a:lnTo>
                <a:lnTo>
                  <a:pt x="1" y="456881"/>
                </a:lnTo>
                <a:close/>
              </a:path>
            </a:pathLst>
          </a:custGeom>
          <a:solidFill>
            <a:schemeClr val="accent1">
              <a:alpha val="898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79" name="Google Shape;279;p20"/>
          <p:cNvSpPr/>
          <p:nvPr/>
        </p:nvSpPr>
        <p:spPr>
          <a:xfrm>
            <a:off x="4987350" y="1995525"/>
            <a:ext cx="3061800" cy="508500"/>
          </a:xfrm>
          <a:prstGeom prst="rect">
            <a:avLst/>
          </a:prstGeom>
          <a:noFill/>
          <a:ln>
            <a:noFill/>
          </a:ln>
        </p:spPr>
        <p:txBody>
          <a:bodyPr anchorCtr="0" anchor="t" bIns="45700" lIns="91425" spcFirstLastPara="1" rIns="91425" wrap="square" tIns="45700">
            <a:noAutofit/>
          </a:bodyPr>
          <a:lstStyle/>
          <a:p>
            <a:pPr indent="0" lvl="0" marL="0" marR="0" rtl="0" algn="l">
              <a:lnSpc>
                <a:spcPct val="120000"/>
              </a:lnSpc>
              <a:spcBef>
                <a:spcPts val="0"/>
              </a:spcBef>
              <a:spcAft>
                <a:spcPts val="0"/>
              </a:spcAft>
              <a:buNone/>
            </a:pPr>
            <a:r>
              <a:rPr lang="zh-CN" sz="1800">
                <a:solidFill>
                  <a:schemeClr val="lt1"/>
                </a:solidFill>
                <a:latin typeface="Times New Roman"/>
                <a:ea typeface="Times New Roman"/>
                <a:cs typeface="Times New Roman"/>
                <a:sym typeface="Times New Roman"/>
              </a:rPr>
              <a:t>Overexposure to </a:t>
            </a:r>
            <a:endParaRPr sz="1800">
              <a:solidFill>
                <a:schemeClr val="lt1"/>
              </a:solidFill>
              <a:latin typeface="Times New Roman"/>
              <a:ea typeface="Times New Roman"/>
              <a:cs typeface="Times New Roman"/>
              <a:sym typeface="Times New Roman"/>
            </a:endParaRPr>
          </a:p>
          <a:p>
            <a:pPr indent="0" lvl="0" marL="0" marR="0" rtl="0" algn="l">
              <a:lnSpc>
                <a:spcPct val="120000"/>
              </a:lnSpc>
              <a:spcBef>
                <a:spcPts val="0"/>
              </a:spcBef>
              <a:spcAft>
                <a:spcPts val="0"/>
              </a:spcAft>
              <a:buNone/>
            </a:pPr>
            <a:r>
              <a:rPr lang="zh-CN" sz="1800">
                <a:solidFill>
                  <a:schemeClr val="lt1"/>
                </a:solidFill>
                <a:latin typeface="Times New Roman"/>
                <a:ea typeface="Times New Roman"/>
                <a:cs typeface="Times New Roman"/>
                <a:sym typeface="Times New Roman"/>
              </a:rPr>
              <a:t>        High-Risk Investments</a:t>
            </a:r>
            <a:endParaRPr sz="1800">
              <a:latin typeface="Times New Roman"/>
              <a:ea typeface="Times New Roman"/>
              <a:cs typeface="Times New Roman"/>
              <a:sym typeface="Times New Roman"/>
            </a:endParaRPr>
          </a:p>
        </p:txBody>
      </p:sp>
      <p:pic>
        <p:nvPicPr>
          <p:cNvPr id="280" name="Google Shape;280;p20"/>
          <p:cNvPicPr preferRelativeResize="0"/>
          <p:nvPr/>
        </p:nvPicPr>
        <p:blipFill>
          <a:blip r:embed="rId4">
            <a:alphaModFix/>
          </a:blip>
          <a:stretch>
            <a:fillRect/>
          </a:stretch>
        </p:blipFill>
        <p:spPr>
          <a:xfrm>
            <a:off x="9628200" y="206500"/>
            <a:ext cx="2241950" cy="682675"/>
          </a:xfrm>
          <a:prstGeom prst="rect">
            <a:avLst/>
          </a:prstGeom>
          <a:noFill/>
          <a:ln>
            <a:noFill/>
          </a:ln>
        </p:spPr>
      </p:pic>
      <p:sp>
        <p:nvSpPr>
          <p:cNvPr id="281" name="Google Shape;281;p20"/>
          <p:cNvSpPr/>
          <p:nvPr/>
        </p:nvSpPr>
        <p:spPr>
          <a:xfrm flipH="1" rot="8100000">
            <a:off x="-101969" y="97276"/>
            <a:ext cx="925241" cy="720346"/>
          </a:xfrm>
          <a:custGeom>
            <a:rect b="b" l="l" r="r" t="t"/>
            <a:pathLst>
              <a:path extrusionOk="0" h="956548" w="1228628">
                <a:moveTo>
                  <a:pt x="303771" y="32819"/>
                </a:moveTo>
                <a:lnTo>
                  <a:pt x="303771" y="32820"/>
                </a:lnTo>
                <a:lnTo>
                  <a:pt x="336591" y="0"/>
                </a:lnTo>
                <a:lnTo>
                  <a:pt x="1115933" y="0"/>
                </a:lnTo>
                <a:cubicBezTo>
                  <a:pt x="1178173" y="0"/>
                  <a:pt x="1228628" y="50456"/>
                  <a:pt x="1228628" y="112695"/>
                </a:cubicBezTo>
                <a:lnTo>
                  <a:pt x="1228628" y="721932"/>
                </a:lnTo>
                <a:lnTo>
                  <a:pt x="994013" y="956548"/>
                </a:lnTo>
                <a:lnTo>
                  <a:pt x="994013" y="234616"/>
                </a:lnTo>
                <a:lnTo>
                  <a:pt x="101975" y="234616"/>
                </a:lnTo>
                <a:lnTo>
                  <a:pt x="0" y="336591"/>
                </a:lnTo>
                <a:close/>
              </a:path>
            </a:pathLst>
          </a:custGeom>
          <a:solidFill>
            <a:schemeClr val="accent2">
              <a:alpha val="898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82" name="Google Shape;282;p20"/>
          <p:cNvSpPr txBox="1"/>
          <p:nvPr/>
        </p:nvSpPr>
        <p:spPr>
          <a:xfrm>
            <a:off x="1646348" y="1836090"/>
            <a:ext cx="1670100" cy="820500"/>
          </a:xfrm>
          <a:prstGeom prst="rect">
            <a:avLst/>
          </a:prstGeom>
          <a:noFill/>
          <a:ln>
            <a:noFill/>
          </a:ln>
        </p:spPr>
        <p:txBody>
          <a:bodyPr anchorCtr="0" anchor="t" bIns="45700" lIns="91425" spcFirstLastPara="1" rIns="91425" wrap="square" tIns="45700">
            <a:spAutoFit/>
          </a:bodyPr>
          <a:lstStyle/>
          <a:p>
            <a:pPr indent="0" lvl="0" marL="0" marR="0" rtl="0" algn="ctr">
              <a:lnSpc>
                <a:spcPct val="115000"/>
              </a:lnSpc>
              <a:spcBef>
                <a:spcPts val="1200"/>
              </a:spcBef>
              <a:spcAft>
                <a:spcPts val="1200"/>
              </a:spcAft>
              <a:buClr>
                <a:schemeClr val="dk1"/>
              </a:buClr>
              <a:buSzPts val="1100"/>
              <a:buFont typeface="Arial"/>
              <a:buNone/>
            </a:pPr>
            <a:r>
              <a:rPr b="1" i="1" lang="zh-CN" sz="2200">
                <a:solidFill>
                  <a:schemeClr val="lt1"/>
                </a:solidFill>
                <a:latin typeface="Century Gothic"/>
                <a:ea typeface="Century Gothic"/>
                <a:cs typeface="Century Gothic"/>
                <a:sym typeface="Century Gothic"/>
              </a:rPr>
              <a:t>Market Risk</a:t>
            </a:r>
            <a:endParaRPr b="1" i="1" sz="2200" u="none" cap="none" strike="noStrike">
              <a:solidFill>
                <a:schemeClr val="lt1"/>
              </a:solidFill>
              <a:latin typeface="Century Gothic"/>
              <a:ea typeface="Century Gothic"/>
              <a:cs typeface="Century Gothic"/>
              <a:sym typeface="Century Gothic"/>
            </a:endParaRPr>
          </a:p>
        </p:txBody>
      </p:sp>
      <p:grpSp>
        <p:nvGrpSpPr>
          <p:cNvPr id="283" name="Google Shape;283;p20"/>
          <p:cNvGrpSpPr/>
          <p:nvPr/>
        </p:nvGrpSpPr>
        <p:grpSpPr>
          <a:xfrm>
            <a:off x="4380804" y="1861979"/>
            <a:ext cx="3264594" cy="3617928"/>
            <a:chOff x="3071457" y="2013875"/>
            <a:chExt cx="1944600" cy="1569600"/>
          </a:xfrm>
        </p:grpSpPr>
        <p:sp>
          <p:nvSpPr>
            <p:cNvPr id="284" name="Google Shape;284;p20"/>
            <p:cNvSpPr/>
            <p:nvPr/>
          </p:nvSpPr>
          <p:spPr>
            <a:xfrm flipH="1" rot="10800000">
              <a:off x="3071457" y="2013875"/>
              <a:ext cx="1944600" cy="1569600"/>
            </a:xfrm>
            <a:prstGeom prst="round2DiagRect">
              <a:avLst>
                <a:gd fmla="val 0" name="adj1"/>
                <a:gd fmla="val 17764" name="adj2"/>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20"/>
            <p:cNvSpPr txBox="1"/>
            <p:nvPr/>
          </p:nvSpPr>
          <p:spPr>
            <a:xfrm>
              <a:off x="3317911" y="2105056"/>
              <a:ext cx="1572600" cy="459900"/>
            </a:xfrm>
            <a:prstGeom prst="rect">
              <a:avLst/>
            </a:prstGeom>
            <a:solidFill>
              <a:schemeClr val="accent4"/>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zh-CN" sz="1500">
                  <a:solidFill>
                    <a:srgbClr val="FFFFFF"/>
                  </a:solidFill>
                  <a:latin typeface="Roboto"/>
                  <a:ea typeface="Roboto"/>
                  <a:cs typeface="Roboto"/>
                  <a:sym typeface="Roboto"/>
                </a:rPr>
                <a:t>The Importance of Advanced Risk Assessment</a:t>
              </a:r>
              <a:endParaRPr sz="1500">
                <a:solidFill>
                  <a:srgbClr val="FFFFFF"/>
                </a:solidFill>
                <a:latin typeface="Roboto"/>
                <a:ea typeface="Roboto"/>
                <a:cs typeface="Roboto"/>
                <a:sym typeface="Roboto"/>
              </a:endParaRPr>
            </a:p>
          </p:txBody>
        </p:sp>
        <p:sp>
          <p:nvSpPr>
            <p:cNvPr id="286" name="Google Shape;286;p20"/>
            <p:cNvSpPr txBox="1"/>
            <p:nvPr/>
          </p:nvSpPr>
          <p:spPr>
            <a:xfrm>
              <a:off x="3151735" y="2500272"/>
              <a:ext cx="1693500" cy="894300"/>
            </a:xfrm>
            <a:prstGeom prst="rect">
              <a:avLst/>
            </a:prstGeom>
            <a:solidFill>
              <a:schemeClr val="accent4"/>
            </a:solidFill>
            <a:ln>
              <a:noFill/>
            </a:ln>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Clr>
                  <a:srgbClr val="FFFFFF"/>
                </a:buClr>
                <a:buSzPts val="1300"/>
                <a:buFont typeface="Roboto"/>
                <a:buChar char="●"/>
              </a:pPr>
              <a:r>
                <a:rPr lang="zh-CN" sz="1300">
                  <a:solidFill>
                    <a:srgbClr val="FFFFFF"/>
                  </a:solidFill>
                  <a:latin typeface="Roboto"/>
                  <a:ea typeface="Roboto"/>
                  <a:cs typeface="Roboto"/>
                  <a:sym typeface="Roboto"/>
                </a:rPr>
                <a:t>Comprehensive risk models can help identify vulnerabilities before they escalate.</a:t>
              </a:r>
              <a:endParaRPr sz="1300">
                <a:solidFill>
                  <a:srgbClr val="FFFFFF"/>
                </a:solidFill>
                <a:latin typeface="Roboto"/>
                <a:ea typeface="Roboto"/>
                <a:cs typeface="Roboto"/>
                <a:sym typeface="Roboto"/>
              </a:endParaRPr>
            </a:p>
            <a:p>
              <a:pPr indent="-311150" lvl="0" marL="457200" rtl="0" algn="l">
                <a:lnSpc>
                  <a:spcPct val="115000"/>
                </a:lnSpc>
                <a:spcBef>
                  <a:spcPts val="0"/>
                </a:spcBef>
                <a:spcAft>
                  <a:spcPts val="0"/>
                </a:spcAft>
                <a:buClr>
                  <a:srgbClr val="FFFFFF"/>
                </a:buClr>
                <a:buSzPts val="1300"/>
                <a:buFont typeface="Roboto"/>
                <a:buChar char="●"/>
              </a:pPr>
              <a:r>
                <a:rPr lang="zh-CN" sz="1300">
                  <a:solidFill>
                    <a:srgbClr val="FFFFFF"/>
                  </a:solidFill>
                  <a:latin typeface="Roboto"/>
                  <a:ea typeface="Roboto"/>
                  <a:cs typeface="Roboto"/>
                  <a:sym typeface="Roboto"/>
                </a:rPr>
                <a:t>Integration of machine learning can enhance the predictive power of financial analysis.</a:t>
              </a:r>
              <a:endParaRPr sz="1300">
                <a:solidFill>
                  <a:srgbClr val="FFFFFF"/>
                </a:solidFill>
                <a:latin typeface="Roboto"/>
                <a:ea typeface="Roboto"/>
                <a:cs typeface="Roboto"/>
                <a:sym typeface="Roboto"/>
              </a:endParaRPr>
            </a:p>
            <a:p>
              <a:pPr indent="0" lvl="0" marL="0" rtl="0" algn="l">
                <a:lnSpc>
                  <a:spcPct val="115000"/>
                </a:lnSpc>
                <a:spcBef>
                  <a:spcPts val="1600"/>
                </a:spcBef>
                <a:spcAft>
                  <a:spcPts val="0"/>
                </a:spcAft>
                <a:buNone/>
              </a:pPr>
              <a:r>
                <a:t/>
              </a:r>
              <a:endParaRPr sz="1300">
                <a:solidFill>
                  <a:srgbClr val="FFFFFF"/>
                </a:solidFill>
                <a:latin typeface="Roboto"/>
                <a:ea typeface="Roboto"/>
                <a:cs typeface="Roboto"/>
                <a:sym typeface="Roboto"/>
              </a:endParaRPr>
            </a:p>
            <a:p>
              <a:pPr indent="0" lvl="0" marL="0" rtl="0" algn="l">
                <a:lnSpc>
                  <a:spcPct val="115000"/>
                </a:lnSpc>
                <a:spcBef>
                  <a:spcPts val="1600"/>
                </a:spcBef>
                <a:spcAft>
                  <a:spcPts val="0"/>
                </a:spcAft>
                <a:buNone/>
              </a:pPr>
              <a:r>
                <a:t/>
              </a:r>
              <a:endParaRPr sz="1300">
                <a:solidFill>
                  <a:srgbClr val="FFFFFF"/>
                </a:solidFill>
                <a:latin typeface="Roboto"/>
                <a:ea typeface="Roboto"/>
                <a:cs typeface="Roboto"/>
                <a:sym typeface="Roboto"/>
              </a:endParaRPr>
            </a:p>
            <a:p>
              <a:pPr indent="0" lvl="0" marL="0" rtl="0" algn="l">
                <a:lnSpc>
                  <a:spcPct val="115000"/>
                </a:lnSpc>
                <a:spcBef>
                  <a:spcPts val="1600"/>
                </a:spcBef>
                <a:spcAft>
                  <a:spcPts val="0"/>
                </a:spcAft>
                <a:buNone/>
              </a:pPr>
              <a:r>
                <a:t/>
              </a:r>
              <a:endParaRPr sz="1300">
                <a:solidFill>
                  <a:srgbClr val="FFFFFF"/>
                </a:solidFill>
                <a:latin typeface="Roboto"/>
                <a:ea typeface="Roboto"/>
                <a:cs typeface="Roboto"/>
                <a:sym typeface="Roboto"/>
              </a:endParaRPr>
            </a:p>
            <a:p>
              <a:pPr indent="0" lvl="0" marL="0" rtl="0" algn="l">
                <a:lnSpc>
                  <a:spcPct val="115000"/>
                </a:lnSpc>
                <a:spcBef>
                  <a:spcPts val="1600"/>
                </a:spcBef>
                <a:spcAft>
                  <a:spcPts val="0"/>
                </a:spcAft>
                <a:buNone/>
              </a:pPr>
              <a:r>
                <a:t/>
              </a:r>
              <a:endParaRPr sz="1300">
                <a:solidFill>
                  <a:srgbClr val="FFFFFF"/>
                </a:solidFill>
                <a:latin typeface="Roboto"/>
                <a:ea typeface="Roboto"/>
                <a:cs typeface="Roboto"/>
                <a:sym typeface="Roboto"/>
              </a:endParaRPr>
            </a:p>
            <a:p>
              <a:pPr indent="0" lvl="0" marL="0" rtl="0" algn="l">
                <a:lnSpc>
                  <a:spcPct val="115000"/>
                </a:lnSpc>
                <a:spcBef>
                  <a:spcPts val="1600"/>
                </a:spcBef>
                <a:spcAft>
                  <a:spcPts val="1600"/>
                </a:spcAft>
                <a:buNone/>
              </a:pPr>
              <a:r>
                <a:t/>
              </a:r>
              <a:endParaRPr sz="1300">
                <a:solidFill>
                  <a:srgbClr val="FFFFFF"/>
                </a:solidFill>
                <a:latin typeface="Roboto"/>
                <a:ea typeface="Roboto"/>
                <a:cs typeface="Roboto"/>
                <a:sym typeface="Roboto"/>
              </a:endParaRPr>
            </a:p>
          </p:txBody>
        </p:sp>
      </p:grpSp>
      <p:grpSp>
        <p:nvGrpSpPr>
          <p:cNvPr id="287" name="Google Shape;287;p20"/>
          <p:cNvGrpSpPr/>
          <p:nvPr/>
        </p:nvGrpSpPr>
        <p:grpSpPr>
          <a:xfrm>
            <a:off x="353303" y="1923779"/>
            <a:ext cx="3264594" cy="3617928"/>
            <a:chOff x="1126863" y="2013875"/>
            <a:chExt cx="1944600" cy="1569600"/>
          </a:xfrm>
        </p:grpSpPr>
        <p:sp>
          <p:nvSpPr>
            <p:cNvPr id="288" name="Google Shape;288;p20"/>
            <p:cNvSpPr/>
            <p:nvPr/>
          </p:nvSpPr>
          <p:spPr>
            <a:xfrm>
              <a:off x="1126863" y="2013875"/>
              <a:ext cx="1944600" cy="1569600"/>
            </a:xfrm>
            <a:prstGeom prst="round2DiagRect">
              <a:avLst>
                <a:gd fmla="val 0" name="adj1"/>
                <a:gd fmla="val 17764" name="adj2"/>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20"/>
            <p:cNvSpPr txBox="1"/>
            <p:nvPr/>
          </p:nvSpPr>
          <p:spPr>
            <a:xfrm>
              <a:off x="1351620" y="2091655"/>
              <a:ext cx="1451700" cy="459900"/>
            </a:xfrm>
            <a:prstGeom prst="rect">
              <a:avLst/>
            </a:prstGeom>
            <a:solidFill>
              <a:schemeClr val="accent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zh-CN" sz="1500">
                  <a:solidFill>
                    <a:srgbClr val="FFFFFF"/>
                  </a:solidFill>
                  <a:latin typeface="Roboto"/>
                  <a:ea typeface="Roboto"/>
                  <a:cs typeface="Roboto"/>
                  <a:sym typeface="Roboto"/>
                </a:rPr>
                <a:t>Lessons from Credit Suisse Crisis</a:t>
              </a:r>
              <a:endParaRPr sz="1500">
                <a:solidFill>
                  <a:srgbClr val="FFFFFF"/>
                </a:solidFill>
                <a:latin typeface="Roboto"/>
                <a:ea typeface="Roboto"/>
                <a:cs typeface="Roboto"/>
                <a:sym typeface="Roboto"/>
              </a:endParaRPr>
            </a:p>
          </p:txBody>
        </p:sp>
        <p:sp>
          <p:nvSpPr>
            <p:cNvPr id="290" name="Google Shape;290;p20"/>
            <p:cNvSpPr txBox="1"/>
            <p:nvPr/>
          </p:nvSpPr>
          <p:spPr>
            <a:xfrm>
              <a:off x="1182511" y="2440164"/>
              <a:ext cx="1784100" cy="788700"/>
            </a:xfrm>
            <a:prstGeom prst="rect">
              <a:avLst/>
            </a:prstGeom>
            <a:solidFill>
              <a:schemeClr val="accent1"/>
            </a:solidFill>
            <a:ln>
              <a:noFill/>
            </a:ln>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Clr>
                  <a:srgbClr val="FFFFFF"/>
                </a:buClr>
                <a:buSzPts val="1300"/>
                <a:buFont typeface="Roboto"/>
                <a:buChar char="●"/>
              </a:pPr>
              <a:r>
                <a:rPr lang="zh-CN" sz="1300">
                  <a:solidFill>
                    <a:srgbClr val="FFFFFF"/>
                  </a:solidFill>
                  <a:latin typeface="Roboto"/>
                  <a:ea typeface="Roboto"/>
                  <a:cs typeface="Roboto"/>
                  <a:sym typeface="Roboto"/>
                </a:rPr>
                <a:t>The failure to manage liquidity risk effectively led to cascading financial instability.</a:t>
              </a:r>
              <a:endParaRPr sz="1300">
                <a:solidFill>
                  <a:srgbClr val="FFFFFF"/>
                </a:solidFill>
                <a:latin typeface="Roboto"/>
                <a:ea typeface="Roboto"/>
                <a:cs typeface="Roboto"/>
                <a:sym typeface="Roboto"/>
              </a:endParaRPr>
            </a:p>
            <a:p>
              <a:pPr indent="-311150" lvl="0" marL="457200" rtl="0" algn="l">
                <a:lnSpc>
                  <a:spcPct val="115000"/>
                </a:lnSpc>
                <a:spcBef>
                  <a:spcPts val="0"/>
                </a:spcBef>
                <a:spcAft>
                  <a:spcPts val="0"/>
                </a:spcAft>
                <a:buClr>
                  <a:srgbClr val="FFFFFF"/>
                </a:buClr>
                <a:buSzPts val="1300"/>
                <a:buFont typeface="Roboto"/>
                <a:buChar char="●"/>
              </a:pPr>
              <a:r>
                <a:rPr lang="zh-CN" sz="1300">
                  <a:solidFill>
                    <a:srgbClr val="FFFFFF"/>
                  </a:solidFill>
                  <a:latin typeface="Roboto"/>
                  <a:ea typeface="Roboto"/>
                  <a:cs typeface="Roboto"/>
                  <a:sym typeface="Roboto"/>
                </a:rPr>
                <a:t>Overexposure to high-risk clients like Archegos and Greensill highlighted systemic governance flaws.</a:t>
              </a:r>
              <a:endParaRPr sz="1300">
                <a:solidFill>
                  <a:srgbClr val="FFFFFF"/>
                </a:solidFill>
                <a:latin typeface="Roboto"/>
                <a:ea typeface="Roboto"/>
                <a:cs typeface="Roboto"/>
                <a:sym typeface="Roboto"/>
              </a:endParaRPr>
            </a:p>
            <a:p>
              <a:pPr indent="-311150" lvl="0" marL="457200" rtl="0" algn="l">
                <a:lnSpc>
                  <a:spcPct val="115000"/>
                </a:lnSpc>
                <a:spcBef>
                  <a:spcPts val="0"/>
                </a:spcBef>
                <a:spcAft>
                  <a:spcPts val="0"/>
                </a:spcAft>
                <a:buClr>
                  <a:srgbClr val="FFFFFF"/>
                </a:buClr>
                <a:buSzPts val="1300"/>
                <a:buFont typeface="Roboto"/>
                <a:buChar char="●"/>
              </a:pPr>
              <a:r>
                <a:rPr lang="zh-CN" sz="1300">
                  <a:solidFill>
                    <a:srgbClr val="FFFFFF"/>
                  </a:solidFill>
                  <a:latin typeface="Roboto"/>
                  <a:ea typeface="Roboto"/>
                  <a:cs typeface="Roboto"/>
                  <a:sym typeface="Roboto"/>
                </a:rPr>
                <a:t>Market volatility exacerbated vulnerabilities, resulting in a loss of investor confidence.</a:t>
              </a:r>
              <a:endParaRPr sz="1300">
                <a:solidFill>
                  <a:srgbClr val="FFFFFF"/>
                </a:solidFill>
                <a:latin typeface="Roboto"/>
                <a:ea typeface="Roboto"/>
                <a:cs typeface="Roboto"/>
                <a:sym typeface="Roboto"/>
              </a:endParaRPr>
            </a:p>
          </p:txBody>
        </p:sp>
      </p:grpSp>
      <p:grpSp>
        <p:nvGrpSpPr>
          <p:cNvPr id="291" name="Google Shape;291;p20"/>
          <p:cNvGrpSpPr/>
          <p:nvPr/>
        </p:nvGrpSpPr>
        <p:grpSpPr>
          <a:xfrm>
            <a:off x="8408293" y="1861947"/>
            <a:ext cx="3264705" cy="3617928"/>
            <a:chOff x="5015938" y="2013875"/>
            <a:chExt cx="3001200" cy="1569600"/>
          </a:xfrm>
        </p:grpSpPr>
        <p:sp>
          <p:nvSpPr>
            <p:cNvPr id="292" name="Google Shape;292;p20"/>
            <p:cNvSpPr/>
            <p:nvPr/>
          </p:nvSpPr>
          <p:spPr>
            <a:xfrm>
              <a:off x="5015938" y="2013875"/>
              <a:ext cx="3001200" cy="1569600"/>
            </a:xfrm>
            <a:prstGeom prst="round2DiagRect">
              <a:avLst>
                <a:gd fmla="val 0" name="adj1"/>
                <a:gd fmla="val 17764" name="adj2"/>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93" name="Google Shape;293;p20"/>
            <p:cNvSpPr txBox="1"/>
            <p:nvPr/>
          </p:nvSpPr>
          <p:spPr>
            <a:xfrm>
              <a:off x="5360226" y="2096007"/>
              <a:ext cx="2417100" cy="459900"/>
            </a:xfrm>
            <a:prstGeom prst="rect">
              <a:avLst/>
            </a:prstGeom>
            <a:solidFill>
              <a:schemeClr val="accent3"/>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zh-CN" sz="1500">
                  <a:solidFill>
                    <a:srgbClr val="FFFFFF"/>
                  </a:solidFill>
                  <a:latin typeface="Roboto"/>
                  <a:ea typeface="Roboto"/>
                  <a:cs typeface="Roboto"/>
                  <a:sym typeface="Roboto"/>
                </a:rPr>
                <a:t>Broader Implications for Financial Institutions</a:t>
              </a:r>
              <a:endParaRPr b="1" sz="1500">
                <a:solidFill>
                  <a:srgbClr val="FFFFFF"/>
                </a:solidFill>
                <a:latin typeface="Roboto"/>
                <a:ea typeface="Roboto"/>
                <a:cs typeface="Roboto"/>
                <a:sym typeface="Roboto"/>
              </a:endParaRPr>
            </a:p>
          </p:txBody>
        </p:sp>
        <p:sp>
          <p:nvSpPr>
            <p:cNvPr id="294" name="Google Shape;294;p20"/>
            <p:cNvSpPr txBox="1"/>
            <p:nvPr/>
          </p:nvSpPr>
          <p:spPr>
            <a:xfrm>
              <a:off x="5150068" y="2505568"/>
              <a:ext cx="2627400" cy="756300"/>
            </a:xfrm>
            <a:prstGeom prst="rect">
              <a:avLst/>
            </a:prstGeom>
            <a:solidFill>
              <a:schemeClr val="accent3"/>
            </a:solidFill>
            <a:ln>
              <a:noFill/>
            </a:ln>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Clr>
                  <a:srgbClr val="FFFFFF"/>
                </a:buClr>
                <a:buSzPts val="1300"/>
                <a:buFont typeface="Roboto"/>
                <a:buChar char="●"/>
              </a:pPr>
              <a:r>
                <a:rPr lang="zh-CN" sz="1300">
                  <a:solidFill>
                    <a:srgbClr val="FFFFFF"/>
                  </a:solidFill>
                  <a:latin typeface="Roboto"/>
                  <a:ea typeface="Roboto"/>
                  <a:cs typeface="Roboto"/>
                  <a:sym typeface="Roboto"/>
                </a:rPr>
                <a:t>Effective risk management requires transparency, governance, and adaptive tools.</a:t>
              </a:r>
              <a:endParaRPr sz="1300">
                <a:solidFill>
                  <a:srgbClr val="FFFFFF"/>
                </a:solidFill>
                <a:latin typeface="Roboto"/>
                <a:ea typeface="Roboto"/>
                <a:cs typeface="Roboto"/>
                <a:sym typeface="Roboto"/>
              </a:endParaRPr>
            </a:p>
            <a:p>
              <a:pPr indent="-311150" lvl="0" marL="457200" rtl="0" algn="l">
                <a:lnSpc>
                  <a:spcPct val="115000"/>
                </a:lnSpc>
                <a:spcBef>
                  <a:spcPts val="0"/>
                </a:spcBef>
                <a:spcAft>
                  <a:spcPts val="0"/>
                </a:spcAft>
                <a:buClr>
                  <a:srgbClr val="FFFFFF"/>
                </a:buClr>
                <a:buSzPts val="1300"/>
                <a:buFont typeface="Roboto"/>
                <a:buChar char="●"/>
              </a:pPr>
              <a:r>
                <a:rPr lang="zh-CN" sz="1300">
                  <a:solidFill>
                    <a:srgbClr val="FFFFFF"/>
                  </a:solidFill>
                  <a:latin typeface="Roboto"/>
                  <a:ea typeface="Roboto"/>
                  <a:cs typeface="Roboto"/>
                  <a:sym typeface="Roboto"/>
                </a:rPr>
                <a:t>Liquidity and solvency must be continuously monitored, especially during market stress.</a:t>
              </a:r>
              <a:endParaRPr sz="1300">
                <a:solidFill>
                  <a:srgbClr val="FFFFFF"/>
                </a:solidFill>
                <a:latin typeface="Roboto"/>
                <a:ea typeface="Roboto"/>
                <a:cs typeface="Roboto"/>
                <a:sym typeface="Roboto"/>
              </a:endParaRPr>
            </a:p>
            <a:p>
              <a:pPr indent="0" lvl="0" marL="0" rtl="0" algn="l">
                <a:lnSpc>
                  <a:spcPct val="115000"/>
                </a:lnSpc>
                <a:spcBef>
                  <a:spcPts val="1600"/>
                </a:spcBef>
                <a:spcAft>
                  <a:spcPts val="0"/>
                </a:spcAft>
                <a:buNone/>
              </a:pPr>
              <a:r>
                <a:t/>
              </a:r>
              <a:endParaRPr sz="1300">
                <a:solidFill>
                  <a:srgbClr val="FFFFFF"/>
                </a:solidFill>
                <a:latin typeface="Roboto"/>
                <a:ea typeface="Roboto"/>
                <a:cs typeface="Roboto"/>
                <a:sym typeface="Roboto"/>
              </a:endParaRPr>
            </a:p>
            <a:p>
              <a:pPr indent="0" lvl="0" marL="0" rtl="0" algn="l">
                <a:lnSpc>
                  <a:spcPct val="115000"/>
                </a:lnSpc>
                <a:spcBef>
                  <a:spcPts val="1600"/>
                </a:spcBef>
                <a:spcAft>
                  <a:spcPts val="0"/>
                </a:spcAft>
                <a:buNone/>
              </a:pPr>
              <a:r>
                <a:t/>
              </a:r>
              <a:endParaRPr sz="1300">
                <a:solidFill>
                  <a:srgbClr val="FFFFFF"/>
                </a:solidFill>
                <a:latin typeface="Roboto"/>
                <a:ea typeface="Roboto"/>
                <a:cs typeface="Roboto"/>
                <a:sym typeface="Roboto"/>
              </a:endParaRPr>
            </a:p>
            <a:p>
              <a:pPr indent="0" lvl="0" marL="0" rtl="0" algn="l">
                <a:lnSpc>
                  <a:spcPct val="115000"/>
                </a:lnSpc>
                <a:spcBef>
                  <a:spcPts val="1600"/>
                </a:spcBef>
                <a:spcAft>
                  <a:spcPts val="1600"/>
                </a:spcAft>
                <a:buNone/>
              </a:pPr>
              <a:r>
                <a:t/>
              </a:r>
              <a:endParaRPr sz="1300">
                <a:solidFill>
                  <a:srgbClr val="FFFFFF"/>
                </a:solidFill>
                <a:latin typeface="Roboto"/>
                <a:ea typeface="Roboto"/>
                <a:cs typeface="Roboto"/>
                <a:sym typeface="Roboto"/>
              </a:endParaRPr>
            </a:p>
          </p:txBody>
        </p:sp>
      </p:grpSp>
      <p:sp>
        <p:nvSpPr>
          <p:cNvPr id="295" name="Google Shape;295;p20"/>
          <p:cNvSpPr/>
          <p:nvPr/>
        </p:nvSpPr>
        <p:spPr>
          <a:xfrm flipH="1" rot="-5400000">
            <a:off x="6003028" y="2024633"/>
            <a:ext cx="20161" cy="8157307"/>
          </a:xfrm>
          <a:custGeom>
            <a:rect b="b" l="l" r="r" t="t"/>
            <a:pathLst>
              <a:path extrusionOk="0" h="1979929" w="12700">
                <a:moveTo>
                  <a:pt x="0" y="1979930"/>
                </a:moveTo>
                <a:lnTo>
                  <a:pt x="0" y="0"/>
                </a:lnTo>
              </a:path>
            </a:pathLst>
          </a:custGeom>
          <a:noFill/>
          <a:ln cap="flat" cmpd="sng" w="19050">
            <a:solidFill>
              <a:srgbClr val="D7D7D7"/>
            </a:solidFill>
            <a:prstDash val="dash"/>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383535"/>
              </a:solidFill>
              <a:latin typeface="Arial"/>
              <a:ea typeface="Arial"/>
              <a:cs typeface="Arial"/>
              <a:sym typeface="Arial"/>
            </a:endParaRPr>
          </a:p>
        </p:txBody>
      </p:sp>
      <p:sp>
        <p:nvSpPr>
          <p:cNvPr id="296" name="Google Shape;296;p20"/>
          <p:cNvSpPr/>
          <p:nvPr/>
        </p:nvSpPr>
        <p:spPr>
          <a:xfrm>
            <a:off x="1736650" y="5957052"/>
            <a:ext cx="303225" cy="292481"/>
          </a:xfrm>
          <a:custGeom>
            <a:rect b="b" l="l" r="r" t="t"/>
            <a:pathLst>
              <a:path extrusionOk="0" h="477520" w="477520">
                <a:moveTo>
                  <a:pt x="477520" y="238760"/>
                </a:moveTo>
                <a:cubicBezTo>
                  <a:pt x="477520" y="370623"/>
                  <a:pt x="370624" y="477520"/>
                  <a:pt x="238760" y="477520"/>
                </a:cubicBezTo>
                <a:cubicBezTo>
                  <a:pt x="106897" y="477520"/>
                  <a:pt x="0" y="370623"/>
                  <a:pt x="0" y="238760"/>
                </a:cubicBezTo>
                <a:cubicBezTo>
                  <a:pt x="0" y="106896"/>
                  <a:pt x="106897" y="0"/>
                  <a:pt x="238760" y="0"/>
                </a:cubicBezTo>
                <a:cubicBezTo>
                  <a:pt x="370624" y="0"/>
                  <a:pt x="477520" y="106896"/>
                  <a:pt x="477520" y="23876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383535"/>
              </a:solidFill>
              <a:latin typeface="Arial"/>
              <a:ea typeface="Arial"/>
              <a:cs typeface="Arial"/>
              <a:sym typeface="Arial"/>
            </a:endParaRPr>
          </a:p>
        </p:txBody>
      </p:sp>
      <p:sp>
        <p:nvSpPr>
          <p:cNvPr id="297" name="Google Shape;297;p20"/>
          <p:cNvSpPr/>
          <p:nvPr/>
        </p:nvSpPr>
        <p:spPr>
          <a:xfrm>
            <a:off x="5861488" y="5957052"/>
            <a:ext cx="303225" cy="292481"/>
          </a:xfrm>
          <a:custGeom>
            <a:rect b="b" l="l" r="r" t="t"/>
            <a:pathLst>
              <a:path extrusionOk="0" h="477520" w="477520">
                <a:moveTo>
                  <a:pt x="477520" y="238760"/>
                </a:moveTo>
                <a:cubicBezTo>
                  <a:pt x="477520" y="370623"/>
                  <a:pt x="370624" y="477520"/>
                  <a:pt x="238760" y="477520"/>
                </a:cubicBezTo>
                <a:cubicBezTo>
                  <a:pt x="106897" y="477520"/>
                  <a:pt x="0" y="370623"/>
                  <a:pt x="0" y="238760"/>
                </a:cubicBezTo>
                <a:cubicBezTo>
                  <a:pt x="0" y="106896"/>
                  <a:pt x="106897" y="0"/>
                  <a:pt x="238760" y="0"/>
                </a:cubicBezTo>
                <a:cubicBezTo>
                  <a:pt x="370624" y="0"/>
                  <a:pt x="477520" y="106896"/>
                  <a:pt x="477520" y="238760"/>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383535"/>
              </a:solidFill>
              <a:latin typeface="Arial"/>
              <a:ea typeface="Arial"/>
              <a:cs typeface="Arial"/>
              <a:sym typeface="Arial"/>
            </a:endParaRPr>
          </a:p>
        </p:txBody>
      </p:sp>
      <p:sp>
        <p:nvSpPr>
          <p:cNvPr id="298" name="Google Shape;298;p20"/>
          <p:cNvSpPr/>
          <p:nvPr/>
        </p:nvSpPr>
        <p:spPr>
          <a:xfrm>
            <a:off x="10091750" y="5957052"/>
            <a:ext cx="303225" cy="292481"/>
          </a:xfrm>
          <a:custGeom>
            <a:rect b="b" l="l" r="r" t="t"/>
            <a:pathLst>
              <a:path extrusionOk="0" h="477520" w="477520">
                <a:moveTo>
                  <a:pt x="477520" y="238760"/>
                </a:moveTo>
                <a:cubicBezTo>
                  <a:pt x="477520" y="370623"/>
                  <a:pt x="370624" y="477520"/>
                  <a:pt x="238760" y="477520"/>
                </a:cubicBezTo>
                <a:cubicBezTo>
                  <a:pt x="106897" y="477520"/>
                  <a:pt x="0" y="370623"/>
                  <a:pt x="0" y="238760"/>
                </a:cubicBezTo>
                <a:cubicBezTo>
                  <a:pt x="0" y="106896"/>
                  <a:pt x="106897" y="0"/>
                  <a:pt x="238760" y="0"/>
                </a:cubicBezTo>
                <a:cubicBezTo>
                  <a:pt x="370624" y="0"/>
                  <a:pt x="477520" y="106896"/>
                  <a:pt x="477520" y="238760"/>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383535"/>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21"/>
          <p:cNvSpPr/>
          <p:nvPr/>
        </p:nvSpPr>
        <p:spPr>
          <a:xfrm rot="2700000">
            <a:off x="9330371" y="916648"/>
            <a:ext cx="1420687" cy="1427783"/>
          </a:xfrm>
          <a:custGeom>
            <a:rect b="b" l="l" r="r" t="t"/>
            <a:pathLst>
              <a:path extrusionOk="0" h="4730065" w="4706557">
                <a:moveTo>
                  <a:pt x="1163668" y="125724"/>
                </a:moveTo>
                <a:lnTo>
                  <a:pt x="1163670" y="125724"/>
                </a:lnTo>
                <a:lnTo>
                  <a:pt x="1289393" y="1"/>
                </a:lnTo>
                <a:lnTo>
                  <a:pt x="4274851" y="0"/>
                </a:lnTo>
                <a:cubicBezTo>
                  <a:pt x="4513275" y="1"/>
                  <a:pt x="4706557" y="193282"/>
                  <a:pt x="4706557" y="431706"/>
                </a:cubicBezTo>
                <a:lnTo>
                  <a:pt x="4706557" y="3440672"/>
                </a:lnTo>
                <a:lnTo>
                  <a:pt x="3542888" y="4604342"/>
                </a:lnTo>
                <a:lnTo>
                  <a:pt x="3542888" y="4604340"/>
                </a:lnTo>
                <a:lnTo>
                  <a:pt x="3417163" y="4730065"/>
                </a:lnTo>
                <a:lnTo>
                  <a:pt x="3417163" y="1289392"/>
                </a:lnTo>
                <a:lnTo>
                  <a:pt x="0" y="1289392"/>
                </a:lnTo>
                <a:close/>
              </a:path>
            </a:pathLst>
          </a:custGeom>
          <a:solidFill>
            <a:srgbClr val="F2F2F2">
              <a:alpha val="8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305" name="Google Shape;305;p21"/>
          <p:cNvSpPr/>
          <p:nvPr/>
        </p:nvSpPr>
        <p:spPr>
          <a:xfrm rot="2700000">
            <a:off x="3117460" y="-89875"/>
            <a:ext cx="7004023" cy="7037748"/>
          </a:xfrm>
          <a:custGeom>
            <a:rect b="b" l="l" r="r" t="t"/>
            <a:pathLst>
              <a:path extrusionOk="0" h="7037748" w="7004023">
                <a:moveTo>
                  <a:pt x="0" y="2171546"/>
                </a:moveTo>
                <a:lnTo>
                  <a:pt x="1740201" y="431345"/>
                </a:lnTo>
                <a:lnTo>
                  <a:pt x="1740202" y="431345"/>
                </a:lnTo>
                <a:lnTo>
                  <a:pt x="2171547" y="0"/>
                </a:lnTo>
                <a:lnTo>
                  <a:pt x="6358431" y="0"/>
                </a:lnTo>
                <a:cubicBezTo>
                  <a:pt x="6714981" y="0"/>
                  <a:pt x="7004023" y="289042"/>
                  <a:pt x="7004023" y="645592"/>
                </a:cubicBezTo>
                <a:lnTo>
                  <a:pt x="7004022" y="4866202"/>
                </a:lnTo>
                <a:lnTo>
                  <a:pt x="5263822" y="6606403"/>
                </a:lnTo>
                <a:lnTo>
                  <a:pt x="5263822" y="6606401"/>
                </a:lnTo>
                <a:lnTo>
                  <a:pt x="4832475" y="7037748"/>
                </a:lnTo>
                <a:lnTo>
                  <a:pt x="4832474" y="2171546"/>
                </a:lnTo>
                <a:close/>
              </a:path>
            </a:pathLst>
          </a:cu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306" name="Google Shape;306;p21"/>
          <p:cNvSpPr/>
          <p:nvPr/>
        </p:nvSpPr>
        <p:spPr>
          <a:xfrm rot="2700000">
            <a:off x="6098536" y="2488658"/>
            <a:ext cx="4353560" cy="4231886"/>
          </a:xfrm>
          <a:custGeom>
            <a:rect b="b" l="l" r="r" t="t"/>
            <a:pathLst>
              <a:path extrusionOk="0" h="4231886" w="4353560">
                <a:moveTo>
                  <a:pt x="0" y="1105934"/>
                </a:moveTo>
                <a:lnTo>
                  <a:pt x="1105935" y="0"/>
                </a:lnTo>
                <a:lnTo>
                  <a:pt x="3943273" y="0"/>
                </a:lnTo>
                <a:cubicBezTo>
                  <a:pt x="4169868" y="0"/>
                  <a:pt x="4353560" y="183692"/>
                  <a:pt x="4353560" y="410287"/>
                </a:cubicBezTo>
                <a:lnTo>
                  <a:pt x="4353560" y="3125951"/>
                </a:lnTo>
                <a:lnTo>
                  <a:pt x="3247625" y="4231886"/>
                </a:lnTo>
                <a:lnTo>
                  <a:pt x="3247625" y="1105934"/>
                </a:lnTo>
                <a:close/>
              </a:path>
            </a:pathLst>
          </a:custGeom>
          <a:solidFill>
            <a:schemeClr val="accent2">
              <a:alpha val="8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307" name="Google Shape;307;p21"/>
          <p:cNvSpPr/>
          <p:nvPr/>
        </p:nvSpPr>
        <p:spPr>
          <a:xfrm rot="2700000">
            <a:off x="5271643" y="433691"/>
            <a:ext cx="4706557" cy="4730065"/>
          </a:xfrm>
          <a:custGeom>
            <a:rect b="b" l="l" r="r" t="t"/>
            <a:pathLst>
              <a:path extrusionOk="0" h="4730065" w="4706557">
                <a:moveTo>
                  <a:pt x="1163668" y="125724"/>
                </a:moveTo>
                <a:lnTo>
                  <a:pt x="1163670" y="125724"/>
                </a:lnTo>
                <a:lnTo>
                  <a:pt x="1289393" y="1"/>
                </a:lnTo>
                <a:lnTo>
                  <a:pt x="4274851" y="0"/>
                </a:lnTo>
                <a:cubicBezTo>
                  <a:pt x="4513275" y="1"/>
                  <a:pt x="4706557" y="193282"/>
                  <a:pt x="4706557" y="431706"/>
                </a:cubicBezTo>
                <a:lnTo>
                  <a:pt x="4706557" y="3440672"/>
                </a:lnTo>
                <a:lnTo>
                  <a:pt x="3542888" y="4604342"/>
                </a:lnTo>
                <a:lnTo>
                  <a:pt x="3542888" y="4604340"/>
                </a:lnTo>
                <a:lnTo>
                  <a:pt x="3417163" y="4730065"/>
                </a:lnTo>
                <a:lnTo>
                  <a:pt x="3417163" y="1289392"/>
                </a:lnTo>
                <a:lnTo>
                  <a:pt x="0" y="1289392"/>
                </a:lnTo>
                <a:close/>
              </a:path>
            </a:pathLst>
          </a:custGeom>
          <a:solidFill>
            <a:srgbClr val="5D999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308" name="Google Shape;308;p21"/>
          <p:cNvSpPr txBox="1"/>
          <p:nvPr/>
        </p:nvSpPr>
        <p:spPr>
          <a:xfrm>
            <a:off x="909173" y="1569175"/>
            <a:ext cx="4929000" cy="600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zh-CN" sz="3300">
                <a:solidFill>
                  <a:srgbClr val="5D999F"/>
                </a:solidFill>
                <a:latin typeface="Century Gothic"/>
                <a:ea typeface="Century Gothic"/>
                <a:cs typeface="Century Gothic"/>
                <a:sym typeface="Century Gothic"/>
              </a:rPr>
              <a:t>Technical Project</a:t>
            </a:r>
            <a:endParaRPr b="1" sz="3300">
              <a:solidFill>
                <a:srgbClr val="5D999F"/>
              </a:solidFill>
              <a:latin typeface="Century Gothic"/>
              <a:ea typeface="Century Gothic"/>
              <a:cs typeface="Century Gothic"/>
              <a:sym typeface="Century Gothic"/>
            </a:endParaRPr>
          </a:p>
        </p:txBody>
      </p:sp>
      <p:sp>
        <p:nvSpPr>
          <p:cNvPr id="309" name="Google Shape;309;p21"/>
          <p:cNvSpPr txBox="1"/>
          <p:nvPr/>
        </p:nvSpPr>
        <p:spPr>
          <a:xfrm>
            <a:off x="890200" y="2361750"/>
            <a:ext cx="7000200" cy="13854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zh-CN" sz="4200">
                <a:solidFill>
                  <a:srgbClr val="3F3F3F"/>
                </a:solidFill>
                <a:latin typeface="Century Gothic"/>
                <a:ea typeface="Century Gothic"/>
                <a:cs typeface="Century Gothic"/>
                <a:sym typeface="Century Gothic"/>
              </a:rPr>
              <a:t>Modeling Stock Prices Based on Risk Indicators</a:t>
            </a:r>
            <a:endParaRPr b="1" sz="4200">
              <a:solidFill>
                <a:srgbClr val="3F3F3F"/>
              </a:solidFill>
              <a:latin typeface="Century Gothic"/>
              <a:ea typeface="Century Gothic"/>
              <a:cs typeface="Century Gothic"/>
              <a:sym typeface="Century Gothic"/>
            </a:endParaRPr>
          </a:p>
        </p:txBody>
      </p:sp>
      <p:sp>
        <p:nvSpPr>
          <p:cNvPr id="310" name="Google Shape;310;p21"/>
          <p:cNvSpPr txBox="1"/>
          <p:nvPr/>
        </p:nvSpPr>
        <p:spPr>
          <a:xfrm>
            <a:off x="893866" y="3721282"/>
            <a:ext cx="6063300" cy="6927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SzPts val="1100"/>
              <a:buNone/>
            </a:pPr>
            <a:r>
              <a:rPr i="1" lang="zh-CN">
                <a:solidFill>
                  <a:srgbClr val="A5A5A5"/>
                </a:solidFill>
              </a:rPr>
              <a:t>A Comparative Study of Machine Learning Models Using Time Series Analysis</a:t>
            </a:r>
            <a:endParaRPr i="1">
              <a:solidFill>
                <a:srgbClr val="A5A5A5"/>
              </a:solidFill>
            </a:endParaRPr>
          </a:p>
          <a:p>
            <a:pPr indent="0" lvl="0" marL="0" marR="0" rtl="0" algn="l">
              <a:spcBef>
                <a:spcPts val="0"/>
              </a:spcBef>
              <a:spcAft>
                <a:spcPts val="0"/>
              </a:spcAft>
              <a:buNone/>
            </a:pPr>
            <a:r>
              <a:t/>
            </a:r>
            <a:endParaRPr sz="1100">
              <a:solidFill>
                <a:srgbClr val="A5A5A5"/>
              </a:solidFill>
              <a:latin typeface="Arial"/>
              <a:ea typeface="Arial"/>
              <a:cs typeface="Arial"/>
              <a:sym typeface="Arial"/>
            </a:endParaRPr>
          </a:p>
        </p:txBody>
      </p:sp>
      <p:grpSp>
        <p:nvGrpSpPr>
          <p:cNvPr id="311" name="Google Shape;311;p21"/>
          <p:cNvGrpSpPr/>
          <p:nvPr/>
        </p:nvGrpSpPr>
        <p:grpSpPr>
          <a:xfrm>
            <a:off x="909177" y="4241896"/>
            <a:ext cx="5553735" cy="530367"/>
            <a:chOff x="1244534" y="3522134"/>
            <a:chExt cx="2767734" cy="336613"/>
          </a:xfrm>
        </p:grpSpPr>
        <p:sp>
          <p:nvSpPr>
            <p:cNvPr id="312" name="Google Shape;312;p21"/>
            <p:cNvSpPr/>
            <p:nvPr/>
          </p:nvSpPr>
          <p:spPr>
            <a:xfrm>
              <a:off x="1244534" y="3522134"/>
              <a:ext cx="2767734" cy="316802"/>
            </a:xfrm>
            <a:prstGeom prst="rect">
              <a:avLst/>
            </a:prstGeom>
            <a:solidFill>
              <a:srgbClr val="5D999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313" name="Google Shape;313;p21"/>
            <p:cNvSpPr txBox="1"/>
            <p:nvPr/>
          </p:nvSpPr>
          <p:spPr>
            <a:xfrm>
              <a:off x="1309077" y="3526647"/>
              <a:ext cx="2365200" cy="3321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zh-CN">
                  <a:solidFill>
                    <a:schemeClr val="lt1"/>
                  </a:solidFill>
                  <a:latin typeface="Century Gothic"/>
                  <a:ea typeface="Century Gothic"/>
                  <a:cs typeface="Century Gothic"/>
                  <a:sym typeface="Century Gothic"/>
                </a:rPr>
                <a:t>Authors: Shiyue (Cynthia) Zhou, Kaisen Yao, Arko Bhattacharya, Skye Augsorn, Mona Saeed</a:t>
              </a:r>
              <a:endParaRPr>
                <a:solidFill>
                  <a:schemeClr val="lt1"/>
                </a:solidFill>
                <a:latin typeface="Century Gothic"/>
                <a:ea typeface="Century Gothic"/>
                <a:cs typeface="Century Gothic"/>
                <a:sym typeface="Century Gothic"/>
              </a:endParaRPr>
            </a:p>
          </p:txBody>
        </p:sp>
      </p:grpSp>
      <p:sp>
        <p:nvSpPr>
          <p:cNvPr id="314" name="Google Shape;314;p21"/>
          <p:cNvSpPr/>
          <p:nvPr/>
        </p:nvSpPr>
        <p:spPr>
          <a:xfrm rot="2700000">
            <a:off x="10732001" y="5932661"/>
            <a:ext cx="922260" cy="926867"/>
          </a:xfrm>
          <a:custGeom>
            <a:rect b="b" l="l" r="r" t="t"/>
            <a:pathLst>
              <a:path extrusionOk="0" h="4730065" w="4706557">
                <a:moveTo>
                  <a:pt x="1163668" y="125724"/>
                </a:moveTo>
                <a:lnTo>
                  <a:pt x="1163670" y="125724"/>
                </a:lnTo>
                <a:lnTo>
                  <a:pt x="1289393" y="1"/>
                </a:lnTo>
                <a:lnTo>
                  <a:pt x="4274851" y="0"/>
                </a:lnTo>
                <a:cubicBezTo>
                  <a:pt x="4513275" y="1"/>
                  <a:pt x="4706557" y="193282"/>
                  <a:pt x="4706557" y="431706"/>
                </a:cubicBezTo>
                <a:lnTo>
                  <a:pt x="4706557" y="3440672"/>
                </a:lnTo>
                <a:lnTo>
                  <a:pt x="3542888" y="4604342"/>
                </a:lnTo>
                <a:lnTo>
                  <a:pt x="3542888" y="4604340"/>
                </a:lnTo>
                <a:lnTo>
                  <a:pt x="3417163" y="4730065"/>
                </a:lnTo>
                <a:lnTo>
                  <a:pt x="3417163" y="1289392"/>
                </a:lnTo>
                <a:lnTo>
                  <a:pt x="0" y="1289392"/>
                </a:lnTo>
                <a:close/>
              </a:path>
            </a:pathLst>
          </a:custGeom>
          <a:solidFill>
            <a:srgbClr val="CCCCCC">
              <a:alpha val="8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15" name="Google Shape;315;p21"/>
          <p:cNvSpPr/>
          <p:nvPr/>
        </p:nvSpPr>
        <p:spPr>
          <a:xfrm rot="2700000">
            <a:off x="1301417" y="5457574"/>
            <a:ext cx="707075" cy="710607"/>
          </a:xfrm>
          <a:custGeom>
            <a:rect b="b" l="l" r="r" t="t"/>
            <a:pathLst>
              <a:path extrusionOk="0" h="4730065" w="4706557">
                <a:moveTo>
                  <a:pt x="1163668" y="125724"/>
                </a:moveTo>
                <a:lnTo>
                  <a:pt x="1163670" y="125724"/>
                </a:lnTo>
                <a:lnTo>
                  <a:pt x="1289393" y="1"/>
                </a:lnTo>
                <a:lnTo>
                  <a:pt x="4274851" y="0"/>
                </a:lnTo>
                <a:cubicBezTo>
                  <a:pt x="4513275" y="1"/>
                  <a:pt x="4706557" y="193282"/>
                  <a:pt x="4706557" y="431706"/>
                </a:cubicBezTo>
                <a:lnTo>
                  <a:pt x="4706557" y="3440672"/>
                </a:lnTo>
                <a:lnTo>
                  <a:pt x="3542888" y="4604342"/>
                </a:lnTo>
                <a:lnTo>
                  <a:pt x="3542888" y="4604340"/>
                </a:lnTo>
                <a:lnTo>
                  <a:pt x="3417163" y="4730065"/>
                </a:lnTo>
                <a:lnTo>
                  <a:pt x="3417163" y="1289392"/>
                </a:lnTo>
                <a:lnTo>
                  <a:pt x="0" y="1289392"/>
                </a:lnTo>
                <a:close/>
              </a:path>
            </a:pathLst>
          </a:custGeom>
          <a:solidFill>
            <a:srgbClr val="F2F2F2">
              <a:alpha val="8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16" name="Google Shape;316;p21"/>
          <p:cNvSpPr/>
          <p:nvPr/>
        </p:nvSpPr>
        <p:spPr>
          <a:xfrm rot="2700000">
            <a:off x="4935484" y="465347"/>
            <a:ext cx="354223" cy="355992"/>
          </a:xfrm>
          <a:custGeom>
            <a:rect b="b" l="l" r="r" t="t"/>
            <a:pathLst>
              <a:path extrusionOk="0" h="4730065" w="4706557">
                <a:moveTo>
                  <a:pt x="1163668" y="125724"/>
                </a:moveTo>
                <a:lnTo>
                  <a:pt x="1163670" y="125724"/>
                </a:lnTo>
                <a:lnTo>
                  <a:pt x="1289393" y="1"/>
                </a:lnTo>
                <a:lnTo>
                  <a:pt x="4274851" y="0"/>
                </a:lnTo>
                <a:cubicBezTo>
                  <a:pt x="4513275" y="1"/>
                  <a:pt x="4706557" y="193282"/>
                  <a:pt x="4706557" y="431706"/>
                </a:cubicBezTo>
                <a:lnTo>
                  <a:pt x="4706557" y="3440672"/>
                </a:lnTo>
                <a:lnTo>
                  <a:pt x="3542888" y="4604342"/>
                </a:lnTo>
                <a:lnTo>
                  <a:pt x="3542888" y="4604340"/>
                </a:lnTo>
                <a:lnTo>
                  <a:pt x="3417163" y="4730065"/>
                </a:lnTo>
                <a:lnTo>
                  <a:pt x="3417163" y="1289392"/>
                </a:lnTo>
                <a:lnTo>
                  <a:pt x="0" y="1289392"/>
                </a:lnTo>
                <a:close/>
              </a:path>
            </a:pathLst>
          </a:custGeom>
          <a:solidFill>
            <a:srgbClr val="D8E9EB">
              <a:alpha val="8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nvGrpSpPr>
          <p:cNvPr id="317" name="Google Shape;317;p21"/>
          <p:cNvGrpSpPr/>
          <p:nvPr/>
        </p:nvGrpSpPr>
        <p:grpSpPr>
          <a:xfrm>
            <a:off x="458272" y="546208"/>
            <a:ext cx="311151" cy="194270"/>
            <a:chOff x="207558" y="206734"/>
            <a:chExt cx="380545" cy="157163"/>
          </a:xfrm>
        </p:grpSpPr>
        <p:cxnSp>
          <p:nvCxnSpPr>
            <p:cNvPr id="318" name="Google Shape;318;p21"/>
            <p:cNvCxnSpPr/>
            <p:nvPr/>
          </p:nvCxnSpPr>
          <p:spPr>
            <a:xfrm>
              <a:off x="207558" y="206734"/>
              <a:ext cx="380545" cy="0"/>
            </a:xfrm>
            <a:prstGeom prst="straightConnector1">
              <a:avLst/>
            </a:prstGeom>
            <a:noFill/>
            <a:ln cap="rnd" cmpd="sng" w="38100">
              <a:solidFill>
                <a:srgbClr val="5D999F"/>
              </a:solidFill>
              <a:prstDash val="solid"/>
              <a:round/>
              <a:headEnd len="sm" w="sm" type="none"/>
              <a:tailEnd len="sm" w="sm" type="none"/>
            </a:ln>
          </p:spPr>
        </p:cxnSp>
        <p:cxnSp>
          <p:nvCxnSpPr>
            <p:cNvPr id="319" name="Google Shape;319;p21"/>
            <p:cNvCxnSpPr/>
            <p:nvPr/>
          </p:nvCxnSpPr>
          <p:spPr>
            <a:xfrm>
              <a:off x="207558" y="285316"/>
              <a:ext cx="380545" cy="0"/>
            </a:xfrm>
            <a:prstGeom prst="straightConnector1">
              <a:avLst/>
            </a:prstGeom>
            <a:noFill/>
            <a:ln cap="rnd" cmpd="sng" w="38100">
              <a:solidFill>
                <a:srgbClr val="5D999F"/>
              </a:solidFill>
              <a:prstDash val="solid"/>
              <a:round/>
              <a:headEnd len="sm" w="sm" type="none"/>
              <a:tailEnd len="sm" w="sm" type="none"/>
            </a:ln>
          </p:spPr>
        </p:cxnSp>
        <p:cxnSp>
          <p:nvCxnSpPr>
            <p:cNvPr id="320" name="Google Shape;320;p21"/>
            <p:cNvCxnSpPr/>
            <p:nvPr/>
          </p:nvCxnSpPr>
          <p:spPr>
            <a:xfrm>
              <a:off x="207558" y="363897"/>
              <a:ext cx="380545" cy="0"/>
            </a:xfrm>
            <a:prstGeom prst="straightConnector1">
              <a:avLst/>
            </a:prstGeom>
            <a:noFill/>
            <a:ln cap="rnd" cmpd="sng" w="38100">
              <a:solidFill>
                <a:srgbClr val="5D999F"/>
              </a:solidFill>
              <a:prstDash val="solid"/>
              <a:round/>
              <a:headEnd len="sm" w="sm" type="none"/>
              <a:tailEnd len="sm" w="sm" type="none"/>
            </a:ln>
          </p:spPr>
        </p:cxnSp>
      </p:grpSp>
      <p:sp>
        <p:nvSpPr>
          <p:cNvPr id="321" name="Google Shape;321;p21"/>
          <p:cNvSpPr txBox="1"/>
          <p:nvPr/>
        </p:nvSpPr>
        <p:spPr>
          <a:xfrm>
            <a:off x="890201" y="489450"/>
            <a:ext cx="3971400" cy="30780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zh-CN">
                <a:solidFill>
                  <a:srgbClr val="7F7F7F"/>
                </a:solidFill>
                <a:latin typeface="Century Gothic"/>
                <a:ea typeface="Century Gothic"/>
                <a:cs typeface="Century Gothic"/>
                <a:sym typeface="Century Gothic"/>
              </a:rPr>
              <a:t>Non-Technical Project</a:t>
            </a:r>
            <a:r>
              <a:rPr lang="zh-CN" sz="1400">
                <a:solidFill>
                  <a:srgbClr val="7F7F7F"/>
                </a:solidFill>
                <a:latin typeface="Century Gothic"/>
                <a:ea typeface="Century Gothic"/>
                <a:cs typeface="Century Gothic"/>
                <a:sym typeface="Century Gothic"/>
              </a:rPr>
              <a:t> / </a:t>
            </a:r>
            <a:r>
              <a:rPr lang="zh-CN">
                <a:solidFill>
                  <a:srgbClr val="7F7F7F"/>
                </a:solidFill>
                <a:latin typeface="Century Gothic"/>
                <a:ea typeface="Century Gothic"/>
                <a:cs typeface="Century Gothic"/>
                <a:sym typeface="Century Gothic"/>
              </a:rPr>
              <a:t>Technical Project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8">
                                  <p:stCondLst>
                                    <p:cond delay="0"/>
                                  </p:stCondLst>
                                  <p:childTnLst>
                                    <p:set>
                                      <p:cBhvr>
                                        <p:cTn dur="1" fill="hold">
                                          <p:stCondLst>
                                            <p:cond delay="0"/>
                                          </p:stCondLst>
                                        </p:cTn>
                                        <p:tgtEl>
                                          <p:spTgt spid="304"/>
                                        </p:tgtEl>
                                        <p:attrNameLst>
                                          <p:attrName>style.visibility</p:attrName>
                                        </p:attrNameLst>
                                      </p:cBhvr>
                                      <p:to>
                                        <p:strVal val="visible"/>
                                      </p:to>
                                    </p:set>
                                    <p:anim calcmode="lin" valueType="num">
                                      <p:cBhvr additive="base">
                                        <p:cTn dur="500"/>
                                        <p:tgtEl>
                                          <p:spTgt spid="304"/>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1000"/>
                                  </p:stCondLst>
                                  <p:childTnLst>
                                    <p:set>
                                      <p:cBhvr>
                                        <p:cTn dur="1" fill="hold">
                                          <p:stCondLst>
                                            <p:cond delay="0"/>
                                          </p:stCondLst>
                                        </p:cTn>
                                        <p:tgtEl>
                                          <p:spTgt spid="306"/>
                                        </p:tgtEl>
                                        <p:attrNameLst>
                                          <p:attrName>style.visibility</p:attrName>
                                        </p:attrNameLst>
                                      </p:cBhvr>
                                      <p:to>
                                        <p:strVal val="visible"/>
                                      </p:to>
                                    </p:set>
                                    <p:anim calcmode="lin" valueType="num">
                                      <p:cBhvr additive="base">
                                        <p:cTn dur="500"/>
                                        <p:tgtEl>
                                          <p:spTgt spid="306"/>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250"/>
                                  </p:stCondLst>
                                  <p:childTnLst>
                                    <p:set>
                                      <p:cBhvr>
                                        <p:cTn dur="1" fill="hold">
                                          <p:stCondLst>
                                            <p:cond delay="0"/>
                                          </p:stCondLst>
                                        </p:cTn>
                                        <p:tgtEl>
                                          <p:spTgt spid="307"/>
                                        </p:tgtEl>
                                        <p:attrNameLst>
                                          <p:attrName>style.visibility</p:attrName>
                                        </p:attrNameLst>
                                      </p:cBhvr>
                                      <p:to>
                                        <p:strVal val="visible"/>
                                      </p:to>
                                    </p:set>
                                    <p:anim calcmode="lin" valueType="num">
                                      <p:cBhvr additive="base">
                                        <p:cTn dur="500"/>
                                        <p:tgtEl>
                                          <p:spTgt spid="307"/>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314"/>
                                        </p:tgtEl>
                                        <p:attrNameLst>
                                          <p:attrName>style.visibility</p:attrName>
                                        </p:attrNameLst>
                                      </p:cBhvr>
                                      <p:to>
                                        <p:strVal val="visible"/>
                                      </p:to>
                                    </p:set>
                                    <p:anim calcmode="lin" valueType="num">
                                      <p:cBhvr additive="base">
                                        <p:cTn dur="500"/>
                                        <p:tgtEl>
                                          <p:spTgt spid="314"/>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500"/>
                                  </p:stCondLst>
                                  <p:childTnLst>
                                    <p:set>
                                      <p:cBhvr>
                                        <p:cTn dur="1" fill="hold">
                                          <p:stCondLst>
                                            <p:cond delay="0"/>
                                          </p:stCondLst>
                                        </p:cTn>
                                        <p:tgtEl>
                                          <p:spTgt spid="316"/>
                                        </p:tgtEl>
                                        <p:attrNameLst>
                                          <p:attrName>style.visibility</p:attrName>
                                        </p:attrNameLst>
                                      </p:cBhvr>
                                      <p:to>
                                        <p:strVal val="visible"/>
                                      </p:to>
                                    </p:set>
                                    <p:anim calcmode="lin" valueType="num">
                                      <p:cBhvr additive="base">
                                        <p:cTn dur="500"/>
                                        <p:tgtEl>
                                          <p:spTgt spid="316"/>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305"/>
                                        </p:tgtEl>
                                        <p:attrNameLst>
                                          <p:attrName>style.visibility</p:attrName>
                                        </p:attrNameLst>
                                      </p:cBhvr>
                                      <p:to>
                                        <p:strVal val="visible"/>
                                      </p:to>
                                    </p:set>
                                    <p:anim calcmode="lin" valueType="num">
                                      <p:cBhvr additive="base">
                                        <p:cTn dur="500"/>
                                        <p:tgtEl>
                                          <p:spTgt spid="305"/>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750"/>
                                  </p:stCondLst>
                                  <p:childTnLst>
                                    <p:set>
                                      <p:cBhvr>
                                        <p:cTn dur="1" fill="hold">
                                          <p:stCondLst>
                                            <p:cond delay="0"/>
                                          </p:stCondLst>
                                        </p:cTn>
                                        <p:tgtEl>
                                          <p:spTgt spid="315"/>
                                        </p:tgtEl>
                                        <p:attrNameLst>
                                          <p:attrName>style.visibility</p:attrName>
                                        </p:attrNameLst>
                                      </p:cBhvr>
                                      <p:to>
                                        <p:strVal val="visible"/>
                                      </p:to>
                                    </p:set>
                                    <p:anim calcmode="lin" valueType="num">
                                      <p:cBhvr additive="base">
                                        <p:cTn dur="500"/>
                                        <p:tgtEl>
                                          <p:spTgt spid="315"/>
                                        </p:tgtEl>
                                        <p:attrNameLst>
                                          <p:attrName>ppt_x</p:attrName>
                                        </p:attrNameLst>
                                      </p:cBhvr>
                                      <p:tavLst>
                                        <p:tav fmla="" tm="0">
                                          <p:val>
                                            <p:strVal val="#ppt_x-1"/>
                                          </p:val>
                                        </p:tav>
                                        <p:tav fmla="" tm="100000">
                                          <p:val>
                                            <p:strVal val="#ppt_x"/>
                                          </p:val>
                                        </p:tav>
                                      </p:tavLst>
                                    </p:anim>
                                  </p:childTnLst>
                                </p:cTn>
                              </p:par>
                            </p:childTnLst>
                          </p:cTn>
                        </p:par>
                        <p:par>
                          <p:cTn fill="hold">
                            <p:stCondLst>
                              <p:cond delay="500"/>
                            </p:stCondLst>
                            <p:childTnLst>
                              <p:par>
                                <p:cTn fill="hold" nodeType="afterEffect" presetClass="entr" presetID="23" presetSubtype="16">
                                  <p:stCondLst>
                                    <p:cond delay="0"/>
                                  </p:stCondLst>
                                  <p:childTnLst>
                                    <p:set>
                                      <p:cBhvr>
                                        <p:cTn dur="1" fill="hold">
                                          <p:stCondLst>
                                            <p:cond delay="0"/>
                                          </p:stCondLst>
                                        </p:cTn>
                                        <p:tgtEl>
                                          <p:spTgt spid="317"/>
                                        </p:tgtEl>
                                        <p:attrNameLst>
                                          <p:attrName>style.visibility</p:attrName>
                                        </p:attrNameLst>
                                      </p:cBhvr>
                                      <p:to>
                                        <p:strVal val="visible"/>
                                      </p:to>
                                    </p:set>
                                    <p:anim calcmode="lin" valueType="num">
                                      <p:cBhvr additive="base">
                                        <p:cTn dur="500"/>
                                        <p:tgtEl>
                                          <p:spTgt spid="317"/>
                                        </p:tgtEl>
                                        <p:attrNameLst>
                                          <p:attrName>ppt_w</p:attrName>
                                        </p:attrNameLst>
                                      </p:cBhvr>
                                      <p:tavLst>
                                        <p:tav fmla="" tm="0">
                                          <p:val>
                                            <p:strVal val="0"/>
                                          </p:val>
                                        </p:tav>
                                        <p:tav fmla="" tm="100000">
                                          <p:val>
                                            <p:strVal val="#ppt_w"/>
                                          </p:val>
                                        </p:tav>
                                      </p:tavLst>
                                    </p:anim>
                                    <p:anim calcmode="lin" valueType="num">
                                      <p:cBhvr additive="base">
                                        <p:cTn dur="500"/>
                                        <p:tgtEl>
                                          <p:spTgt spid="317"/>
                                        </p:tgtEl>
                                        <p:attrNameLst>
                                          <p:attrName>ppt_h</p:attrName>
                                        </p:attrNameLst>
                                      </p:cBhvr>
                                      <p:tavLst>
                                        <p:tav fmla="" tm="0">
                                          <p:val>
                                            <p:strVal val="0"/>
                                          </p:val>
                                        </p:tav>
                                        <p:tav fmla="" tm="100000">
                                          <p:val>
                                            <p:strVal val="#ppt_h"/>
                                          </p:val>
                                        </p:tav>
                                      </p:tavLst>
                                    </p:anim>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321"/>
                                        </p:tgtEl>
                                        <p:attrNameLst>
                                          <p:attrName>style.visibility</p:attrName>
                                        </p:attrNameLst>
                                      </p:cBhvr>
                                      <p:to>
                                        <p:strVal val="visible"/>
                                      </p:to>
                                    </p:set>
                                    <p:animEffect filter="fade" transition="in">
                                      <p:cBhvr>
                                        <p:cTn dur="500"/>
                                        <p:tgtEl>
                                          <p:spTgt spid="321"/>
                                        </p:tgtEl>
                                      </p:cBhvr>
                                    </p:animEffect>
                                  </p:childTnLst>
                                </p:cTn>
                              </p:par>
                            </p:childTnLst>
                          </p:cTn>
                        </p:par>
                        <p:par>
                          <p:cTn fill="hold">
                            <p:stCondLst>
                              <p:cond delay="1500"/>
                            </p:stCondLst>
                            <p:childTnLst>
                              <p:par>
                                <p:cTn fill="hold" nodeType="afterEffect" presetClass="entr" presetID="23" presetSubtype="16">
                                  <p:stCondLst>
                                    <p:cond delay="0"/>
                                  </p:stCondLst>
                                  <p:childTnLst>
                                    <p:set>
                                      <p:cBhvr>
                                        <p:cTn dur="1" fill="hold">
                                          <p:stCondLst>
                                            <p:cond delay="0"/>
                                          </p:stCondLst>
                                        </p:cTn>
                                        <p:tgtEl>
                                          <p:spTgt spid="308"/>
                                        </p:tgtEl>
                                        <p:attrNameLst>
                                          <p:attrName>style.visibility</p:attrName>
                                        </p:attrNameLst>
                                      </p:cBhvr>
                                      <p:to>
                                        <p:strVal val="visible"/>
                                      </p:to>
                                    </p:set>
                                    <p:anim calcmode="lin" valueType="num">
                                      <p:cBhvr additive="base">
                                        <p:cTn dur="500"/>
                                        <p:tgtEl>
                                          <p:spTgt spid="308"/>
                                        </p:tgtEl>
                                        <p:attrNameLst>
                                          <p:attrName>ppt_w</p:attrName>
                                        </p:attrNameLst>
                                      </p:cBhvr>
                                      <p:tavLst>
                                        <p:tav fmla="" tm="0">
                                          <p:val>
                                            <p:strVal val="0"/>
                                          </p:val>
                                        </p:tav>
                                        <p:tav fmla="" tm="100000">
                                          <p:val>
                                            <p:strVal val="#ppt_w"/>
                                          </p:val>
                                        </p:tav>
                                      </p:tavLst>
                                    </p:anim>
                                    <p:anim calcmode="lin" valueType="num">
                                      <p:cBhvr additive="base">
                                        <p:cTn dur="500"/>
                                        <p:tgtEl>
                                          <p:spTgt spid="308"/>
                                        </p:tgtEl>
                                        <p:attrNameLst>
                                          <p:attrName>ppt_h</p:attrName>
                                        </p:attrNameLst>
                                      </p:cBhvr>
                                      <p:tavLst>
                                        <p:tav fmla="" tm="0">
                                          <p:val>
                                            <p:strVal val="0"/>
                                          </p:val>
                                        </p:tav>
                                        <p:tav fmla="" tm="100000">
                                          <p:val>
                                            <p:strVal val="#ppt_h"/>
                                          </p:val>
                                        </p:tav>
                                      </p:tavLst>
                                    </p:anim>
                                  </p:childTnLst>
                                </p:cTn>
                              </p:par>
                            </p:childTnLst>
                          </p:cTn>
                        </p:par>
                        <p:par>
                          <p:cTn fill="hold">
                            <p:stCondLst>
                              <p:cond delay="2000"/>
                            </p:stCondLst>
                            <p:childTnLst>
                              <p:par>
                                <p:cTn fill="hold" nodeType="afterEffect" presetClass="entr" presetID="2" presetSubtype="8">
                                  <p:stCondLst>
                                    <p:cond delay="0"/>
                                  </p:stCondLst>
                                  <p:childTnLst>
                                    <p:set>
                                      <p:cBhvr>
                                        <p:cTn dur="1" fill="hold">
                                          <p:stCondLst>
                                            <p:cond delay="0"/>
                                          </p:stCondLst>
                                        </p:cTn>
                                        <p:tgtEl>
                                          <p:spTgt spid="309"/>
                                        </p:tgtEl>
                                        <p:attrNameLst>
                                          <p:attrName>style.visibility</p:attrName>
                                        </p:attrNameLst>
                                      </p:cBhvr>
                                      <p:to>
                                        <p:strVal val="visible"/>
                                      </p:to>
                                    </p:set>
                                    <p:anim calcmode="lin" valueType="num">
                                      <p:cBhvr additive="base">
                                        <p:cTn dur="500"/>
                                        <p:tgtEl>
                                          <p:spTgt spid="309"/>
                                        </p:tgtEl>
                                        <p:attrNameLst>
                                          <p:attrName>ppt_x</p:attrName>
                                        </p:attrNameLst>
                                      </p:cBhvr>
                                      <p:tavLst>
                                        <p:tav fmla="" tm="0">
                                          <p:val>
                                            <p:strVal val="#ppt_x-1"/>
                                          </p:val>
                                        </p:tav>
                                        <p:tav fmla="" tm="100000">
                                          <p:val>
                                            <p:strVal val="#ppt_x"/>
                                          </p:val>
                                        </p:tav>
                                      </p:tavLst>
                                    </p:anim>
                                  </p:childTnLst>
                                </p:cTn>
                              </p:par>
                            </p:childTnLst>
                          </p:cTn>
                        </p:par>
                        <p:par>
                          <p:cTn fill="hold">
                            <p:stCondLst>
                              <p:cond delay="2500"/>
                            </p:stCondLst>
                            <p:childTnLst>
                              <p:par>
                                <p:cTn fill="hold" nodeType="afterEffect" presetClass="entr" presetID="10" presetSubtype="0">
                                  <p:stCondLst>
                                    <p:cond delay="0"/>
                                  </p:stCondLst>
                                  <p:childTnLst>
                                    <p:set>
                                      <p:cBhvr>
                                        <p:cTn dur="1" fill="hold">
                                          <p:stCondLst>
                                            <p:cond delay="0"/>
                                          </p:stCondLst>
                                        </p:cTn>
                                        <p:tgtEl>
                                          <p:spTgt spid="310"/>
                                        </p:tgtEl>
                                        <p:attrNameLst>
                                          <p:attrName>style.visibility</p:attrName>
                                        </p:attrNameLst>
                                      </p:cBhvr>
                                      <p:to>
                                        <p:strVal val="visible"/>
                                      </p:to>
                                    </p:set>
                                    <p:animEffect filter="fade" transition="in">
                                      <p:cBhvr>
                                        <p:cTn dur="500"/>
                                        <p:tgtEl>
                                          <p:spTgt spid="310"/>
                                        </p:tgtEl>
                                      </p:cBhvr>
                                    </p:animEffect>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311"/>
                                        </p:tgtEl>
                                        <p:attrNameLst>
                                          <p:attrName>style.visibility</p:attrName>
                                        </p:attrNameLst>
                                      </p:cBhvr>
                                      <p:to>
                                        <p:strVal val="visible"/>
                                      </p:to>
                                    </p:set>
                                    <p:animEffect filter="fade" transition="in">
                                      <p:cBhvr>
                                        <p:cTn dur="500"/>
                                        <p:tgtEl>
                                          <p:spTgt spid="31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22"/>
          <p:cNvSpPr/>
          <p:nvPr/>
        </p:nvSpPr>
        <p:spPr>
          <a:xfrm>
            <a:off x="4548170" y="1518419"/>
            <a:ext cx="3238500" cy="45159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28" name="Google Shape;328;p22"/>
          <p:cNvSpPr/>
          <p:nvPr/>
        </p:nvSpPr>
        <p:spPr>
          <a:xfrm>
            <a:off x="7889787" y="1518469"/>
            <a:ext cx="3238500" cy="45159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329" name="Google Shape;329;p22"/>
          <p:cNvPicPr preferRelativeResize="0"/>
          <p:nvPr>
            <p:ph idx="2" type="pic"/>
          </p:nvPr>
        </p:nvPicPr>
        <p:blipFill rotWithShape="1">
          <a:blip r:embed="rId4">
            <a:alphaModFix/>
          </a:blip>
          <a:srcRect b="0" l="0" r="0" t="0"/>
          <a:stretch/>
        </p:blipFill>
        <p:spPr>
          <a:xfrm>
            <a:off x="987786" y="1518470"/>
            <a:ext cx="3457300" cy="2221681"/>
          </a:xfrm>
          <a:prstGeom prst="rect">
            <a:avLst/>
          </a:prstGeom>
          <a:noFill/>
          <a:ln>
            <a:noFill/>
          </a:ln>
        </p:spPr>
      </p:pic>
      <p:grpSp>
        <p:nvGrpSpPr>
          <p:cNvPr id="330" name="Google Shape;330;p22"/>
          <p:cNvGrpSpPr/>
          <p:nvPr/>
        </p:nvGrpSpPr>
        <p:grpSpPr>
          <a:xfrm>
            <a:off x="4795250" y="2538150"/>
            <a:ext cx="2728500" cy="3156675"/>
            <a:chOff x="7483998" y="2425489"/>
            <a:chExt cx="2728500" cy="3156675"/>
          </a:xfrm>
        </p:grpSpPr>
        <p:sp>
          <p:nvSpPr>
            <p:cNvPr id="331" name="Google Shape;331;p22"/>
            <p:cNvSpPr/>
            <p:nvPr/>
          </p:nvSpPr>
          <p:spPr>
            <a:xfrm>
              <a:off x="7483998" y="3089764"/>
              <a:ext cx="2728500" cy="2492400"/>
            </a:xfrm>
            <a:prstGeom prst="rect">
              <a:avLst/>
            </a:prstGeom>
            <a:noFill/>
            <a:ln>
              <a:noFill/>
            </a:ln>
          </p:spPr>
          <p:txBody>
            <a:bodyPr anchorCtr="0" anchor="t" bIns="45700" lIns="91425" spcFirstLastPara="1" rIns="91425" wrap="square" tIns="45700">
              <a:noAutofit/>
            </a:bodyPr>
            <a:lstStyle/>
            <a:p>
              <a:pPr indent="0" lvl="0" marL="0" rtl="0" algn="l">
                <a:lnSpc>
                  <a:spcPct val="120000"/>
                </a:lnSpc>
                <a:spcBef>
                  <a:spcPts val="0"/>
                </a:spcBef>
                <a:spcAft>
                  <a:spcPts val="0"/>
                </a:spcAft>
                <a:buClr>
                  <a:schemeClr val="dk1"/>
                </a:buClr>
                <a:buSzPts val="1100"/>
                <a:buFont typeface="Arial"/>
                <a:buNone/>
              </a:pPr>
              <a:r>
                <a:rPr lang="zh-CN" sz="1500">
                  <a:solidFill>
                    <a:schemeClr val="lt1"/>
                  </a:solidFill>
                </a:rPr>
                <a:t>Evaluate the predictive power of machine learning models in forecasting stock returns by incorporating key risk factors, providing insights into improving prediction accuracy and understanding the impact of risk on stock price movements.</a:t>
              </a:r>
              <a:endParaRPr sz="1500">
                <a:solidFill>
                  <a:schemeClr val="lt1"/>
                </a:solidFill>
              </a:endParaRPr>
            </a:p>
            <a:p>
              <a:pPr indent="0" lvl="0" marL="0" rtl="0" algn="l">
                <a:lnSpc>
                  <a:spcPct val="120000"/>
                </a:lnSpc>
                <a:spcBef>
                  <a:spcPts val="0"/>
                </a:spcBef>
                <a:spcAft>
                  <a:spcPts val="0"/>
                </a:spcAft>
                <a:buClr>
                  <a:schemeClr val="dk1"/>
                </a:buClr>
                <a:buSzPts val="1100"/>
                <a:buFont typeface="Arial"/>
                <a:buNone/>
              </a:pPr>
              <a:r>
                <a:t/>
              </a:r>
              <a:endParaRPr sz="1200">
                <a:solidFill>
                  <a:schemeClr val="lt1"/>
                </a:solidFill>
              </a:endParaRPr>
            </a:p>
            <a:p>
              <a:pPr indent="0" lvl="0" marL="0" marR="0" rtl="0" algn="l">
                <a:lnSpc>
                  <a:spcPct val="120000"/>
                </a:lnSpc>
                <a:spcBef>
                  <a:spcPts val="0"/>
                </a:spcBef>
                <a:spcAft>
                  <a:spcPts val="0"/>
                </a:spcAft>
                <a:buNone/>
              </a:pPr>
              <a:r>
                <a:t/>
              </a:r>
              <a:endParaRPr sz="1200">
                <a:solidFill>
                  <a:schemeClr val="lt1"/>
                </a:solidFill>
              </a:endParaRPr>
            </a:p>
          </p:txBody>
        </p:sp>
        <p:sp>
          <p:nvSpPr>
            <p:cNvPr id="332" name="Google Shape;332;p22"/>
            <p:cNvSpPr/>
            <p:nvPr/>
          </p:nvSpPr>
          <p:spPr>
            <a:xfrm>
              <a:off x="7483998" y="2425489"/>
              <a:ext cx="2728500" cy="441600"/>
            </a:xfrm>
            <a:prstGeom prst="rect">
              <a:avLst/>
            </a:prstGeom>
            <a:noFill/>
            <a:ln>
              <a:noFill/>
            </a:ln>
          </p:spPr>
          <p:txBody>
            <a:bodyPr anchorCtr="0" anchor="t" bIns="45700" lIns="91425" spcFirstLastPara="1" rIns="91425" wrap="square" tIns="45700">
              <a:noAutofit/>
            </a:bodyPr>
            <a:lstStyle/>
            <a:p>
              <a:pPr indent="0" lvl="0" marL="0" marR="0" rtl="0" algn="just">
                <a:lnSpc>
                  <a:spcPct val="120000"/>
                </a:lnSpc>
                <a:spcBef>
                  <a:spcPts val="0"/>
                </a:spcBef>
                <a:spcAft>
                  <a:spcPts val="0"/>
                </a:spcAft>
                <a:buNone/>
              </a:pPr>
              <a:r>
                <a:rPr b="1" lang="zh-CN" sz="2000">
                  <a:solidFill>
                    <a:schemeClr val="lt1"/>
                  </a:solidFill>
                </a:rPr>
                <a:t>Purpose</a:t>
              </a:r>
              <a:endParaRPr/>
            </a:p>
          </p:txBody>
        </p:sp>
      </p:grpSp>
      <p:grpSp>
        <p:nvGrpSpPr>
          <p:cNvPr id="333" name="Google Shape;333;p22"/>
          <p:cNvGrpSpPr/>
          <p:nvPr/>
        </p:nvGrpSpPr>
        <p:grpSpPr>
          <a:xfrm>
            <a:off x="8144774" y="2538150"/>
            <a:ext cx="2728501" cy="2936050"/>
            <a:chOff x="7483985" y="2425489"/>
            <a:chExt cx="2728501" cy="2936050"/>
          </a:xfrm>
        </p:grpSpPr>
        <p:sp>
          <p:nvSpPr>
            <p:cNvPr id="334" name="Google Shape;334;p22"/>
            <p:cNvSpPr/>
            <p:nvPr/>
          </p:nvSpPr>
          <p:spPr>
            <a:xfrm>
              <a:off x="7483986" y="3074639"/>
              <a:ext cx="2728500" cy="2286900"/>
            </a:xfrm>
            <a:prstGeom prst="rect">
              <a:avLst/>
            </a:prstGeom>
            <a:noFill/>
            <a:ln>
              <a:noFill/>
            </a:ln>
          </p:spPr>
          <p:txBody>
            <a:bodyPr anchorCtr="0" anchor="t" bIns="45700" lIns="91425" spcFirstLastPara="1" rIns="91425" wrap="square" tIns="45700">
              <a:noAutofit/>
            </a:bodyPr>
            <a:lstStyle/>
            <a:p>
              <a:pPr indent="0" lvl="0" marL="0" rtl="0" algn="l">
                <a:lnSpc>
                  <a:spcPct val="120000"/>
                </a:lnSpc>
                <a:spcBef>
                  <a:spcPts val="0"/>
                </a:spcBef>
                <a:spcAft>
                  <a:spcPts val="0"/>
                </a:spcAft>
                <a:buClr>
                  <a:schemeClr val="dk1"/>
                </a:buClr>
                <a:buSzPts val="1100"/>
                <a:buFont typeface="Arial"/>
                <a:buNone/>
              </a:pPr>
              <a:r>
                <a:rPr lang="zh-CN" sz="1500">
                  <a:solidFill>
                    <a:schemeClr val="lt1"/>
                  </a:solidFill>
                </a:rPr>
                <a:t>How can integrating risk factors into machine learning models improve the prediction accuracy of stock returns, and what insights do these factors provide about the relationship between risk and stock price behavior?</a:t>
              </a:r>
              <a:endParaRPr sz="1500">
                <a:solidFill>
                  <a:schemeClr val="lt1"/>
                </a:solidFill>
              </a:endParaRPr>
            </a:p>
            <a:p>
              <a:pPr indent="0" lvl="0" marL="0" rtl="0" algn="l">
                <a:lnSpc>
                  <a:spcPct val="120000"/>
                </a:lnSpc>
                <a:spcBef>
                  <a:spcPts val="0"/>
                </a:spcBef>
                <a:spcAft>
                  <a:spcPts val="0"/>
                </a:spcAft>
                <a:buClr>
                  <a:schemeClr val="dk1"/>
                </a:buClr>
                <a:buSzPts val="1100"/>
                <a:buFont typeface="Arial"/>
                <a:buNone/>
              </a:pPr>
              <a:r>
                <a:t/>
              </a:r>
              <a:endParaRPr sz="1200">
                <a:solidFill>
                  <a:schemeClr val="lt1"/>
                </a:solidFill>
              </a:endParaRPr>
            </a:p>
            <a:p>
              <a:pPr indent="0" lvl="0" marL="0" marR="0" rtl="0" algn="l">
                <a:lnSpc>
                  <a:spcPct val="120000"/>
                </a:lnSpc>
                <a:spcBef>
                  <a:spcPts val="0"/>
                </a:spcBef>
                <a:spcAft>
                  <a:spcPts val="0"/>
                </a:spcAft>
                <a:buNone/>
              </a:pPr>
              <a:r>
                <a:t/>
              </a:r>
              <a:endParaRPr sz="1200">
                <a:solidFill>
                  <a:schemeClr val="lt1"/>
                </a:solidFill>
              </a:endParaRPr>
            </a:p>
          </p:txBody>
        </p:sp>
        <p:sp>
          <p:nvSpPr>
            <p:cNvPr id="335" name="Google Shape;335;p22"/>
            <p:cNvSpPr/>
            <p:nvPr/>
          </p:nvSpPr>
          <p:spPr>
            <a:xfrm>
              <a:off x="7483985" y="2425489"/>
              <a:ext cx="2728500" cy="441600"/>
            </a:xfrm>
            <a:prstGeom prst="rect">
              <a:avLst/>
            </a:prstGeom>
            <a:noFill/>
            <a:ln>
              <a:noFill/>
            </a:ln>
          </p:spPr>
          <p:txBody>
            <a:bodyPr anchorCtr="0" anchor="t" bIns="45700" lIns="91425" spcFirstLastPara="1" rIns="91425" wrap="square" tIns="45700">
              <a:noAutofit/>
            </a:bodyPr>
            <a:lstStyle/>
            <a:p>
              <a:pPr indent="0" lvl="0" marL="0" marR="0" rtl="0" algn="just">
                <a:lnSpc>
                  <a:spcPct val="120000"/>
                </a:lnSpc>
                <a:spcBef>
                  <a:spcPts val="0"/>
                </a:spcBef>
                <a:spcAft>
                  <a:spcPts val="0"/>
                </a:spcAft>
                <a:buNone/>
              </a:pPr>
              <a:r>
                <a:rPr b="1" lang="zh-CN" sz="2000">
                  <a:solidFill>
                    <a:schemeClr val="lt1"/>
                  </a:solidFill>
                </a:rPr>
                <a:t>Question</a:t>
              </a:r>
              <a:endParaRPr/>
            </a:p>
          </p:txBody>
        </p:sp>
      </p:grpSp>
      <p:sp>
        <p:nvSpPr>
          <p:cNvPr id="336" name="Google Shape;336;p22"/>
          <p:cNvSpPr/>
          <p:nvPr/>
        </p:nvSpPr>
        <p:spPr>
          <a:xfrm>
            <a:off x="4771935" y="1716481"/>
            <a:ext cx="754841" cy="708014"/>
          </a:xfrm>
          <a:custGeom>
            <a:rect b="b" l="l" r="r" t="t"/>
            <a:pathLst>
              <a:path extrusionOk="0" h="568686" w="606298">
                <a:moveTo>
                  <a:pt x="258582" y="455598"/>
                </a:moveTo>
                <a:cubicBezTo>
                  <a:pt x="273159" y="469039"/>
                  <a:pt x="288200" y="480811"/>
                  <a:pt x="303149" y="490637"/>
                </a:cubicBezTo>
                <a:cubicBezTo>
                  <a:pt x="318190" y="480811"/>
                  <a:pt x="333139" y="469039"/>
                  <a:pt x="347716" y="455598"/>
                </a:cubicBezTo>
                <a:cubicBezTo>
                  <a:pt x="335274" y="456432"/>
                  <a:pt x="323483" y="456896"/>
                  <a:pt x="311784" y="456896"/>
                </a:cubicBezTo>
                <a:lnTo>
                  <a:pt x="294607" y="456896"/>
                </a:lnTo>
                <a:cubicBezTo>
                  <a:pt x="282908" y="456896"/>
                  <a:pt x="271024" y="456432"/>
                  <a:pt x="258582" y="455598"/>
                </a:cubicBezTo>
                <a:close/>
                <a:moveTo>
                  <a:pt x="482810" y="426955"/>
                </a:moveTo>
                <a:cubicBezTo>
                  <a:pt x="458020" y="436688"/>
                  <a:pt x="431001" y="444104"/>
                  <a:pt x="402311" y="449202"/>
                </a:cubicBezTo>
                <a:lnTo>
                  <a:pt x="391633" y="460233"/>
                </a:lnTo>
                <a:cubicBezTo>
                  <a:pt x="373249" y="479421"/>
                  <a:pt x="353751" y="496384"/>
                  <a:pt x="333696" y="510752"/>
                </a:cubicBezTo>
                <a:cubicBezTo>
                  <a:pt x="360436" y="525768"/>
                  <a:pt x="385877" y="533647"/>
                  <a:pt x="407603" y="533647"/>
                </a:cubicBezTo>
                <a:cubicBezTo>
                  <a:pt x="421995" y="533647"/>
                  <a:pt x="434808" y="530218"/>
                  <a:pt x="445578" y="523358"/>
                </a:cubicBezTo>
                <a:cubicBezTo>
                  <a:pt x="470833" y="507507"/>
                  <a:pt x="484017" y="473303"/>
                  <a:pt x="482810" y="426955"/>
                </a:cubicBezTo>
                <a:close/>
                <a:moveTo>
                  <a:pt x="123488" y="426955"/>
                </a:moveTo>
                <a:cubicBezTo>
                  <a:pt x="122281" y="473303"/>
                  <a:pt x="135465" y="507507"/>
                  <a:pt x="160720" y="523358"/>
                </a:cubicBezTo>
                <a:cubicBezTo>
                  <a:pt x="171490" y="530218"/>
                  <a:pt x="184303" y="533647"/>
                  <a:pt x="198788" y="533647"/>
                </a:cubicBezTo>
                <a:cubicBezTo>
                  <a:pt x="220421" y="533647"/>
                  <a:pt x="245862" y="525768"/>
                  <a:pt x="272602" y="510752"/>
                </a:cubicBezTo>
                <a:cubicBezTo>
                  <a:pt x="252547" y="496384"/>
                  <a:pt x="233142" y="479421"/>
                  <a:pt x="214665" y="460233"/>
                </a:cubicBezTo>
                <a:lnTo>
                  <a:pt x="204080" y="449202"/>
                </a:lnTo>
                <a:cubicBezTo>
                  <a:pt x="175297" y="444104"/>
                  <a:pt x="148278" y="436688"/>
                  <a:pt x="123488" y="426955"/>
                </a:cubicBezTo>
                <a:close/>
                <a:moveTo>
                  <a:pt x="469069" y="346681"/>
                </a:moveTo>
                <a:cubicBezTo>
                  <a:pt x="463591" y="356043"/>
                  <a:pt x="457555" y="365313"/>
                  <a:pt x="450777" y="374953"/>
                </a:cubicBezTo>
                <a:lnTo>
                  <a:pt x="449292" y="377178"/>
                </a:lnTo>
                <a:cubicBezTo>
                  <a:pt x="437686" y="393770"/>
                  <a:pt x="434529" y="398405"/>
                  <a:pt x="425523" y="409250"/>
                </a:cubicBezTo>
                <a:cubicBezTo>
                  <a:pt x="444464" y="404523"/>
                  <a:pt x="462476" y="398497"/>
                  <a:pt x="479189" y="391360"/>
                </a:cubicBezTo>
                <a:cubicBezTo>
                  <a:pt x="476961" y="376992"/>
                  <a:pt x="473525" y="361976"/>
                  <a:pt x="469069" y="346681"/>
                </a:cubicBezTo>
                <a:close/>
                <a:moveTo>
                  <a:pt x="137229" y="346681"/>
                </a:moveTo>
                <a:cubicBezTo>
                  <a:pt x="132773" y="361976"/>
                  <a:pt x="129337" y="376992"/>
                  <a:pt x="127109" y="391360"/>
                </a:cubicBezTo>
                <a:cubicBezTo>
                  <a:pt x="143822" y="398497"/>
                  <a:pt x="161834" y="404523"/>
                  <a:pt x="180868" y="409250"/>
                </a:cubicBezTo>
                <a:cubicBezTo>
                  <a:pt x="171769" y="398312"/>
                  <a:pt x="168426" y="393492"/>
                  <a:pt x="157006" y="377178"/>
                </a:cubicBezTo>
                <a:lnTo>
                  <a:pt x="155521" y="375046"/>
                </a:lnTo>
                <a:cubicBezTo>
                  <a:pt x="148743" y="365313"/>
                  <a:pt x="142800" y="356043"/>
                  <a:pt x="137229" y="346681"/>
                </a:cubicBezTo>
                <a:close/>
                <a:moveTo>
                  <a:pt x="303114" y="237523"/>
                </a:moveTo>
                <a:cubicBezTo>
                  <a:pt x="329011" y="237523"/>
                  <a:pt x="350005" y="258485"/>
                  <a:pt x="350005" y="284343"/>
                </a:cubicBezTo>
                <a:cubicBezTo>
                  <a:pt x="350005" y="310201"/>
                  <a:pt x="329011" y="331163"/>
                  <a:pt x="303114" y="331163"/>
                </a:cubicBezTo>
                <a:cubicBezTo>
                  <a:pt x="277217" y="331163"/>
                  <a:pt x="256223" y="310201"/>
                  <a:pt x="256223" y="284343"/>
                </a:cubicBezTo>
                <a:cubicBezTo>
                  <a:pt x="256223" y="258485"/>
                  <a:pt x="277217" y="237523"/>
                  <a:pt x="303114" y="237523"/>
                </a:cubicBezTo>
                <a:close/>
                <a:moveTo>
                  <a:pt x="517257" y="210604"/>
                </a:moveTo>
                <a:lnTo>
                  <a:pt x="516792" y="213292"/>
                </a:lnTo>
                <a:cubicBezTo>
                  <a:pt x="511593" y="245550"/>
                  <a:pt x="503144" y="275027"/>
                  <a:pt x="490888" y="303392"/>
                </a:cubicBezTo>
                <a:cubicBezTo>
                  <a:pt x="500173" y="327771"/>
                  <a:pt x="507043" y="351872"/>
                  <a:pt x="511500" y="374953"/>
                </a:cubicBezTo>
                <a:cubicBezTo>
                  <a:pt x="550682" y="351223"/>
                  <a:pt x="572130" y="321560"/>
                  <a:pt x="572130" y="290971"/>
                </a:cubicBezTo>
                <a:cubicBezTo>
                  <a:pt x="572130" y="262143"/>
                  <a:pt x="552725" y="233778"/>
                  <a:pt x="517257" y="210604"/>
                </a:cubicBezTo>
                <a:close/>
                <a:moveTo>
                  <a:pt x="89041" y="210604"/>
                </a:moveTo>
                <a:cubicBezTo>
                  <a:pt x="53573" y="233778"/>
                  <a:pt x="34168" y="262143"/>
                  <a:pt x="34168" y="290971"/>
                </a:cubicBezTo>
                <a:cubicBezTo>
                  <a:pt x="34168" y="321560"/>
                  <a:pt x="55616" y="351223"/>
                  <a:pt x="94798" y="374953"/>
                </a:cubicBezTo>
                <a:cubicBezTo>
                  <a:pt x="99255" y="351872"/>
                  <a:pt x="106218" y="327771"/>
                  <a:pt x="115410" y="303392"/>
                </a:cubicBezTo>
                <a:cubicBezTo>
                  <a:pt x="103247" y="275027"/>
                  <a:pt x="94705" y="245550"/>
                  <a:pt x="89506" y="213292"/>
                </a:cubicBezTo>
                <a:close/>
                <a:moveTo>
                  <a:pt x="419952" y="171487"/>
                </a:moveTo>
                <a:cubicBezTo>
                  <a:pt x="426451" y="180571"/>
                  <a:pt x="432765" y="190026"/>
                  <a:pt x="438893" y="199666"/>
                </a:cubicBezTo>
                <a:cubicBezTo>
                  <a:pt x="450777" y="218576"/>
                  <a:pt x="461548" y="237856"/>
                  <a:pt x="470833" y="256952"/>
                </a:cubicBezTo>
                <a:cubicBezTo>
                  <a:pt x="477146" y="237949"/>
                  <a:pt x="481510" y="219410"/>
                  <a:pt x="484017" y="200407"/>
                </a:cubicBezTo>
                <a:lnTo>
                  <a:pt x="484946" y="193085"/>
                </a:lnTo>
                <a:cubicBezTo>
                  <a:pt x="465633" y="184278"/>
                  <a:pt x="443814" y="177048"/>
                  <a:pt x="419952" y="171487"/>
                </a:cubicBezTo>
                <a:close/>
                <a:moveTo>
                  <a:pt x="186346" y="171487"/>
                </a:moveTo>
                <a:cubicBezTo>
                  <a:pt x="162577" y="177048"/>
                  <a:pt x="140758" y="184278"/>
                  <a:pt x="121352" y="193085"/>
                </a:cubicBezTo>
                <a:lnTo>
                  <a:pt x="122281" y="200407"/>
                </a:lnTo>
                <a:cubicBezTo>
                  <a:pt x="124881" y="219410"/>
                  <a:pt x="129152" y="237949"/>
                  <a:pt x="135465" y="256952"/>
                </a:cubicBezTo>
                <a:cubicBezTo>
                  <a:pt x="144750" y="237856"/>
                  <a:pt x="155521" y="218576"/>
                  <a:pt x="167405" y="199666"/>
                </a:cubicBezTo>
                <a:cubicBezTo>
                  <a:pt x="173533" y="190026"/>
                  <a:pt x="179847" y="180571"/>
                  <a:pt x="186346" y="171487"/>
                </a:cubicBezTo>
                <a:close/>
                <a:moveTo>
                  <a:pt x="303149" y="159459"/>
                </a:moveTo>
                <a:cubicBezTo>
                  <a:pt x="279473" y="159459"/>
                  <a:pt x="255797" y="160595"/>
                  <a:pt x="236113" y="162866"/>
                </a:cubicBezTo>
                <a:cubicBezTo>
                  <a:pt x="222000" y="180200"/>
                  <a:pt x="208630" y="198739"/>
                  <a:pt x="196559" y="218020"/>
                </a:cubicBezTo>
                <a:cubicBezTo>
                  <a:pt x="179754" y="244438"/>
                  <a:pt x="165270" y="272432"/>
                  <a:pt x="153385" y="301260"/>
                </a:cubicBezTo>
                <a:cubicBezTo>
                  <a:pt x="162020" y="318965"/>
                  <a:pt x="172047" y="337040"/>
                  <a:pt x="184118" y="356321"/>
                </a:cubicBezTo>
                <a:cubicBezTo>
                  <a:pt x="199809" y="381534"/>
                  <a:pt x="207980" y="390340"/>
                  <a:pt x="222835" y="406284"/>
                </a:cubicBezTo>
                <a:cubicBezTo>
                  <a:pt x="224321" y="407767"/>
                  <a:pt x="225807" y="409436"/>
                  <a:pt x="227385" y="411104"/>
                </a:cubicBezTo>
                <a:lnTo>
                  <a:pt x="234813" y="419169"/>
                </a:lnTo>
                <a:cubicBezTo>
                  <a:pt x="254218" y="421486"/>
                  <a:pt x="274273" y="422691"/>
                  <a:pt x="294607" y="422691"/>
                </a:cubicBezTo>
                <a:lnTo>
                  <a:pt x="311784" y="422691"/>
                </a:lnTo>
                <a:cubicBezTo>
                  <a:pt x="332025" y="422691"/>
                  <a:pt x="352080" y="421486"/>
                  <a:pt x="371485" y="419169"/>
                </a:cubicBezTo>
                <a:lnTo>
                  <a:pt x="378913" y="411104"/>
                </a:lnTo>
                <a:cubicBezTo>
                  <a:pt x="380491" y="409436"/>
                  <a:pt x="382070" y="407767"/>
                  <a:pt x="383463" y="406284"/>
                </a:cubicBezTo>
                <a:cubicBezTo>
                  <a:pt x="398318" y="390340"/>
                  <a:pt x="406489" y="381534"/>
                  <a:pt x="422273" y="356321"/>
                </a:cubicBezTo>
                <a:cubicBezTo>
                  <a:pt x="434343" y="337040"/>
                  <a:pt x="444371" y="318965"/>
                  <a:pt x="452913" y="301260"/>
                </a:cubicBezTo>
                <a:cubicBezTo>
                  <a:pt x="441028" y="272432"/>
                  <a:pt x="426544" y="244438"/>
                  <a:pt x="409831" y="218020"/>
                </a:cubicBezTo>
                <a:cubicBezTo>
                  <a:pt x="397668" y="198739"/>
                  <a:pt x="384391" y="180200"/>
                  <a:pt x="370185" y="162866"/>
                </a:cubicBezTo>
                <a:cubicBezTo>
                  <a:pt x="350502" y="160595"/>
                  <a:pt x="326825" y="159459"/>
                  <a:pt x="303149" y="159459"/>
                </a:cubicBezTo>
                <a:close/>
                <a:moveTo>
                  <a:pt x="303149" y="95754"/>
                </a:moveTo>
                <a:cubicBezTo>
                  <a:pt x="291729" y="104931"/>
                  <a:pt x="280494" y="115035"/>
                  <a:pt x="269631" y="125788"/>
                </a:cubicBezTo>
                <a:cubicBezTo>
                  <a:pt x="288758" y="124861"/>
                  <a:pt x="317540" y="124861"/>
                  <a:pt x="336667" y="125788"/>
                </a:cubicBezTo>
                <a:cubicBezTo>
                  <a:pt x="325897" y="115035"/>
                  <a:pt x="314662" y="104931"/>
                  <a:pt x="303149" y="95754"/>
                </a:cubicBezTo>
                <a:close/>
                <a:moveTo>
                  <a:pt x="413453" y="34112"/>
                </a:moveTo>
                <a:cubicBezTo>
                  <a:pt x="388941" y="34112"/>
                  <a:pt x="359693" y="46162"/>
                  <a:pt x="326454" y="70078"/>
                </a:cubicBezTo>
                <a:cubicBezTo>
                  <a:pt x="347530" y="87226"/>
                  <a:pt x="368235" y="107619"/>
                  <a:pt x="388012" y="130608"/>
                </a:cubicBezTo>
                <a:cubicBezTo>
                  <a:pt x="425801" y="136077"/>
                  <a:pt x="460155" y="145346"/>
                  <a:pt x="490424" y="158138"/>
                </a:cubicBezTo>
                <a:lnTo>
                  <a:pt x="490424" y="156933"/>
                </a:lnTo>
                <a:cubicBezTo>
                  <a:pt x="493023" y="105117"/>
                  <a:pt x="478632" y="61179"/>
                  <a:pt x="453841" y="45143"/>
                </a:cubicBezTo>
                <a:cubicBezTo>
                  <a:pt x="442607" y="37820"/>
                  <a:pt x="428958" y="34112"/>
                  <a:pt x="413453" y="34112"/>
                </a:cubicBezTo>
                <a:close/>
                <a:moveTo>
                  <a:pt x="192845" y="34112"/>
                </a:moveTo>
                <a:cubicBezTo>
                  <a:pt x="177340" y="34112"/>
                  <a:pt x="163784" y="37820"/>
                  <a:pt x="152549" y="45143"/>
                </a:cubicBezTo>
                <a:cubicBezTo>
                  <a:pt x="127759" y="61179"/>
                  <a:pt x="113368" y="105117"/>
                  <a:pt x="115874" y="156933"/>
                </a:cubicBezTo>
                <a:lnTo>
                  <a:pt x="115967" y="158138"/>
                </a:lnTo>
                <a:cubicBezTo>
                  <a:pt x="146143" y="145346"/>
                  <a:pt x="180497" y="136077"/>
                  <a:pt x="218286" y="130608"/>
                </a:cubicBezTo>
                <a:cubicBezTo>
                  <a:pt x="238062" y="107619"/>
                  <a:pt x="258768" y="87226"/>
                  <a:pt x="279937" y="70078"/>
                </a:cubicBezTo>
                <a:cubicBezTo>
                  <a:pt x="246697" y="46162"/>
                  <a:pt x="217450" y="34112"/>
                  <a:pt x="192845" y="34112"/>
                </a:cubicBezTo>
                <a:close/>
                <a:moveTo>
                  <a:pt x="192845" y="0"/>
                </a:moveTo>
                <a:cubicBezTo>
                  <a:pt x="225342" y="0"/>
                  <a:pt x="262482" y="14924"/>
                  <a:pt x="303149" y="44494"/>
                </a:cubicBezTo>
                <a:cubicBezTo>
                  <a:pt x="343816" y="14924"/>
                  <a:pt x="380956" y="0"/>
                  <a:pt x="413453" y="0"/>
                </a:cubicBezTo>
                <a:cubicBezTo>
                  <a:pt x="435643" y="0"/>
                  <a:pt x="455513" y="5562"/>
                  <a:pt x="472411" y="16500"/>
                </a:cubicBezTo>
                <a:cubicBezTo>
                  <a:pt x="491445" y="28828"/>
                  <a:pt x="506208" y="50148"/>
                  <a:pt x="515214" y="78050"/>
                </a:cubicBezTo>
                <a:cubicBezTo>
                  <a:pt x="523756" y="104468"/>
                  <a:pt x="526820" y="135613"/>
                  <a:pt x="524127" y="167964"/>
                </a:cubicBezTo>
                <a:lnTo>
                  <a:pt x="524127" y="174824"/>
                </a:lnTo>
                <a:cubicBezTo>
                  <a:pt x="577144" y="205506"/>
                  <a:pt x="606298" y="246662"/>
                  <a:pt x="606298" y="290971"/>
                </a:cubicBezTo>
                <a:cubicBezTo>
                  <a:pt x="606298" y="337597"/>
                  <a:pt x="574451" y="380236"/>
                  <a:pt x="516607" y="411382"/>
                </a:cubicBezTo>
                <a:cubicBezTo>
                  <a:pt x="516700" y="412216"/>
                  <a:pt x="516792" y="412958"/>
                  <a:pt x="516792" y="413792"/>
                </a:cubicBezTo>
                <a:cubicBezTo>
                  <a:pt x="521528" y="479513"/>
                  <a:pt x="503051" y="529105"/>
                  <a:pt x="464519" y="553299"/>
                </a:cubicBezTo>
                <a:cubicBezTo>
                  <a:pt x="448363" y="563495"/>
                  <a:pt x="429701" y="568686"/>
                  <a:pt x="408903" y="568686"/>
                </a:cubicBezTo>
                <a:cubicBezTo>
                  <a:pt x="376870" y="568686"/>
                  <a:pt x="340381" y="556172"/>
                  <a:pt x="303149" y="532628"/>
                </a:cubicBezTo>
                <a:cubicBezTo>
                  <a:pt x="266010" y="556172"/>
                  <a:pt x="229428" y="568686"/>
                  <a:pt x="197395" y="568686"/>
                </a:cubicBezTo>
                <a:cubicBezTo>
                  <a:pt x="176690" y="568686"/>
                  <a:pt x="157935" y="563495"/>
                  <a:pt x="141779" y="553299"/>
                </a:cubicBezTo>
                <a:cubicBezTo>
                  <a:pt x="103340" y="529105"/>
                  <a:pt x="84770" y="479513"/>
                  <a:pt x="89506" y="413700"/>
                </a:cubicBezTo>
                <a:cubicBezTo>
                  <a:pt x="89598" y="412958"/>
                  <a:pt x="89691" y="412124"/>
                  <a:pt x="89784" y="411382"/>
                </a:cubicBezTo>
                <a:cubicBezTo>
                  <a:pt x="31847" y="380236"/>
                  <a:pt x="0" y="337597"/>
                  <a:pt x="0" y="290971"/>
                </a:cubicBezTo>
                <a:cubicBezTo>
                  <a:pt x="0" y="246662"/>
                  <a:pt x="29154" y="205506"/>
                  <a:pt x="82171" y="174824"/>
                </a:cubicBezTo>
                <a:lnTo>
                  <a:pt x="82171" y="167964"/>
                </a:lnTo>
                <a:cubicBezTo>
                  <a:pt x="79478" y="135613"/>
                  <a:pt x="82542" y="104468"/>
                  <a:pt x="91084" y="78050"/>
                </a:cubicBezTo>
                <a:cubicBezTo>
                  <a:pt x="100090" y="50148"/>
                  <a:pt x="114946" y="28828"/>
                  <a:pt x="133887" y="16500"/>
                </a:cubicBezTo>
                <a:cubicBezTo>
                  <a:pt x="150785" y="5562"/>
                  <a:pt x="170655" y="0"/>
                  <a:pt x="192845"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37" name="Google Shape;337;p22"/>
          <p:cNvSpPr/>
          <p:nvPr/>
        </p:nvSpPr>
        <p:spPr>
          <a:xfrm>
            <a:off x="8093977" y="1703874"/>
            <a:ext cx="755780" cy="734124"/>
          </a:xfrm>
          <a:custGeom>
            <a:rect b="b" l="l" r="r" t="t"/>
            <a:pathLst>
              <a:path extrusionOk="0" h="590844" w="608274">
                <a:moveTo>
                  <a:pt x="357006" y="315793"/>
                </a:moveTo>
                <a:lnTo>
                  <a:pt x="344664" y="351821"/>
                </a:lnTo>
                <a:lnTo>
                  <a:pt x="552405" y="559238"/>
                </a:lnTo>
                <a:cubicBezTo>
                  <a:pt x="552971" y="559802"/>
                  <a:pt x="553818" y="560178"/>
                  <a:pt x="554572" y="560178"/>
                </a:cubicBezTo>
                <a:lnTo>
                  <a:pt x="554666" y="560178"/>
                </a:lnTo>
                <a:cubicBezTo>
                  <a:pt x="555514" y="560178"/>
                  <a:pt x="556362" y="559802"/>
                  <a:pt x="556928" y="559238"/>
                </a:cubicBezTo>
                <a:lnTo>
                  <a:pt x="576618" y="539578"/>
                </a:lnTo>
                <a:cubicBezTo>
                  <a:pt x="577372" y="538825"/>
                  <a:pt x="577560" y="537885"/>
                  <a:pt x="577560" y="537320"/>
                </a:cubicBezTo>
                <a:cubicBezTo>
                  <a:pt x="577560" y="536756"/>
                  <a:pt x="577372" y="535815"/>
                  <a:pt x="576618" y="535063"/>
                </a:cubicBezTo>
                <a:close/>
                <a:moveTo>
                  <a:pt x="347019" y="272617"/>
                </a:moveTo>
                <a:cubicBezTo>
                  <a:pt x="352106" y="271394"/>
                  <a:pt x="357571" y="272993"/>
                  <a:pt x="361339" y="276756"/>
                </a:cubicBezTo>
                <a:lnTo>
                  <a:pt x="370572" y="285974"/>
                </a:lnTo>
                <a:lnTo>
                  <a:pt x="598287" y="513333"/>
                </a:lnTo>
                <a:cubicBezTo>
                  <a:pt x="604694" y="519730"/>
                  <a:pt x="608274" y="528290"/>
                  <a:pt x="608274" y="537320"/>
                </a:cubicBezTo>
                <a:cubicBezTo>
                  <a:pt x="608274" y="546351"/>
                  <a:pt x="604694" y="554817"/>
                  <a:pt x="598287" y="561213"/>
                </a:cubicBezTo>
                <a:lnTo>
                  <a:pt x="578691" y="580873"/>
                </a:lnTo>
                <a:cubicBezTo>
                  <a:pt x="572284" y="587269"/>
                  <a:pt x="563805" y="590844"/>
                  <a:pt x="554666" y="590844"/>
                </a:cubicBezTo>
                <a:lnTo>
                  <a:pt x="554572" y="590844"/>
                </a:lnTo>
                <a:cubicBezTo>
                  <a:pt x="545622" y="590844"/>
                  <a:pt x="537143" y="587269"/>
                  <a:pt x="530736" y="580873"/>
                </a:cubicBezTo>
                <a:lnTo>
                  <a:pt x="316211" y="366683"/>
                </a:lnTo>
                <a:cubicBezTo>
                  <a:pt x="312066" y="362544"/>
                  <a:pt x="310558" y="356430"/>
                  <a:pt x="312442" y="350880"/>
                </a:cubicBezTo>
                <a:lnTo>
                  <a:pt x="327328" y="307610"/>
                </a:lnTo>
                <a:lnTo>
                  <a:pt x="335902" y="282588"/>
                </a:lnTo>
                <a:cubicBezTo>
                  <a:pt x="337598" y="277602"/>
                  <a:pt x="341837" y="273840"/>
                  <a:pt x="347019" y="272617"/>
                </a:cubicBezTo>
                <a:close/>
                <a:moveTo>
                  <a:pt x="74870" y="82350"/>
                </a:moveTo>
                <a:lnTo>
                  <a:pt x="426850" y="82350"/>
                </a:lnTo>
                <a:lnTo>
                  <a:pt x="426850" y="306027"/>
                </a:lnTo>
                <a:lnTo>
                  <a:pt x="379461" y="258714"/>
                </a:lnTo>
                <a:cubicBezTo>
                  <a:pt x="369474" y="248650"/>
                  <a:pt x="354966" y="244511"/>
                  <a:pt x="341210" y="247709"/>
                </a:cubicBezTo>
                <a:cubicBezTo>
                  <a:pt x="330564" y="250249"/>
                  <a:pt x="321520" y="256927"/>
                  <a:pt x="315867" y="265957"/>
                </a:cubicBezTo>
                <a:cubicBezTo>
                  <a:pt x="275073" y="263229"/>
                  <a:pt x="245113" y="254764"/>
                  <a:pt x="204507" y="235763"/>
                </a:cubicBezTo>
                <a:cubicBezTo>
                  <a:pt x="200550" y="233882"/>
                  <a:pt x="197535" y="232095"/>
                  <a:pt x="195274" y="230590"/>
                </a:cubicBezTo>
                <a:cubicBezTo>
                  <a:pt x="201398" y="230308"/>
                  <a:pt x="209500" y="230872"/>
                  <a:pt x="213740" y="231154"/>
                </a:cubicBezTo>
                <a:cubicBezTo>
                  <a:pt x="218262" y="231531"/>
                  <a:pt x="222313" y="231719"/>
                  <a:pt x="225517" y="231719"/>
                </a:cubicBezTo>
                <a:cubicBezTo>
                  <a:pt x="232959" y="231719"/>
                  <a:pt x="240779" y="232095"/>
                  <a:pt x="248599" y="232377"/>
                </a:cubicBezTo>
                <a:cubicBezTo>
                  <a:pt x="272812" y="233318"/>
                  <a:pt x="297966" y="234258"/>
                  <a:pt x="322085" y="227674"/>
                </a:cubicBezTo>
                <a:cubicBezTo>
                  <a:pt x="355813" y="218456"/>
                  <a:pt x="361089" y="196070"/>
                  <a:pt x="361749" y="186852"/>
                </a:cubicBezTo>
                <a:cubicBezTo>
                  <a:pt x="363351" y="165594"/>
                  <a:pt x="347900" y="143960"/>
                  <a:pt x="323216" y="133049"/>
                </a:cubicBezTo>
                <a:cubicBezTo>
                  <a:pt x="286190" y="116776"/>
                  <a:pt x="245019" y="119692"/>
                  <a:pt x="205167" y="122514"/>
                </a:cubicBezTo>
                <a:cubicBezTo>
                  <a:pt x="188585" y="123737"/>
                  <a:pt x="172851" y="124866"/>
                  <a:pt x="158248" y="124395"/>
                </a:cubicBezTo>
                <a:lnTo>
                  <a:pt x="157683" y="124395"/>
                </a:lnTo>
                <a:cubicBezTo>
                  <a:pt x="146660" y="124395"/>
                  <a:pt x="137522" y="133237"/>
                  <a:pt x="137239" y="144336"/>
                </a:cubicBezTo>
                <a:cubicBezTo>
                  <a:pt x="136956" y="155623"/>
                  <a:pt x="145907" y="165030"/>
                  <a:pt x="157212" y="165312"/>
                </a:cubicBezTo>
                <a:cubicBezTo>
                  <a:pt x="173699" y="165688"/>
                  <a:pt x="191223" y="164465"/>
                  <a:pt x="208087" y="163336"/>
                </a:cubicBezTo>
                <a:cubicBezTo>
                  <a:pt x="242946" y="160891"/>
                  <a:pt x="278935" y="158257"/>
                  <a:pt x="306634" y="170485"/>
                </a:cubicBezTo>
                <a:cubicBezTo>
                  <a:pt x="316809" y="174906"/>
                  <a:pt x="320955" y="181866"/>
                  <a:pt x="321049" y="183465"/>
                </a:cubicBezTo>
                <a:cubicBezTo>
                  <a:pt x="320672" y="184124"/>
                  <a:pt x="318034" y="186381"/>
                  <a:pt x="311251" y="188263"/>
                </a:cubicBezTo>
                <a:cubicBezTo>
                  <a:pt x="293256" y="193248"/>
                  <a:pt x="271398" y="192307"/>
                  <a:pt x="250200" y="191461"/>
                </a:cubicBezTo>
                <a:cubicBezTo>
                  <a:pt x="241815" y="191178"/>
                  <a:pt x="233525" y="190896"/>
                  <a:pt x="225517" y="190896"/>
                </a:cubicBezTo>
                <a:cubicBezTo>
                  <a:pt x="223067" y="190896"/>
                  <a:pt x="220052" y="190614"/>
                  <a:pt x="216755" y="190426"/>
                </a:cubicBezTo>
                <a:cubicBezTo>
                  <a:pt x="198477" y="189015"/>
                  <a:pt x="170873" y="187134"/>
                  <a:pt x="156929" y="206040"/>
                </a:cubicBezTo>
                <a:cubicBezTo>
                  <a:pt x="150052" y="215258"/>
                  <a:pt x="147697" y="226075"/>
                  <a:pt x="150335" y="236516"/>
                </a:cubicBezTo>
                <a:cubicBezTo>
                  <a:pt x="154857" y="254387"/>
                  <a:pt x="172851" y="266145"/>
                  <a:pt x="187078" y="272823"/>
                </a:cubicBezTo>
                <a:cubicBezTo>
                  <a:pt x="228437" y="292200"/>
                  <a:pt x="260752" y="301888"/>
                  <a:pt x="300887" y="305839"/>
                </a:cubicBezTo>
                <a:lnTo>
                  <a:pt x="291277" y="334057"/>
                </a:lnTo>
                <a:lnTo>
                  <a:pt x="74870" y="334057"/>
                </a:lnTo>
                <a:close/>
                <a:moveTo>
                  <a:pt x="41731" y="0"/>
                </a:moveTo>
                <a:lnTo>
                  <a:pt x="459894" y="0"/>
                </a:lnTo>
                <a:cubicBezTo>
                  <a:pt x="482974" y="0"/>
                  <a:pt x="501720" y="18624"/>
                  <a:pt x="501720" y="41669"/>
                </a:cubicBezTo>
                <a:lnTo>
                  <a:pt x="501720" y="374737"/>
                </a:lnTo>
                <a:cubicBezTo>
                  <a:pt x="501720" y="376618"/>
                  <a:pt x="501343" y="378311"/>
                  <a:pt x="501155" y="380193"/>
                </a:cubicBezTo>
                <a:lnTo>
                  <a:pt x="457539" y="336643"/>
                </a:lnTo>
                <a:lnTo>
                  <a:pt x="457539" y="66971"/>
                </a:lnTo>
                <a:cubicBezTo>
                  <a:pt x="457539" y="58506"/>
                  <a:pt x="450663" y="51639"/>
                  <a:pt x="442184" y="51639"/>
                </a:cubicBezTo>
                <a:lnTo>
                  <a:pt x="59536" y="51639"/>
                </a:lnTo>
                <a:cubicBezTo>
                  <a:pt x="51057" y="51639"/>
                  <a:pt x="44181" y="58506"/>
                  <a:pt x="44181" y="66971"/>
                </a:cubicBezTo>
                <a:lnTo>
                  <a:pt x="44181" y="349341"/>
                </a:lnTo>
                <a:cubicBezTo>
                  <a:pt x="44181" y="357806"/>
                  <a:pt x="51057" y="364673"/>
                  <a:pt x="59536" y="364673"/>
                </a:cubicBezTo>
                <a:lnTo>
                  <a:pt x="287128" y="364673"/>
                </a:lnTo>
                <a:cubicBezTo>
                  <a:pt x="288729" y="372198"/>
                  <a:pt x="292497" y="379158"/>
                  <a:pt x="298055" y="384708"/>
                </a:cubicBezTo>
                <a:lnTo>
                  <a:pt x="329801" y="416406"/>
                </a:lnTo>
                <a:lnTo>
                  <a:pt x="41731" y="416406"/>
                </a:lnTo>
                <a:cubicBezTo>
                  <a:pt x="18746" y="416406"/>
                  <a:pt x="0" y="397688"/>
                  <a:pt x="0" y="374737"/>
                </a:cubicBezTo>
                <a:lnTo>
                  <a:pt x="0" y="41669"/>
                </a:lnTo>
                <a:cubicBezTo>
                  <a:pt x="0" y="18624"/>
                  <a:pt x="18746" y="0"/>
                  <a:pt x="41731"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nvGrpSpPr>
          <p:cNvPr id="338" name="Google Shape;338;p22"/>
          <p:cNvGrpSpPr/>
          <p:nvPr/>
        </p:nvGrpSpPr>
        <p:grpSpPr>
          <a:xfrm>
            <a:off x="1740497" y="450600"/>
            <a:ext cx="5061906" cy="698650"/>
            <a:chOff x="6095994" y="2061027"/>
            <a:chExt cx="5061906" cy="698650"/>
          </a:xfrm>
        </p:grpSpPr>
        <p:sp>
          <p:nvSpPr>
            <p:cNvPr id="339" name="Google Shape;339;p22"/>
            <p:cNvSpPr txBox="1"/>
            <p:nvPr/>
          </p:nvSpPr>
          <p:spPr>
            <a:xfrm>
              <a:off x="6095994" y="2061027"/>
              <a:ext cx="4875900" cy="523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zh-CN" sz="2800">
                  <a:solidFill>
                    <a:schemeClr val="accent2"/>
                  </a:solidFill>
                </a:rPr>
                <a:t>Research Introduction</a:t>
              </a:r>
              <a:endParaRPr/>
            </a:p>
          </p:txBody>
        </p:sp>
        <p:sp>
          <p:nvSpPr>
            <p:cNvPr id="340" name="Google Shape;340;p22"/>
            <p:cNvSpPr txBox="1"/>
            <p:nvPr/>
          </p:nvSpPr>
          <p:spPr>
            <a:xfrm>
              <a:off x="6096000" y="2482777"/>
              <a:ext cx="5061900" cy="276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zh-CN" sz="1200">
                  <a:solidFill>
                    <a:srgbClr val="A5A5A5"/>
                  </a:solidFill>
                </a:rPr>
                <a:t>Statement of Purpose</a:t>
              </a:r>
              <a:endParaRPr/>
            </a:p>
          </p:txBody>
        </p:sp>
      </p:grpSp>
      <p:sp>
        <p:nvSpPr>
          <p:cNvPr id="341" name="Google Shape;341;p22"/>
          <p:cNvSpPr/>
          <p:nvPr/>
        </p:nvSpPr>
        <p:spPr>
          <a:xfrm flipH="1" rot="8100000">
            <a:off x="100252" y="162549"/>
            <a:ext cx="1255902" cy="770592"/>
          </a:xfrm>
          <a:custGeom>
            <a:rect b="b" l="l" r="r" t="t"/>
            <a:pathLst>
              <a:path extrusionOk="0" h="1023269" w="1667713">
                <a:moveTo>
                  <a:pt x="0" y="456881"/>
                </a:moveTo>
                <a:lnTo>
                  <a:pt x="412332" y="44549"/>
                </a:lnTo>
                <a:lnTo>
                  <a:pt x="412333" y="44549"/>
                </a:lnTo>
                <a:lnTo>
                  <a:pt x="456882" y="0"/>
                </a:lnTo>
                <a:lnTo>
                  <a:pt x="1514743" y="0"/>
                </a:lnTo>
                <a:cubicBezTo>
                  <a:pt x="1599226" y="1"/>
                  <a:pt x="1667713" y="68487"/>
                  <a:pt x="1667713" y="152970"/>
                </a:cubicBezTo>
                <a:lnTo>
                  <a:pt x="1667713" y="704806"/>
                </a:lnTo>
                <a:lnTo>
                  <a:pt x="1349251" y="1023269"/>
                </a:lnTo>
                <a:lnTo>
                  <a:pt x="1349251" y="318462"/>
                </a:lnTo>
                <a:lnTo>
                  <a:pt x="138420" y="318462"/>
                </a:lnTo>
                <a:lnTo>
                  <a:pt x="1" y="456881"/>
                </a:lnTo>
                <a:close/>
              </a:path>
            </a:pathLst>
          </a:custGeom>
          <a:solidFill>
            <a:schemeClr val="accent1">
              <a:alpha val="898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42" name="Google Shape;342;p22"/>
          <p:cNvSpPr/>
          <p:nvPr/>
        </p:nvSpPr>
        <p:spPr>
          <a:xfrm flipH="1" rot="8100000">
            <a:off x="-101969" y="97276"/>
            <a:ext cx="925241" cy="720346"/>
          </a:xfrm>
          <a:custGeom>
            <a:rect b="b" l="l" r="r" t="t"/>
            <a:pathLst>
              <a:path extrusionOk="0" h="956548" w="1228628">
                <a:moveTo>
                  <a:pt x="303771" y="32819"/>
                </a:moveTo>
                <a:lnTo>
                  <a:pt x="303771" y="32820"/>
                </a:lnTo>
                <a:lnTo>
                  <a:pt x="336591" y="0"/>
                </a:lnTo>
                <a:lnTo>
                  <a:pt x="1115933" y="0"/>
                </a:lnTo>
                <a:cubicBezTo>
                  <a:pt x="1178173" y="0"/>
                  <a:pt x="1228628" y="50456"/>
                  <a:pt x="1228628" y="112695"/>
                </a:cubicBezTo>
                <a:lnTo>
                  <a:pt x="1228628" y="721932"/>
                </a:lnTo>
                <a:lnTo>
                  <a:pt x="994013" y="956548"/>
                </a:lnTo>
                <a:lnTo>
                  <a:pt x="994013" y="234616"/>
                </a:lnTo>
                <a:lnTo>
                  <a:pt x="101975" y="234616"/>
                </a:lnTo>
                <a:lnTo>
                  <a:pt x="0" y="336591"/>
                </a:lnTo>
                <a:close/>
              </a:path>
            </a:pathLst>
          </a:custGeom>
          <a:solidFill>
            <a:schemeClr val="accent2">
              <a:alpha val="898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343" name="Google Shape;343;p22"/>
          <p:cNvPicPr preferRelativeResize="0"/>
          <p:nvPr/>
        </p:nvPicPr>
        <p:blipFill rotWithShape="1">
          <a:blip r:embed="rId5">
            <a:alphaModFix/>
          </a:blip>
          <a:srcRect b="0" l="6430" r="6430" t="0"/>
          <a:stretch/>
        </p:blipFill>
        <p:spPr>
          <a:xfrm>
            <a:off x="987775" y="1518475"/>
            <a:ext cx="3457300" cy="2221675"/>
          </a:xfrm>
          <a:prstGeom prst="rect">
            <a:avLst/>
          </a:prstGeom>
          <a:noFill/>
          <a:ln>
            <a:noFill/>
          </a:ln>
        </p:spPr>
      </p:pic>
      <p:pic>
        <p:nvPicPr>
          <p:cNvPr id="344" name="Google Shape;344;p22"/>
          <p:cNvPicPr preferRelativeResize="0"/>
          <p:nvPr/>
        </p:nvPicPr>
        <p:blipFill rotWithShape="1">
          <a:blip r:embed="rId6">
            <a:alphaModFix/>
          </a:blip>
          <a:srcRect b="0" l="0" r="0" t="5660"/>
          <a:stretch/>
        </p:blipFill>
        <p:spPr>
          <a:xfrm>
            <a:off x="987775" y="3863987"/>
            <a:ext cx="3457300" cy="2170350"/>
          </a:xfrm>
          <a:prstGeom prst="rect">
            <a:avLst/>
          </a:prstGeom>
          <a:noFill/>
          <a:ln>
            <a:noFill/>
          </a:ln>
        </p:spPr>
      </p:pic>
      <p:pic>
        <p:nvPicPr>
          <p:cNvPr id="345" name="Google Shape;345;p22"/>
          <p:cNvPicPr preferRelativeResize="0"/>
          <p:nvPr/>
        </p:nvPicPr>
        <p:blipFill>
          <a:blip r:embed="rId7">
            <a:alphaModFix/>
          </a:blip>
          <a:stretch>
            <a:fillRect/>
          </a:stretch>
        </p:blipFill>
        <p:spPr>
          <a:xfrm>
            <a:off x="987775" y="3863975"/>
            <a:ext cx="3457300" cy="21703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www.2ppt.com">
  <a:themeElements>
    <a:clrScheme name="自定义 1">
      <a:dk1>
        <a:srgbClr val="000000"/>
      </a:dk1>
      <a:lt1>
        <a:srgbClr val="FFFFFF"/>
      </a:lt1>
      <a:dk2>
        <a:srgbClr val="000000"/>
      </a:dk2>
      <a:lt2>
        <a:srgbClr val="FFFFFF"/>
      </a:lt2>
      <a:accent1>
        <a:srgbClr val="4B8E95"/>
      </a:accent1>
      <a:accent2>
        <a:srgbClr val="000000"/>
      </a:accent2>
      <a:accent3>
        <a:srgbClr val="4B5050"/>
      </a:accent3>
      <a:accent4>
        <a:srgbClr val="91969B"/>
      </a:accent4>
      <a:accent5>
        <a:srgbClr val="4B5050"/>
      </a:accent5>
      <a:accent6>
        <a:srgbClr val="91969B"/>
      </a:accent6>
      <a:hlink>
        <a:srgbClr val="F33B48"/>
      </a:hlink>
      <a:folHlink>
        <a:srgbClr val="FFC0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主题​​">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