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0.jpg" ContentType="image/png"/>
  <Override PartName="/ppt/media/image11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4" r:id="rId2"/>
    <p:sldId id="258" r:id="rId3"/>
    <p:sldId id="1386" r:id="rId4"/>
    <p:sldId id="1388" r:id="rId5"/>
    <p:sldId id="1389" r:id="rId6"/>
    <p:sldId id="1391" r:id="rId7"/>
    <p:sldId id="1392" r:id="rId8"/>
    <p:sldId id="1393" r:id="rId9"/>
    <p:sldId id="1394" r:id="rId10"/>
    <p:sldId id="1395" r:id="rId11"/>
    <p:sldId id="1398" r:id="rId12"/>
    <p:sldId id="1399" r:id="rId13"/>
    <p:sldId id="1400" r:id="rId14"/>
    <p:sldId id="1381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23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46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68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92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337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560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783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469"/>
    <a:srgbClr val="A3A3A3"/>
    <a:srgbClr val="595959"/>
    <a:srgbClr val="52976A"/>
    <a:srgbClr val="D20000"/>
    <a:srgbClr val="8F0000"/>
    <a:srgbClr val="640000"/>
    <a:srgbClr val="2E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2" autoAdjust="0"/>
    <p:restoredTop sz="76764" autoAdjust="0"/>
  </p:normalViewPr>
  <p:slideViewPr>
    <p:cSldViewPr showGuides="1">
      <p:cViewPr varScale="1">
        <p:scale>
          <a:sx n="108" d="100"/>
          <a:sy n="108" d="100"/>
        </p:scale>
        <p:origin x="200" y="3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0D155-6FFF-44D3-B00A-FBC2BAA11346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9BDE4-701F-4D16-9C33-9FA6D2A57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9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23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46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68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92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337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560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783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66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8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45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05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1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4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7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5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0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40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8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小程序评价人数较少，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1212</a:t>
            </a:r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个数据中共有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711</a:t>
            </a:r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个数据中评价人数和评分均为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0</a:t>
            </a:r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，占比达到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58.67%</a:t>
            </a:r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。有评价人数的小程序中，评价人数也集中在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1-10</a:t>
            </a:r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人之间，</a:t>
            </a:r>
            <a:r>
              <a:rPr lang="zh-CN" altLang="en-US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占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37.79%</a:t>
            </a:r>
            <a:r>
              <a:rPr lang="zh-CN" altLang="en-US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（占有评价人数总体的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91.42%</a:t>
            </a:r>
            <a:r>
              <a:rPr lang="zh-CN" altLang="en-US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）</a:t>
            </a:r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评价人数最多为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36</a:t>
            </a:r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人，对应小程序为当当购物。</a:t>
            </a:r>
            <a:endParaRPr lang="en-US" altLang="zh-CN" dirty="0">
              <a:solidFill>
                <a:srgbClr val="000000"/>
              </a:solidFill>
              <a:ea typeface="+mn-ea"/>
              <a:cs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存在评分变量的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501</a:t>
            </a:r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个数据中，绝大多数评分集中在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4.0-5.0</a:t>
            </a:r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之间，其中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4.0-4.9</a:t>
            </a:r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分占比为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30.14%</a:t>
            </a:r>
            <a:r>
              <a:rPr lang="zh-CN" altLang="en-US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12.46</a:t>
            </a:r>
            <a:r>
              <a:rPr lang="zh-CN" altLang="en-US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）</a:t>
            </a:r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5.0</a:t>
            </a:r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分占比达到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63.67%</a:t>
            </a:r>
            <a:r>
              <a:rPr lang="zh-CN" altLang="en-US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26.32</a:t>
            </a:r>
            <a:r>
              <a:rPr lang="zh-CN" altLang="en-US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）</a:t>
            </a:r>
            <a:r>
              <a:rPr lang="zh-CN" altLang="zh-CN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，绝大多数小程序用户体验较好。</a:t>
            </a:r>
            <a:r>
              <a:rPr lang="zh-CN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0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0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9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1"/>
            <a:ext cx="6400800" cy="13144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D870-8283-4DD2-9937-AECF23EF6CE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CBA0-A312-46AB-8163-AF577638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D870-8283-4DD2-9937-AECF23EF6CE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CBA0-A312-46AB-8163-AF577638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D870-8283-4DD2-9937-AECF23EF6CE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CBA0-A312-46AB-8163-AF577638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D870-8283-4DD2-9937-AECF23EF6CE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CBA0-A312-46AB-8163-AF577638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D870-8283-4DD2-9937-AECF23EF6CE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CBA0-A312-46AB-8163-AF577638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9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D870-8283-4DD2-9937-AECF23EF6CE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CBA0-A312-46AB-8163-AF577638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5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7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D870-8283-4DD2-9937-AECF23EF6CE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CBA0-A312-46AB-8163-AF577638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D870-8283-4DD2-9937-AECF23EF6CE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CBA0-A312-46AB-8163-AF577638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D870-8283-4DD2-9937-AECF23EF6CE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CBA0-A312-46AB-8163-AF577638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D870-8283-4DD2-9937-AECF23EF6CE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CBA0-A312-46AB-8163-AF577638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D870-8283-4DD2-9937-AECF23EF6CE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CBA0-A312-46AB-8163-AF577638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D870-8283-4DD2-9937-AECF23EF6CE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CBA0-A312-46AB-8163-AF577638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5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CD88B27-2C3A-C04E-8EC5-3E47F13BD031}"/>
              </a:ext>
            </a:extLst>
          </p:cNvPr>
          <p:cNvGrpSpPr/>
          <p:nvPr/>
        </p:nvGrpSpPr>
        <p:grpSpPr>
          <a:xfrm>
            <a:off x="-412281" y="-336482"/>
            <a:ext cx="8944721" cy="5479982"/>
            <a:chOff x="434690" y="267494"/>
            <a:chExt cx="8944721" cy="5479982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E2BD82A-19E5-3D4D-9F65-75F7BAA81639}"/>
                </a:ext>
              </a:extLst>
            </p:cNvPr>
            <p:cNvGrpSpPr/>
            <p:nvPr/>
          </p:nvGrpSpPr>
          <p:grpSpPr>
            <a:xfrm>
              <a:off x="434690" y="267494"/>
              <a:ext cx="8944721" cy="5479982"/>
              <a:chOff x="-412281" y="-380578"/>
              <a:chExt cx="8944721" cy="5479982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F7D0A704-4B67-7948-AB8B-902D3AD6F7FB}"/>
                  </a:ext>
                </a:extLst>
              </p:cNvPr>
              <p:cNvGrpSpPr/>
              <p:nvPr/>
            </p:nvGrpSpPr>
            <p:grpSpPr>
              <a:xfrm>
                <a:off x="0" y="750165"/>
                <a:ext cx="8532440" cy="3670503"/>
                <a:chOff x="0" y="773455"/>
                <a:chExt cx="8532440" cy="3670503"/>
              </a:xfrm>
            </p:grpSpPr>
            <p:sp>
              <p:nvSpPr>
                <p:cNvPr id="39" name="Freeform 6">
                  <a:extLst>
                    <a:ext uri="{FF2B5EF4-FFF2-40B4-BE49-F238E27FC236}">
                      <a16:creationId xmlns:a16="http://schemas.microsoft.com/office/drawing/2014/main" id="{FA7B2BA6-28BD-A147-9039-78EC87D2D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773649"/>
                  <a:ext cx="5124628" cy="3670309"/>
                </a:xfrm>
                <a:custGeom>
                  <a:avLst/>
                  <a:gdLst>
                    <a:gd name="T0" fmla="*/ 0 w 4756"/>
                    <a:gd name="T1" fmla="*/ 0 h 2239"/>
                    <a:gd name="T2" fmla="*/ 3897 w 4756"/>
                    <a:gd name="T3" fmla="*/ 0 h 2239"/>
                    <a:gd name="T4" fmla="*/ 4756 w 4756"/>
                    <a:gd name="T5" fmla="*/ 1121 h 2239"/>
                    <a:gd name="T6" fmla="*/ 3897 w 4756"/>
                    <a:gd name="T7" fmla="*/ 2239 h 2239"/>
                    <a:gd name="T8" fmla="*/ 0 w 4756"/>
                    <a:gd name="T9" fmla="*/ 2239 h 2239"/>
                    <a:gd name="T10" fmla="*/ 0 w 4756"/>
                    <a:gd name="T11" fmla="*/ 0 h 2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56" h="2239">
                      <a:moveTo>
                        <a:pt x="0" y="0"/>
                      </a:moveTo>
                      <a:lnTo>
                        <a:pt x="3897" y="0"/>
                      </a:lnTo>
                      <a:lnTo>
                        <a:pt x="4756" y="1121"/>
                      </a:lnTo>
                      <a:lnTo>
                        <a:pt x="3897" y="2239"/>
                      </a:lnTo>
                      <a:lnTo>
                        <a:pt x="0" y="22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00FE8853-797F-8F43-8E9B-630D46CC7A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1840" y="773455"/>
                  <a:ext cx="5400600" cy="3670309"/>
                </a:xfrm>
                <a:custGeom>
                  <a:avLst/>
                  <a:gdLst>
                    <a:gd name="T0" fmla="*/ 0 w 4756"/>
                    <a:gd name="T1" fmla="*/ 0 h 2239"/>
                    <a:gd name="T2" fmla="*/ 3897 w 4756"/>
                    <a:gd name="T3" fmla="*/ 0 h 2239"/>
                    <a:gd name="T4" fmla="*/ 4756 w 4756"/>
                    <a:gd name="T5" fmla="*/ 1121 h 2239"/>
                    <a:gd name="T6" fmla="*/ 3897 w 4756"/>
                    <a:gd name="T7" fmla="*/ 2239 h 2239"/>
                    <a:gd name="T8" fmla="*/ 0 w 4756"/>
                    <a:gd name="T9" fmla="*/ 2239 h 2239"/>
                    <a:gd name="T10" fmla="*/ 0 w 4756"/>
                    <a:gd name="T11" fmla="*/ 0 h 2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56" h="2239">
                      <a:moveTo>
                        <a:pt x="0" y="0"/>
                      </a:moveTo>
                      <a:lnTo>
                        <a:pt x="3897" y="0"/>
                      </a:lnTo>
                      <a:lnTo>
                        <a:pt x="4756" y="1121"/>
                      </a:lnTo>
                      <a:lnTo>
                        <a:pt x="3897" y="2239"/>
                      </a:lnTo>
                      <a:lnTo>
                        <a:pt x="0" y="22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46" name="TextBox 143"/>
              <p:cNvSpPr txBox="1"/>
              <p:nvPr/>
            </p:nvSpPr>
            <p:spPr>
              <a:xfrm>
                <a:off x="35496" y="1885752"/>
                <a:ext cx="698283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>
                    <a:ln w="6350">
                      <a:noFill/>
                    </a:ln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微信小程序</a:t>
                </a:r>
                <a:r>
                  <a:rPr lang="zh-CN" altLang="en-US" sz="3600" dirty="0">
                    <a:ln w="6350">
                      <a:noFill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影响因素分析报告 </a:t>
                </a:r>
                <a:endParaRPr lang="zh-CN" altLang="en-US" sz="3200" dirty="0">
                  <a:ln w="6350"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12">
                <a:extLst>
                  <a:ext uri="{FF2B5EF4-FFF2-40B4-BE49-F238E27FC236}">
                    <a16:creationId xmlns:a16="http://schemas.microsoft.com/office/drawing/2014/main" id="{F684187A-E73D-0442-830B-8275B9F33B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512" y="2679452"/>
                <a:ext cx="6313268" cy="607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849F5695-B8D7-964C-A06C-C2A7215D8DB6}"/>
                  </a:ext>
                </a:extLst>
              </p:cNvPr>
              <p:cNvGrpSpPr/>
              <p:nvPr/>
            </p:nvGrpSpPr>
            <p:grpSpPr>
              <a:xfrm>
                <a:off x="163783" y="2787247"/>
                <a:ext cx="6308808" cy="664349"/>
                <a:chOff x="431967" y="2627235"/>
                <a:chExt cx="6308808" cy="664349"/>
              </a:xfrm>
            </p:grpSpPr>
            <p:grpSp>
              <p:nvGrpSpPr>
                <p:cNvPr id="47" name="组合 46"/>
                <p:cNvGrpSpPr/>
                <p:nvPr/>
              </p:nvGrpSpPr>
              <p:grpSpPr>
                <a:xfrm>
                  <a:off x="431967" y="2702742"/>
                  <a:ext cx="219347" cy="219347"/>
                  <a:chOff x="820287" y="3535885"/>
                  <a:chExt cx="219347" cy="219347"/>
                </a:xfrm>
              </p:grpSpPr>
              <p:sp>
                <p:nvSpPr>
                  <p:cNvPr id="4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820287" y="3535885"/>
                    <a:ext cx="219347" cy="21934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CBAB89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000" dirty="0">
                      <a:solidFill>
                        <a:srgbClr val="FFFDE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860980" y="3583766"/>
                    <a:ext cx="100336" cy="114060"/>
                    <a:chOff x="860980" y="3583766"/>
                    <a:chExt cx="100336" cy="114060"/>
                  </a:xfrm>
                </p:grpSpPr>
                <p:sp>
                  <p:nvSpPr>
                    <p:cNvPr id="50" name="Freeform 1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84050" y="3583766"/>
                      <a:ext cx="53830" cy="53740"/>
                    </a:xfrm>
                    <a:custGeom>
                      <a:avLst/>
                      <a:gdLst>
                        <a:gd name="T0" fmla="*/ 31 w 62"/>
                        <a:gd name="T1" fmla="*/ 62 h 62"/>
                        <a:gd name="T2" fmla="*/ 0 w 62"/>
                        <a:gd name="T3" fmla="*/ 31 h 62"/>
                        <a:gd name="T4" fmla="*/ 31 w 62"/>
                        <a:gd name="T5" fmla="*/ 0 h 62"/>
                        <a:gd name="T6" fmla="*/ 62 w 62"/>
                        <a:gd name="T7" fmla="*/ 31 h 62"/>
                        <a:gd name="T8" fmla="*/ 31 w 62"/>
                        <a:gd name="T9" fmla="*/ 62 h 62"/>
                        <a:gd name="T10" fmla="*/ 31 w 62"/>
                        <a:gd name="T11" fmla="*/ 11 h 62"/>
                        <a:gd name="T12" fmla="*/ 11 w 62"/>
                        <a:gd name="T13" fmla="*/ 31 h 62"/>
                        <a:gd name="T14" fmla="*/ 31 w 62"/>
                        <a:gd name="T15" fmla="*/ 51 h 62"/>
                        <a:gd name="T16" fmla="*/ 51 w 62"/>
                        <a:gd name="T17" fmla="*/ 31 h 62"/>
                        <a:gd name="T18" fmla="*/ 31 w 62"/>
                        <a:gd name="T19" fmla="*/ 11 h 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2" h="62">
                          <a:moveTo>
                            <a:pt x="31" y="62"/>
                          </a:moveTo>
                          <a:cubicBezTo>
                            <a:pt x="14" y="62"/>
                            <a:pt x="0" y="48"/>
                            <a:pt x="0" y="31"/>
                          </a:cubicBezTo>
                          <a:cubicBezTo>
                            <a:pt x="0" y="14"/>
                            <a:pt x="14" y="0"/>
                            <a:pt x="31" y="0"/>
                          </a:cubicBezTo>
                          <a:cubicBezTo>
                            <a:pt x="48" y="0"/>
                            <a:pt x="62" y="14"/>
                            <a:pt x="62" y="31"/>
                          </a:cubicBezTo>
                          <a:cubicBezTo>
                            <a:pt x="62" y="48"/>
                            <a:pt x="48" y="62"/>
                            <a:pt x="31" y="62"/>
                          </a:cubicBezTo>
                          <a:close/>
                          <a:moveTo>
                            <a:pt x="31" y="11"/>
                          </a:moveTo>
                          <a:cubicBezTo>
                            <a:pt x="20" y="11"/>
                            <a:pt x="11" y="20"/>
                            <a:pt x="11" y="31"/>
                          </a:cubicBezTo>
                          <a:cubicBezTo>
                            <a:pt x="11" y="42"/>
                            <a:pt x="20" y="51"/>
                            <a:pt x="31" y="51"/>
                          </a:cubicBezTo>
                          <a:cubicBezTo>
                            <a:pt x="42" y="51"/>
                            <a:pt x="51" y="42"/>
                            <a:pt x="51" y="31"/>
                          </a:cubicBezTo>
                          <a:cubicBezTo>
                            <a:pt x="51" y="20"/>
                            <a:pt x="42" y="11"/>
                            <a:pt x="31" y="11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dist"/>
                      <a:endParaRPr lang="zh-CN" alt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51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860980" y="3643355"/>
                      <a:ext cx="100336" cy="54471"/>
                    </a:xfrm>
                    <a:custGeom>
                      <a:avLst/>
                      <a:gdLst>
                        <a:gd name="T0" fmla="*/ 111 w 116"/>
                        <a:gd name="T1" fmla="*/ 63 h 63"/>
                        <a:gd name="T2" fmla="*/ 105 w 116"/>
                        <a:gd name="T3" fmla="*/ 58 h 63"/>
                        <a:gd name="T4" fmla="*/ 58 w 116"/>
                        <a:gd name="T5" fmla="*/ 11 h 63"/>
                        <a:gd name="T6" fmla="*/ 11 w 116"/>
                        <a:gd name="T7" fmla="*/ 58 h 63"/>
                        <a:gd name="T8" fmla="*/ 6 w 116"/>
                        <a:gd name="T9" fmla="*/ 63 h 63"/>
                        <a:gd name="T10" fmla="*/ 0 w 116"/>
                        <a:gd name="T11" fmla="*/ 58 h 63"/>
                        <a:gd name="T12" fmla="*/ 58 w 116"/>
                        <a:gd name="T13" fmla="*/ 0 h 63"/>
                        <a:gd name="T14" fmla="*/ 116 w 116"/>
                        <a:gd name="T15" fmla="*/ 58 h 63"/>
                        <a:gd name="T16" fmla="*/ 111 w 116"/>
                        <a:gd name="T17" fmla="*/ 63 h 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16" h="63">
                          <a:moveTo>
                            <a:pt x="111" y="63"/>
                          </a:moveTo>
                          <a:cubicBezTo>
                            <a:pt x="108" y="63"/>
                            <a:pt x="105" y="61"/>
                            <a:pt x="105" y="58"/>
                          </a:cubicBezTo>
                          <a:cubicBezTo>
                            <a:pt x="105" y="32"/>
                            <a:pt x="84" y="11"/>
                            <a:pt x="58" y="11"/>
                          </a:cubicBezTo>
                          <a:cubicBezTo>
                            <a:pt x="32" y="11"/>
                            <a:pt x="11" y="32"/>
                            <a:pt x="11" y="58"/>
                          </a:cubicBezTo>
                          <a:cubicBezTo>
                            <a:pt x="11" y="61"/>
                            <a:pt x="9" y="63"/>
                            <a:pt x="6" y="63"/>
                          </a:cubicBezTo>
                          <a:cubicBezTo>
                            <a:pt x="3" y="63"/>
                            <a:pt x="0" y="61"/>
                            <a:pt x="0" y="58"/>
                          </a:cubicBezTo>
                          <a:cubicBezTo>
                            <a:pt x="0" y="26"/>
                            <a:pt x="26" y="0"/>
                            <a:pt x="58" y="0"/>
                          </a:cubicBezTo>
                          <a:cubicBezTo>
                            <a:pt x="90" y="0"/>
                            <a:pt x="116" y="26"/>
                            <a:pt x="116" y="58"/>
                          </a:cubicBezTo>
                          <a:cubicBezTo>
                            <a:pt x="116" y="61"/>
                            <a:pt x="114" y="63"/>
                            <a:pt x="111" y="63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dist"/>
                      <a:endParaRPr lang="zh-CN" alt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58" name="矩形 57"/>
                <p:cNvSpPr/>
                <p:nvPr/>
              </p:nvSpPr>
              <p:spPr>
                <a:xfrm>
                  <a:off x="769551" y="2627235"/>
                  <a:ext cx="5971224" cy="664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第十二组    </a:t>
                  </a:r>
                  <a:endParaRPr lang="en-US" altLang="zh-CN" sz="16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组长：王曌  组员：栗书敬  张继丹  张媛媛  张云华  柳素问</a:t>
                  </a:r>
                </a:p>
              </p:txBody>
            </p:sp>
          </p:grpSp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C8741119-5D07-F94A-BEE1-1BBE9B551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A8F084"/>
                  </a:clrFrom>
                  <a:clrTo>
                    <a:srgbClr val="A8F08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12281" y="-380578"/>
                <a:ext cx="2537955" cy="1604226"/>
              </a:xfrm>
              <a:prstGeom prst="rect">
                <a:avLst/>
              </a:prstGeom>
            </p:spPr>
          </p:pic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059815C1-5222-9640-BD87-683015D43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2173" y="-44096"/>
                <a:ext cx="2330187" cy="5143500"/>
              </a:xfrm>
              <a:custGeom>
                <a:avLst/>
                <a:gdLst>
                  <a:gd name="T0" fmla="*/ 0 w 1940"/>
                  <a:gd name="T1" fmla="*/ 0 h 3040"/>
                  <a:gd name="T2" fmla="*/ 774 w 1940"/>
                  <a:gd name="T3" fmla="*/ 0 h 3040"/>
                  <a:gd name="T4" fmla="*/ 1938 w 1940"/>
                  <a:gd name="T5" fmla="*/ 1537 h 3040"/>
                  <a:gd name="T6" fmla="*/ 1940 w 1940"/>
                  <a:gd name="T7" fmla="*/ 1537 h 3040"/>
                  <a:gd name="T8" fmla="*/ 774 w 1940"/>
                  <a:gd name="T9" fmla="*/ 3040 h 3040"/>
                  <a:gd name="T10" fmla="*/ 0 w 1940"/>
                  <a:gd name="T11" fmla="*/ 3040 h 3040"/>
                  <a:gd name="T12" fmla="*/ 1167 w 1940"/>
                  <a:gd name="T13" fmla="*/ 1537 h 3040"/>
                  <a:gd name="T14" fmla="*/ 0 w 1940"/>
                  <a:gd name="T15" fmla="*/ 0 h 3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0" h="3040">
                    <a:moveTo>
                      <a:pt x="0" y="0"/>
                    </a:moveTo>
                    <a:lnTo>
                      <a:pt x="774" y="0"/>
                    </a:lnTo>
                    <a:lnTo>
                      <a:pt x="1938" y="1537"/>
                    </a:lnTo>
                    <a:lnTo>
                      <a:pt x="1940" y="1537"/>
                    </a:lnTo>
                    <a:lnTo>
                      <a:pt x="774" y="3040"/>
                    </a:lnTo>
                    <a:lnTo>
                      <a:pt x="0" y="3040"/>
                    </a:lnTo>
                    <a:lnTo>
                      <a:pt x="1167" y="15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Text Box 20">
                <a:extLst>
                  <a:ext uri="{FF2B5EF4-FFF2-40B4-BE49-F238E27FC236}">
                    <a16:creationId xmlns:a16="http://schemas.microsoft.com/office/drawing/2014/main" id="{94D3B4A2-EC5F-8C4E-8165-3FF91810F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024" y="3435846"/>
                <a:ext cx="22717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汇报日期：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2018.10.24</a:t>
                </a:r>
              </a:p>
            </p:txBody>
          </p:sp>
        </p:grpSp>
        <p:grpSp>
          <p:nvGrpSpPr>
            <p:cNvPr id="59" name="Group 14">
              <a:extLst>
                <a:ext uri="{FF2B5EF4-FFF2-40B4-BE49-F238E27FC236}">
                  <a16:creationId xmlns:a16="http://schemas.microsoft.com/office/drawing/2014/main" id="{02DA8E6C-7D05-0A41-963C-9525E7E51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591" y="4103102"/>
              <a:ext cx="219347" cy="219347"/>
              <a:chOff x="4210" y="2995"/>
              <a:chExt cx="600" cy="599"/>
            </a:xfrm>
          </p:grpSpPr>
          <p:sp>
            <p:nvSpPr>
              <p:cNvPr id="60" name="Oval 15">
                <a:extLst>
                  <a:ext uri="{FF2B5EF4-FFF2-40B4-BE49-F238E27FC236}">
                    <a16:creationId xmlns:a16="http://schemas.microsoft.com/office/drawing/2014/main" id="{2E0D4884-4F60-C548-A585-3376D0499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995"/>
                <a:ext cx="600" cy="59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CBAB89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>
                  <a:solidFill>
                    <a:srgbClr val="FFFDE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1" name="Group 16">
                <a:extLst>
                  <a:ext uri="{FF2B5EF4-FFF2-40B4-BE49-F238E27FC236}">
                    <a16:creationId xmlns:a16="http://schemas.microsoft.com/office/drawing/2014/main" id="{08CC6D42-F0CF-4940-830B-E7CFB1EC04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62" name="Freeform 17">
                  <a:extLst>
                    <a:ext uri="{FF2B5EF4-FFF2-40B4-BE49-F238E27FC236}">
                      <a16:creationId xmlns:a16="http://schemas.microsoft.com/office/drawing/2014/main" id="{008FA2D7-D3FF-544D-BD75-D35699CE73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Freeform 18">
                  <a:extLst>
                    <a:ext uri="{FF2B5EF4-FFF2-40B4-BE49-F238E27FC236}">
                      <a16:creationId xmlns:a16="http://schemas.microsoft.com/office/drawing/2014/main" id="{31951080-59BE-4445-A33E-B7577430A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4E7F5E5-ED2B-0B49-ABA0-D0317172E371}"/>
              </a:ext>
            </a:extLst>
          </p:cNvPr>
          <p:cNvGrpSpPr/>
          <p:nvPr/>
        </p:nvGrpSpPr>
        <p:grpSpPr>
          <a:xfrm>
            <a:off x="0" y="-71867"/>
            <a:ext cx="7278302" cy="5235905"/>
            <a:chOff x="0" y="-92546"/>
            <a:chExt cx="7278302" cy="5235905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C8C35A8D-4D9E-274C-95B1-DA9C089E8EF8}"/>
                </a:ext>
              </a:extLst>
            </p:cNvPr>
            <p:cNvSpPr/>
            <p:nvPr/>
          </p:nvSpPr>
          <p:spPr>
            <a:xfrm>
              <a:off x="4418383" y="2066361"/>
              <a:ext cx="2859919" cy="381703"/>
            </a:xfrm>
            <a:prstGeom prst="roundRect">
              <a:avLst>
                <a:gd name="adj" fmla="val 50000"/>
              </a:avLst>
            </a:pr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385AF3CD-079B-8043-8DDF-DA7BC1B4BF90}"/>
                </a:ext>
              </a:extLst>
            </p:cNvPr>
            <p:cNvSpPr/>
            <p:nvPr/>
          </p:nvSpPr>
          <p:spPr>
            <a:xfrm>
              <a:off x="4418383" y="2608227"/>
              <a:ext cx="2859919" cy="381703"/>
            </a:xfrm>
            <a:prstGeom prst="roundRect">
              <a:avLst>
                <a:gd name="adj" fmla="val 50000"/>
              </a:avLst>
            </a:pr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ABF898A8-F69F-954F-97D2-AF81EF32D0ED}"/>
                </a:ext>
              </a:extLst>
            </p:cNvPr>
            <p:cNvSpPr/>
            <p:nvPr/>
          </p:nvSpPr>
          <p:spPr>
            <a:xfrm>
              <a:off x="4418383" y="3186218"/>
              <a:ext cx="2859919" cy="381703"/>
            </a:xfrm>
            <a:prstGeom prst="roundRect">
              <a:avLst>
                <a:gd name="adj" fmla="val 50000"/>
              </a:avLst>
            </a:pr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FD49FBCA-A6D1-604D-BEF5-5F72F15A944E}"/>
                </a:ext>
              </a:extLst>
            </p:cNvPr>
            <p:cNvSpPr/>
            <p:nvPr/>
          </p:nvSpPr>
          <p:spPr>
            <a:xfrm>
              <a:off x="4418383" y="3737116"/>
              <a:ext cx="2859919" cy="381703"/>
            </a:xfrm>
            <a:prstGeom prst="roundRect">
              <a:avLst>
                <a:gd name="adj" fmla="val 50000"/>
              </a:avLst>
            </a:pr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D2F2CD4-543B-7048-9AD8-C8C7568D8402}"/>
                </a:ext>
              </a:extLst>
            </p:cNvPr>
            <p:cNvSpPr/>
            <p:nvPr/>
          </p:nvSpPr>
          <p:spPr>
            <a:xfrm>
              <a:off x="0" y="-17758"/>
              <a:ext cx="2677390" cy="5161117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7BA572B5-F55A-6049-A2B0-FCC22016DBFE}"/>
                </a:ext>
              </a:extLst>
            </p:cNvPr>
            <p:cNvSpPr/>
            <p:nvPr/>
          </p:nvSpPr>
          <p:spPr>
            <a:xfrm>
              <a:off x="4418383" y="1488369"/>
              <a:ext cx="2859919" cy="381703"/>
            </a:xfrm>
            <a:prstGeom prst="roundRect">
              <a:avLst>
                <a:gd name="adj" fmla="val 50000"/>
              </a:avLst>
            </a:pr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31" name="TextBox 148">
              <a:extLst>
                <a:ext uri="{FF2B5EF4-FFF2-40B4-BE49-F238E27FC236}">
                  <a16:creationId xmlns:a16="http://schemas.microsoft.com/office/drawing/2014/main" id="{BFB87A4B-D62B-C146-ADD4-1AF659C2C3CA}"/>
                </a:ext>
              </a:extLst>
            </p:cNvPr>
            <p:cNvSpPr txBox="1"/>
            <p:nvPr/>
          </p:nvSpPr>
          <p:spPr>
            <a:xfrm>
              <a:off x="374001" y="555526"/>
              <a:ext cx="1711358" cy="10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5689" b="1" cap="all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5689" b="1" cap="all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TextBox 148">
              <a:extLst>
                <a:ext uri="{FF2B5EF4-FFF2-40B4-BE49-F238E27FC236}">
                  <a16:creationId xmlns:a16="http://schemas.microsoft.com/office/drawing/2014/main" id="{417D9B5B-94A9-2346-A882-2617EE3B6A8F}"/>
                </a:ext>
              </a:extLst>
            </p:cNvPr>
            <p:cNvSpPr txBox="1"/>
            <p:nvPr/>
          </p:nvSpPr>
          <p:spPr>
            <a:xfrm>
              <a:off x="424339" y="1347614"/>
              <a:ext cx="1977259" cy="495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cap="all" dirty="0">
                  <a:solidFill>
                    <a:schemeClr val="bg1"/>
                  </a:solidFill>
                  <a:latin typeface="Franklin Gothic Book" panose="020B0503020102020204" pitchFamily="34" charset="0"/>
                  <a:ea typeface="Cambria Math" panose="02040503050406030204" pitchFamily="18" charset="0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bg1"/>
                </a:solidFill>
                <a:latin typeface="Franklin Gothic Book" panose="020B0503020102020204" pitchFamily="34" charset="0"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3804ECF-EDE6-5846-80E4-668F1615CDD6}"/>
                </a:ext>
              </a:extLst>
            </p:cNvPr>
            <p:cNvSpPr/>
            <p:nvPr/>
          </p:nvSpPr>
          <p:spPr>
            <a:xfrm>
              <a:off x="4827331" y="1478118"/>
              <a:ext cx="1204176" cy="42883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99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背景介绍</a:t>
              </a:r>
              <a:endParaRPr lang="en-US" altLang="zh-CN" sz="199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2B47788-62DA-E041-B45F-F11B8D940F4D}"/>
                </a:ext>
              </a:extLst>
            </p:cNvPr>
            <p:cNvSpPr/>
            <p:nvPr/>
          </p:nvSpPr>
          <p:spPr bwMode="auto">
            <a:xfrm>
              <a:off x="3756268" y="1469836"/>
              <a:ext cx="507932" cy="418770"/>
            </a:xfrm>
            <a:prstGeom prst="roundRect">
              <a:avLst/>
            </a:prstGeom>
            <a:solidFill>
              <a:srgbClr val="339966"/>
            </a:solidFill>
            <a:ln w="38100">
              <a:noFill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991" dirty="0">
                  <a:latin typeface="Impact" panose="020B0806030902050204" pitchFamily="34" charset="0"/>
                  <a:cs typeface="+mn-ea"/>
                  <a:sym typeface="+mn-lt"/>
                </a:rPr>
                <a:t>01</a:t>
              </a:r>
              <a:endParaRPr lang="zh-CN" altLang="en-US" sz="1991" dirty="0"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DBF3B8-F053-D14B-948C-CB6FF6B3AAFA}"/>
                </a:ext>
              </a:extLst>
            </p:cNvPr>
            <p:cNvSpPr/>
            <p:nvPr/>
          </p:nvSpPr>
          <p:spPr>
            <a:xfrm>
              <a:off x="4828250" y="2040304"/>
              <a:ext cx="1459054" cy="42883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99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数据预处理</a:t>
              </a:r>
              <a:endParaRPr lang="en-US" altLang="zh-CN" sz="199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5EB86BB7-98FF-384B-9246-9C2AE15E6AAD}"/>
                </a:ext>
              </a:extLst>
            </p:cNvPr>
            <p:cNvSpPr/>
            <p:nvPr/>
          </p:nvSpPr>
          <p:spPr bwMode="auto">
            <a:xfrm>
              <a:off x="3756268" y="2032023"/>
              <a:ext cx="507932" cy="418770"/>
            </a:xfrm>
            <a:prstGeom prst="roundRect">
              <a:avLst/>
            </a:prstGeom>
            <a:solidFill>
              <a:srgbClr val="339966"/>
            </a:solidFill>
            <a:ln w="38100">
              <a:noFill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991" dirty="0">
                  <a:latin typeface="Impact" panose="020B0806030902050204" pitchFamily="34" charset="0"/>
                  <a:cs typeface="+mn-ea"/>
                  <a:sym typeface="+mn-lt"/>
                </a:rPr>
                <a:t>02</a:t>
              </a:r>
              <a:endParaRPr lang="zh-CN" altLang="en-US" sz="1991" dirty="0"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92F49A-8D45-E644-95AA-CA0A9996B48B}"/>
                </a:ext>
              </a:extLst>
            </p:cNvPr>
            <p:cNvSpPr/>
            <p:nvPr/>
          </p:nvSpPr>
          <p:spPr>
            <a:xfrm>
              <a:off x="4843853" y="2602491"/>
              <a:ext cx="1459054" cy="42883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99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描述性分析</a:t>
              </a:r>
              <a:endParaRPr lang="en-US" altLang="zh-CN" sz="199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8E6A0606-37BA-A94E-A097-79DCE388F146}"/>
                </a:ext>
              </a:extLst>
            </p:cNvPr>
            <p:cNvSpPr/>
            <p:nvPr/>
          </p:nvSpPr>
          <p:spPr bwMode="auto">
            <a:xfrm>
              <a:off x="3756268" y="2594209"/>
              <a:ext cx="507932" cy="418770"/>
            </a:xfrm>
            <a:prstGeom prst="roundRect">
              <a:avLst/>
            </a:prstGeom>
            <a:solidFill>
              <a:srgbClr val="339966"/>
            </a:solidFill>
            <a:ln w="38100">
              <a:noFill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991" dirty="0">
                  <a:latin typeface="Impact" panose="020B0806030902050204" pitchFamily="34" charset="0"/>
                  <a:cs typeface="+mn-ea"/>
                  <a:sym typeface="+mn-lt"/>
                </a:rPr>
                <a:t>03</a:t>
              </a:r>
              <a:endParaRPr lang="zh-CN" altLang="en-US" sz="1991" dirty="0"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E0813F7-7ECF-3E46-9DB9-F1D53D070F52}"/>
                </a:ext>
              </a:extLst>
            </p:cNvPr>
            <p:cNvSpPr/>
            <p:nvPr/>
          </p:nvSpPr>
          <p:spPr>
            <a:xfrm>
              <a:off x="4827331" y="3164678"/>
              <a:ext cx="1204176" cy="42883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99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模型建立</a:t>
              </a:r>
              <a:endParaRPr lang="en-US" altLang="zh-CN" sz="199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9868928F-787F-A745-95CC-68D54C5810AA}"/>
                </a:ext>
              </a:extLst>
            </p:cNvPr>
            <p:cNvSpPr/>
            <p:nvPr/>
          </p:nvSpPr>
          <p:spPr bwMode="auto">
            <a:xfrm>
              <a:off x="3756268" y="3156396"/>
              <a:ext cx="507932" cy="418770"/>
            </a:xfrm>
            <a:prstGeom prst="roundRect">
              <a:avLst/>
            </a:prstGeom>
            <a:solidFill>
              <a:srgbClr val="339966"/>
            </a:solidFill>
            <a:ln w="38100">
              <a:noFill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991" dirty="0">
                  <a:latin typeface="Impact" panose="020B0806030902050204" pitchFamily="34" charset="0"/>
                  <a:cs typeface="+mn-ea"/>
                  <a:sym typeface="+mn-lt"/>
                </a:rPr>
                <a:t>04</a:t>
              </a:r>
              <a:endParaRPr lang="zh-CN" altLang="en-US" sz="1991" dirty="0"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5EF7F84-8A32-B64D-851F-E3DE1D01647B}"/>
                </a:ext>
              </a:extLst>
            </p:cNvPr>
            <p:cNvSpPr/>
            <p:nvPr/>
          </p:nvSpPr>
          <p:spPr>
            <a:xfrm>
              <a:off x="4853487" y="3726864"/>
              <a:ext cx="1204176" cy="42883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99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结论建议</a:t>
              </a:r>
              <a:endParaRPr lang="en-US" altLang="zh-CN" sz="199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03CACBF5-C864-4B48-99D7-45F2BCDF7C15}"/>
                </a:ext>
              </a:extLst>
            </p:cNvPr>
            <p:cNvSpPr/>
            <p:nvPr/>
          </p:nvSpPr>
          <p:spPr bwMode="auto">
            <a:xfrm>
              <a:off x="3756268" y="3718583"/>
              <a:ext cx="507932" cy="418770"/>
            </a:xfrm>
            <a:prstGeom prst="roundRect">
              <a:avLst/>
            </a:prstGeom>
            <a:solidFill>
              <a:srgbClr val="339966"/>
            </a:solidFill>
            <a:ln w="38100">
              <a:noFill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991" dirty="0">
                  <a:latin typeface="Impact" panose="020B0806030902050204" pitchFamily="34" charset="0"/>
                  <a:cs typeface="+mn-ea"/>
                  <a:sym typeface="+mn-lt"/>
                </a:rPr>
                <a:t>05</a:t>
              </a:r>
              <a:endParaRPr lang="zh-CN" altLang="en-US" sz="1991" dirty="0"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DBB4B8A-CA47-7F4D-9EF8-1EF091BC3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A8F084"/>
                </a:clrFrom>
                <a:clrTo>
                  <a:srgbClr val="A8F08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4" y="-92546"/>
              <a:ext cx="1905768" cy="1204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08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DE10D5-8AA1-124D-97B0-BC418686930C}"/>
              </a:ext>
            </a:extLst>
          </p:cNvPr>
          <p:cNvGrpSpPr/>
          <p:nvPr/>
        </p:nvGrpSpPr>
        <p:grpSpPr>
          <a:xfrm>
            <a:off x="0" y="51471"/>
            <a:ext cx="9142413" cy="5112567"/>
            <a:chOff x="-26476" y="498421"/>
            <a:chExt cx="12908325" cy="6965498"/>
          </a:xfrm>
        </p:grpSpPr>
        <p:sp>
          <p:nvSpPr>
            <p:cNvPr id="51" name="任意多边形 35">
              <a:extLst>
                <a:ext uri="{FF2B5EF4-FFF2-40B4-BE49-F238E27FC236}">
                  <a16:creationId xmlns:a16="http://schemas.microsoft.com/office/drawing/2014/main" id="{36E0EDA0-244C-CC48-AC8E-6DE34B003073}"/>
                </a:ext>
              </a:extLst>
            </p:cNvPr>
            <p:cNvSpPr/>
            <p:nvPr/>
          </p:nvSpPr>
          <p:spPr>
            <a:xfrm>
              <a:off x="-5028" y="596527"/>
              <a:ext cx="1655378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任意多边形 44">
              <a:extLst>
                <a:ext uri="{FF2B5EF4-FFF2-40B4-BE49-F238E27FC236}">
                  <a16:creationId xmlns:a16="http://schemas.microsoft.com/office/drawing/2014/main" id="{0A5A05F8-1EB9-5B46-8D48-6CE4E955378E}"/>
                </a:ext>
              </a:extLst>
            </p:cNvPr>
            <p:cNvSpPr/>
            <p:nvPr/>
          </p:nvSpPr>
          <p:spPr>
            <a:xfrm rot="10800000">
              <a:off x="1748855" y="596528"/>
              <a:ext cx="11113945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DD9E64-4D03-FA46-AD4E-6051EC076D61}"/>
                </a:ext>
              </a:extLst>
            </p:cNvPr>
            <p:cNvSpPr/>
            <p:nvPr/>
          </p:nvSpPr>
          <p:spPr>
            <a:xfrm>
              <a:off x="698762" y="498421"/>
              <a:ext cx="939725" cy="79671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0DA4F987-9137-E74A-B342-D4C860C274F4}"/>
                </a:ext>
              </a:extLst>
            </p:cNvPr>
            <p:cNvSpPr txBox="1"/>
            <p:nvPr/>
          </p:nvSpPr>
          <p:spPr>
            <a:xfrm>
              <a:off x="1969590" y="596528"/>
              <a:ext cx="1998952" cy="62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模型建立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15737A5-7A4D-BE41-B209-BF81A23B58DD}"/>
                </a:ext>
              </a:extLst>
            </p:cNvPr>
            <p:cNvSpPr/>
            <p:nvPr/>
          </p:nvSpPr>
          <p:spPr>
            <a:xfrm>
              <a:off x="-26476" y="7401630"/>
              <a:ext cx="12908325" cy="6228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CF59FD41-7E7D-4A47-AA49-18A8910D41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38" y="1771390"/>
            <a:ext cx="2599874" cy="260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5FF253-1817-1D44-BC3B-B8183F199C5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1745101"/>
            <a:ext cx="2637435" cy="262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2A034B4-A4CD-9B42-96CD-054D88FBAD86}"/>
              </a:ext>
            </a:extLst>
          </p:cNvPr>
          <p:cNvSpPr/>
          <p:nvPr/>
        </p:nvSpPr>
        <p:spPr>
          <a:xfrm>
            <a:off x="258585" y="72102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（一）线性回归模型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BA5F7D-87B7-E043-901F-C31A099DDEA1}"/>
              </a:ext>
            </a:extLst>
          </p:cNvPr>
          <p:cNvSpPr/>
          <p:nvPr/>
        </p:nvSpPr>
        <p:spPr>
          <a:xfrm>
            <a:off x="683568" y="1041577"/>
            <a:ext cx="6097210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对因变量进行对数变换，模型诊断图的变化如下：</a:t>
            </a:r>
            <a:endParaRPr lang="en-US" altLang="zh-CN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4FD98DFA-3BD2-EE41-8ABC-F4D5FB03843A}"/>
              </a:ext>
            </a:extLst>
          </p:cNvPr>
          <p:cNvSpPr/>
          <p:nvPr/>
        </p:nvSpPr>
        <p:spPr>
          <a:xfrm>
            <a:off x="4427984" y="2818810"/>
            <a:ext cx="288032" cy="23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1E5EA0-3BE5-714E-8BDD-9EE700529E0A}"/>
              </a:ext>
            </a:extLst>
          </p:cNvPr>
          <p:cNvPicPr/>
          <p:nvPr/>
        </p:nvPicPr>
        <p:blipFill rotWithShape="1">
          <a:blip r:embed="rId5"/>
          <a:srcRect l="3704" r="3704" b="2966"/>
          <a:stretch/>
        </p:blipFill>
        <p:spPr bwMode="auto">
          <a:xfrm>
            <a:off x="1070469" y="1491630"/>
            <a:ext cx="2944977" cy="3359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圆角矩形 2">
            <a:extLst>
              <a:ext uri="{FF2B5EF4-FFF2-40B4-BE49-F238E27FC236}">
                <a16:creationId xmlns:a16="http://schemas.microsoft.com/office/drawing/2014/main" id="{9EA1ECCB-A113-8A4E-914A-8809552FDD30}"/>
              </a:ext>
            </a:extLst>
          </p:cNvPr>
          <p:cNvSpPr/>
          <p:nvPr/>
        </p:nvSpPr>
        <p:spPr>
          <a:xfrm>
            <a:off x="1078515" y="1790900"/>
            <a:ext cx="2197341" cy="584336"/>
          </a:xfrm>
          <a:prstGeom prst="roundRect">
            <a:avLst/>
          </a:prstGeom>
          <a:noFill/>
          <a:ln>
            <a:solidFill>
              <a:srgbClr val="529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1D7F9BF3-1A92-5442-AE07-C820A5343091}"/>
              </a:ext>
            </a:extLst>
          </p:cNvPr>
          <p:cNvSpPr/>
          <p:nvPr/>
        </p:nvSpPr>
        <p:spPr>
          <a:xfrm>
            <a:off x="1078514" y="4655225"/>
            <a:ext cx="2944977" cy="196180"/>
          </a:xfrm>
          <a:prstGeom prst="roundRect">
            <a:avLst/>
          </a:prstGeom>
          <a:noFill/>
          <a:ln>
            <a:solidFill>
              <a:srgbClr val="529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00CCAF6-2256-9C45-80F5-DEF68E74FCB1}"/>
              </a:ext>
            </a:extLst>
          </p:cNvPr>
          <p:cNvGrpSpPr/>
          <p:nvPr/>
        </p:nvGrpSpPr>
        <p:grpSpPr>
          <a:xfrm>
            <a:off x="2627784" y="699542"/>
            <a:ext cx="3853591" cy="2725711"/>
            <a:chOff x="2555776" y="843558"/>
            <a:chExt cx="3853591" cy="272571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61104D0-68CF-CF49-8AC8-F5D2AD6A7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15000"/>
                      </a14:imgEffect>
                      <a14:imgEffect>
                        <a14:brightnessContrast bright="19000" contrast="2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35" t="16513" r="12836" b="7177"/>
            <a:stretch/>
          </p:blipFill>
          <p:spPr>
            <a:xfrm>
              <a:off x="2555776" y="843558"/>
              <a:ext cx="3853591" cy="2725711"/>
            </a:xfrm>
            <a:prstGeom prst="rect">
              <a:avLst/>
            </a:prstGeom>
          </p:spPr>
        </p:pic>
        <p:sp>
          <p:nvSpPr>
            <p:cNvPr id="22" name="TextBox 48">
              <a:extLst>
                <a:ext uri="{FF2B5EF4-FFF2-40B4-BE49-F238E27FC236}">
                  <a16:creationId xmlns:a16="http://schemas.microsoft.com/office/drawing/2014/main" id="{53D865A6-A382-3F48-990E-6D78947427D0}"/>
                </a:ext>
              </a:extLst>
            </p:cNvPr>
            <p:cNvSpPr txBox="1"/>
            <p:nvPr/>
          </p:nvSpPr>
          <p:spPr>
            <a:xfrm>
              <a:off x="3709874" y="2269301"/>
              <a:ext cx="2518310" cy="662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模型建立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EC14E8CA-C3CE-0540-B608-26F82CA92E68}"/>
                </a:ext>
              </a:extLst>
            </p:cNvPr>
            <p:cNvSpPr/>
            <p:nvPr/>
          </p:nvSpPr>
          <p:spPr bwMode="auto">
            <a:xfrm>
              <a:off x="3278756" y="2309060"/>
              <a:ext cx="714280" cy="588896"/>
            </a:xfrm>
            <a:prstGeom prst="roundRect">
              <a:avLst/>
            </a:prstGeom>
            <a:solidFill>
              <a:srgbClr val="339966"/>
            </a:solidFill>
            <a:ln w="38100">
              <a:noFill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atin typeface="Impact" panose="020B0806030902050204" pitchFamily="34" charset="0"/>
                  <a:cs typeface="+mn-ea"/>
                  <a:sym typeface="+mn-lt"/>
                </a:rPr>
                <a:t>04</a:t>
              </a:r>
              <a:endParaRPr lang="zh-CN" altLang="en-US" sz="2800" dirty="0"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3C51B39C-2CE4-5F43-ACE3-4FEC9BB43865}"/>
              </a:ext>
            </a:extLst>
          </p:cNvPr>
          <p:cNvSpPr/>
          <p:nvPr/>
        </p:nvSpPr>
        <p:spPr>
          <a:xfrm>
            <a:off x="683568" y="1073502"/>
            <a:ext cx="7046704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未经任何变化前，模型拟合程度较差，残差分布明显不符合正态性。</a:t>
            </a:r>
            <a:endParaRPr lang="en-US" altLang="zh-CN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3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3" grpId="0" animBg="1"/>
      <p:bldP spid="19" grpId="0" animBg="1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DE10D5-8AA1-124D-97B0-BC418686930C}"/>
              </a:ext>
            </a:extLst>
          </p:cNvPr>
          <p:cNvGrpSpPr/>
          <p:nvPr/>
        </p:nvGrpSpPr>
        <p:grpSpPr>
          <a:xfrm>
            <a:off x="0" y="51471"/>
            <a:ext cx="9142413" cy="5112567"/>
            <a:chOff x="-26476" y="498421"/>
            <a:chExt cx="12908325" cy="6965498"/>
          </a:xfrm>
        </p:grpSpPr>
        <p:sp>
          <p:nvSpPr>
            <p:cNvPr id="51" name="任意多边形 35">
              <a:extLst>
                <a:ext uri="{FF2B5EF4-FFF2-40B4-BE49-F238E27FC236}">
                  <a16:creationId xmlns:a16="http://schemas.microsoft.com/office/drawing/2014/main" id="{36E0EDA0-244C-CC48-AC8E-6DE34B003073}"/>
                </a:ext>
              </a:extLst>
            </p:cNvPr>
            <p:cNvSpPr/>
            <p:nvPr/>
          </p:nvSpPr>
          <p:spPr>
            <a:xfrm>
              <a:off x="-5028" y="596527"/>
              <a:ext cx="1655378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任意多边形 44">
              <a:extLst>
                <a:ext uri="{FF2B5EF4-FFF2-40B4-BE49-F238E27FC236}">
                  <a16:creationId xmlns:a16="http://schemas.microsoft.com/office/drawing/2014/main" id="{0A5A05F8-1EB9-5B46-8D48-6CE4E955378E}"/>
                </a:ext>
              </a:extLst>
            </p:cNvPr>
            <p:cNvSpPr/>
            <p:nvPr/>
          </p:nvSpPr>
          <p:spPr>
            <a:xfrm rot="10800000">
              <a:off x="1748855" y="596528"/>
              <a:ext cx="11113945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DD9E64-4D03-FA46-AD4E-6051EC076D61}"/>
                </a:ext>
              </a:extLst>
            </p:cNvPr>
            <p:cNvSpPr/>
            <p:nvPr/>
          </p:nvSpPr>
          <p:spPr>
            <a:xfrm>
              <a:off x="698762" y="498421"/>
              <a:ext cx="939725" cy="79671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0DA4F987-9137-E74A-B342-D4C860C274F4}"/>
                </a:ext>
              </a:extLst>
            </p:cNvPr>
            <p:cNvSpPr txBox="1"/>
            <p:nvPr/>
          </p:nvSpPr>
          <p:spPr>
            <a:xfrm>
              <a:off x="1969590" y="596528"/>
              <a:ext cx="1998952" cy="62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模型建立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15737A5-7A4D-BE41-B209-BF81A23B58DD}"/>
                </a:ext>
              </a:extLst>
            </p:cNvPr>
            <p:cNvSpPr/>
            <p:nvPr/>
          </p:nvSpPr>
          <p:spPr>
            <a:xfrm>
              <a:off x="-26476" y="7401630"/>
              <a:ext cx="12908325" cy="6228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FA0180C8-E299-E44D-A4B5-602141062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5000"/>
                    </a14:imgEffect>
                    <a14:imgEffect>
                      <a14:brightnessContrast bright="19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35" t="16513" r="12836" b="7177"/>
          <a:stretch/>
        </p:blipFill>
        <p:spPr>
          <a:xfrm>
            <a:off x="5076056" y="2211710"/>
            <a:ext cx="3853591" cy="27257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8355A9F-A9CE-9A45-AD6A-F437FCC98EF5}"/>
              </a:ext>
            </a:extLst>
          </p:cNvPr>
          <p:cNvPicPr/>
          <p:nvPr/>
        </p:nvPicPr>
        <p:blipFill rotWithShape="1">
          <a:blip r:embed="rId4"/>
          <a:srcRect l="3532" r="3609" b="3150"/>
          <a:stretch/>
        </p:blipFill>
        <p:spPr bwMode="auto">
          <a:xfrm>
            <a:off x="971600" y="1271258"/>
            <a:ext cx="2957745" cy="35613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43CB866-AF98-B043-9D53-9B7922721C8D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/>
          <a:stretch/>
        </p:blipFill>
        <p:spPr bwMode="auto">
          <a:xfrm>
            <a:off x="908728" y="1271258"/>
            <a:ext cx="3159216" cy="3351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9AB210B-8973-4F4A-AA77-1477BAA5FC34}"/>
              </a:ext>
            </a:extLst>
          </p:cNvPr>
          <p:cNvSpPr/>
          <p:nvPr/>
        </p:nvSpPr>
        <p:spPr>
          <a:xfrm>
            <a:off x="258585" y="721028"/>
            <a:ext cx="471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（二）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逐步回归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进一步筛选自变量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41820D-C642-B443-B4DC-EF0929A89480}"/>
              </a:ext>
            </a:extLst>
          </p:cNvPr>
          <p:cNvSpPr/>
          <p:nvPr/>
        </p:nvSpPr>
        <p:spPr>
          <a:xfrm>
            <a:off x="3995936" y="1400222"/>
            <a:ext cx="3960440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评分、特征词比例、</a:t>
            </a:r>
            <a:r>
              <a:rPr lang="en-US" altLang="zh-CN" sz="16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TF.IDF</a:t>
            </a:r>
            <a:r>
              <a:rPr lang="zh-CN" altLang="zh-CN" sz="16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权重被剔除</a:t>
            </a:r>
            <a:endParaRPr lang="en-US" altLang="zh-CN" sz="1600" dirty="0">
              <a:ln w="6350">
                <a:noFill/>
              </a:ln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5D7116-1B5D-4143-AB74-357E49C92D00}"/>
              </a:ext>
            </a:extLst>
          </p:cNvPr>
          <p:cNvSpPr/>
          <p:nvPr/>
        </p:nvSpPr>
        <p:spPr>
          <a:xfrm>
            <a:off x="3995936" y="1759133"/>
            <a:ext cx="5132986" cy="78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评价人数</a:t>
            </a:r>
            <a:r>
              <a:rPr lang="zh-CN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介绍字数</a:t>
            </a:r>
            <a:r>
              <a:rPr lang="zh-CN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上线时长</a:t>
            </a:r>
            <a:r>
              <a:rPr lang="zh-CN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所属类别</a:t>
            </a:r>
            <a:r>
              <a:rPr lang="zh-CN" altLang="zh-CN" sz="16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对人气</a:t>
            </a:r>
            <a:endParaRPr lang="en-US" altLang="zh-CN" sz="1600" dirty="0">
              <a:ln w="6350">
                <a:noFill/>
              </a:ln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6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有一定的影响 </a:t>
            </a:r>
            <a:endParaRPr lang="en-US" altLang="zh-CN" sz="1600" dirty="0">
              <a:ln w="6350">
                <a:noFill/>
              </a:ln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3FE8D7F4-C7CC-FB46-A51B-5F5577652CCC}"/>
              </a:ext>
            </a:extLst>
          </p:cNvPr>
          <p:cNvSpPr/>
          <p:nvPr/>
        </p:nvSpPr>
        <p:spPr>
          <a:xfrm>
            <a:off x="984368" y="4655225"/>
            <a:ext cx="2944977" cy="196180"/>
          </a:xfrm>
          <a:prstGeom prst="roundRect">
            <a:avLst/>
          </a:prstGeom>
          <a:noFill/>
          <a:ln>
            <a:solidFill>
              <a:srgbClr val="529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A830CD-6975-2A40-B763-E8D2261E864A}"/>
              </a:ext>
            </a:extLst>
          </p:cNvPr>
          <p:cNvSpPr/>
          <p:nvPr/>
        </p:nvSpPr>
        <p:spPr>
          <a:xfrm>
            <a:off x="3995936" y="2936418"/>
            <a:ext cx="5132986" cy="78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</a:t>
            </a:r>
            <a:r>
              <a:rPr lang="zh-CN" altLang="en-US" sz="16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距离表现正常，</a:t>
            </a:r>
            <a:r>
              <a:rPr lang="zh-CN" altLang="en-US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没有异常点</a:t>
            </a:r>
            <a:endParaRPr lang="en-US" altLang="zh-CN" sz="1600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残差波动有所缓解，</a:t>
            </a:r>
            <a:r>
              <a:rPr lang="zh-CN" altLang="en-US" sz="16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但仍可能存在异方差问题</a:t>
            </a:r>
            <a:endParaRPr lang="en-US" altLang="zh-CN" sz="1600" dirty="0">
              <a:ln w="6350">
                <a:noFill/>
              </a:ln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8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DE10D5-8AA1-124D-97B0-BC418686930C}"/>
              </a:ext>
            </a:extLst>
          </p:cNvPr>
          <p:cNvGrpSpPr/>
          <p:nvPr/>
        </p:nvGrpSpPr>
        <p:grpSpPr>
          <a:xfrm>
            <a:off x="0" y="51471"/>
            <a:ext cx="9142413" cy="5112567"/>
            <a:chOff x="-26476" y="498421"/>
            <a:chExt cx="12908325" cy="6965498"/>
          </a:xfrm>
        </p:grpSpPr>
        <p:sp>
          <p:nvSpPr>
            <p:cNvPr id="51" name="任意多边形 35">
              <a:extLst>
                <a:ext uri="{FF2B5EF4-FFF2-40B4-BE49-F238E27FC236}">
                  <a16:creationId xmlns:a16="http://schemas.microsoft.com/office/drawing/2014/main" id="{36E0EDA0-244C-CC48-AC8E-6DE34B003073}"/>
                </a:ext>
              </a:extLst>
            </p:cNvPr>
            <p:cNvSpPr/>
            <p:nvPr/>
          </p:nvSpPr>
          <p:spPr>
            <a:xfrm>
              <a:off x="-5028" y="596527"/>
              <a:ext cx="1655378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任意多边形 44">
              <a:extLst>
                <a:ext uri="{FF2B5EF4-FFF2-40B4-BE49-F238E27FC236}">
                  <a16:creationId xmlns:a16="http://schemas.microsoft.com/office/drawing/2014/main" id="{0A5A05F8-1EB9-5B46-8D48-6CE4E955378E}"/>
                </a:ext>
              </a:extLst>
            </p:cNvPr>
            <p:cNvSpPr/>
            <p:nvPr/>
          </p:nvSpPr>
          <p:spPr>
            <a:xfrm rot="10800000">
              <a:off x="1748855" y="596528"/>
              <a:ext cx="11113945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DD9E64-4D03-FA46-AD4E-6051EC076D61}"/>
                </a:ext>
              </a:extLst>
            </p:cNvPr>
            <p:cNvSpPr/>
            <p:nvPr/>
          </p:nvSpPr>
          <p:spPr>
            <a:xfrm>
              <a:off x="698762" y="498421"/>
              <a:ext cx="939725" cy="79671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0DA4F987-9137-E74A-B342-D4C860C274F4}"/>
                </a:ext>
              </a:extLst>
            </p:cNvPr>
            <p:cNvSpPr txBox="1"/>
            <p:nvPr/>
          </p:nvSpPr>
          <p:spPr>
            <a:xfrm>
              <a:off x="1969590" y="596528"/>
              <a:ext cx="1998952" cy="62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模型建立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15737A5-7A4D-BE41-B209-BF81A23B58DD}"/>
                </a:ext>
              </a:extLst>
            </p:cNvPr>
            <p:cNvSpPr/>
            <p:nvPr/>
          </p:nvSpPr>
          <p:spPr>
            <a:xfrm>
              <a:off x="-26476" y="7401630"/>
              <a:ext cx="12908325" cy="6228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FA0180C8-E299-E44D-A4B5-602141062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5000"/>
                    </a14:imgEffect>
                    <a14:imgEffect>
                      <a14:brightnessContrast bright="19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35" t="16513" r="12836" b="7177"/>
          <a:stretch/>
        </p:blipFill>
        <p:spPr>
          <a:xfrm>
            <a:off x="5076056" y="2211710"/>
            <a:ext cx="3853591" cy="27257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B1138E-3069-3C44-B77D-6B38C3E30BDC}"/>
              </a:ext>
            </a:extLst>
          </p:cNvPr>
          <p:cNvPicPr/>
          <p:nvPr/>
        </p:nvPicPr>
        <p:blipFill rotWithShape="1">
          <a:blip r:embed="rId4"/>
          <a:srcRect l="4629" r="3242" b="3398"/>
          <a:stretch/>
        </p:blipFill>
        <p:spPr bwMode="auto">
          <a:xfrm>
            <a:off x="1067422" y="1175142"/>
            <a:ext cx="2832691" cy="3722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4A2DFB4-EEB8-754B-A6B4-D877E0552816}"/>
              </a:ext>
            </a:extLst>
          </p:cNvPr>
          <p:cNvSpPr/>
          <p:nvPr/>
        </p:nvSpPr>
        <p:spPr>
          <a:xfrm>
            <a:off x="258585" y="721028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（二）加权最小二乘法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修正异方差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41D138A-4B7D-C741-84E4-32BE6B2E09BA}"/>
              </a:ext>
            </a:extLst>
          </p:cNvPr>
          <p:cNvGrpSpPr/>
          <p:nvPr/>
        </p:nvGrpSpPr>
        <p:grpSpPr>
          <a:xfrm>
            <a:off x="395535" y="1702036"/>
            <a:ext cx="4176465" cy="1896378"/>
            <a:chOff x="730744" y="1319716"/>
            <a:chExt cx="4176465" cy="1896378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0329942-E539-8B4F-A0C7-48992AF3A3D5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2" b="-1"/>
            <a:stretch/>
          </p:blipFill>
          <p:spPr bwMode="auto">
            <a:xfrm>
              <a:off x="730744" y="1386536"/>
              <a:ext cx="3145555" cy="1275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7C75D80-FF5F-5342-A489-6C27FC209929}"/>
                </a:ext>
              </a:extLst>
            </p:cNvPr>
            <p:cNvSpPr/>
            <p:nvPr/>
          </p:nvSpPr>
          <p:spPr>
            <a:xfrm>
              <a:off x="730745" y="2662096"/>
              <a:ext cx="4176464" cy="5539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宋体" panose="02010600030101010101" pitchFamily="2" charset="-122"/>
                </a:rPr>
                <a:t>结论：</a:t>
              </a:r>
              <a:r>
                <a:rPr lang="zh-CN" altLang="zh-CN" sz="1400" dirty="0">
                  <a:solidFill>
                    <a:schemeClr val="bg2">
                      <a:lumMod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宋体" panose="02010600030101010101" pitchFamily="2" charset="-122"/>
                </a:rPr>
                <a:t>在</a:t>
              </a: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宋体" panose="02010600030101010101" pitchFamily="2" charset="-122"/>
                </a:rPr>
                <a:t>99%</a:t>
              </a:r>
              <a:r>
                <a:rPr lang="zh-CN" altLang="zh-CN" sz="1400" dirty="0">
                  <a:solidFill>
                    <a:schemeClr val="bg2">
                      <a:lumMod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宋体" panose="02010600030101010101" pitchFamily="2" charset="-122"/>
                </a:rPr>
                <a:t>置信区间下可以不拒绝原假设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endParaRPr>
            </a:p>
            <a:p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宋体" panose="02010600030101010101" pitchFamily="2" charset="-122"/>
                </a:rPr>
                <a:t>            </a:t>
              </a:r>
              <a:r>
                <a:rPr lang="zh-CN" altLang="zh-CN" sz="1400" dirty="0">
                  <a:solidFill>
                    <a:schemeClr val="bg2">
                      <a:lumMod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宋体" panose="02010600030101010101" pitchFamily="2" charset="-122"/>
                </a:rPr>
                <a:t>即认为不</a:t>
              </a:r>
              <a:r>
                <a:rPr lang="zh-CN" altLang="zh-CN" sz="14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存在</a:t>
              </a:r>
              <a:r>
                <a:rPr lang="zh-CN" altLang="zh-CN" sz="1400" dirty="0">
                  <a:solidFill>
                    <a:schemeClr val="bg2">
                      <a:lumMod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宋体" panose="02010600030101010101" pitchFamily="2" charset="-122"/>
                </a:rPr>
                <a:t>异方差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9679838-EEF6-5B4E-87DB-C16A056EEB0A}"/>
                </a:ext>
              </a:extLst>
            </p:cNvPr>
            <p:cNvSpPr/>
            <p:nvPr/>
          </p:nvSpPr>
          <p:spPr>
            <a:xfrm>
              <a:off x="755577" y="1319716"/>
              <a:ext cx="4147289" cy="1896378"/>
            </a:xfrm>
            <a:prstGeom prst="rect">
              <a:avLst/>
            </a:prstGeom>
            <a:noFill/>
            <a:ln w="12700">
              <a:solidFill>
                <a:srgbClr val="A3A3A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692CBD76-C8C8-BE44-A806-33B6EE4312F8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6"/>
          <a:stretch/>
        </p:blipFill>
        <p:spPr bwMode="auto">
          <a:xfrm>
            <a:off x="5134024" y="1318411"/>
            <a:ext cx="3594100" cy="34359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8AC6FE8-A0C1-3640-8339-25945EB98716}"/>
              </a:ext>
            </a:extLst>
          </p:cNvPr>
          <p:cNvSpPr/>
          <p:nvPr/>
        </p:nvSpPr>
        <p:spPr>
          <a:xfrm>
            <a:off x="4212976" y="1426006"/>
            <a:ext cx="4559851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tabLst>
                <a:tab pos="4169410" algn="l"/>
              </a:tabLst>
            </a:pPr>
            <a:endParaRPr lang="zh-CN" altLang="zh-CN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"/>
              <a:tabLst>
                <a:tab pos="4169410" algn="l"/>
              </a:tabLst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评价人数对人气值有正向影响作用，评价人数每增加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人，人气值平均增长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12.34%</a:t>
            </a: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 lvl="0">
              <a:spcAft>
                <a:spcPts val="0"/>
              </a:spcAft>
              <a:tabLst>
                <a:tab pos="4169410" algn="l"/>
              </a:tabLst>
            </a:pPr>
            <a:endParaRPr lang="zh-CN" altLang="zh-CN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"/>
              <a:tabLst>
                <a:tab pos="4169410" algn="l"/>
              </a:tabLst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小程序上线时长的增长会带来人气值的增长，上线时长每增长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天，人气值平均增长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2.39%</a:t>
            </a: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"/>
              <a:tabLst>
                <a:tab pos="4169410" algn="l"/>
              </a:tabLst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Symbol" pitchFamily="2" charset="2"/>
              <a:buChar char=""/>
              <a:tabLst>
                <a:tab pos="4169410" algn="l"/>
              </a:tabLst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对于不同小程序类别，体育类小程序人气值最低，健康类小程序人气值最高、比体育类平均高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70.48%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0CC96542-47E4-1742-9216-57DBCDF47AC3}"/>
              </a:ext>
            </a:extLst>
          </p:cNvPr>
          <p:cNvSpPr/>
          <p:nvPr/>
        </p:nvSpPr>
        <p:spPr>
          <a:xfrm>
            <a:off x="984368" y="4655225"/>
            <a:ext cx="2944977" cy="196180"/>
          </a:xfrm>
          <a:prstGeom prst="roundRect">
            <a:avLst/>
          </a:prstGeom>
          <a:noFill/>
          <a:ln>
            <a:solidFill>
              <a:srgbClr val="529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D55097A7-8E43-C24B-A1F6-6938DFBDF4AA}"/>
              </a:ext>
            </a:extLst>
          </p:cNvPr>
          <p:cNvSpPr/>
          <p:nvPr/>
        </p:nvSpPr>
        <p:spPr>
          <a:xfrm>
            <a:off x="2483768" y="1357273"/>
            <a:ext cx="648072" cy="329795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35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DE10D5-8AA1-124D-97B0-BC418686930C}"/>
              </a:ext>
            </a:extLst>
          </p:cNvPr>
          <p:cNvGrpSpPr/>
          <p:nvPr/>
        </p:nvGrpSpPr>
        <p:grpSpPr>
          <a:xfrm>
            <a:off x="0" y="51471"/>
            <a:ext cx="9142413" cy="5112567"/>
            <a:chOff x="-26476" y="498421"/>
            <a:chExt cx="12908325" cy="6965498"/>
          </a:xfrm>
        </p:grpSpPr>
        <p:sp>
          <p:nvSpPr>
            <p:cNvPr id="51" name="任意多边形 35">
              <a:extLst>
                <a:ext uri="{FF2B5EF4-FFF2-40B4-BE49-F238E27FC236}">
                  <a16:creationId xmlns:a16="http://schemas.microsoft.com/office/drawing/2014/main" id="{36E0EDA0-244C-CC48-AC8E-6DE34B003073}"/>
                </a:ext>
              </a:extLst>
            </p:cNvPr>
            <p:cNvSpPr/>
            <p:nvPr/>
          </p:nvSpPr>
          <p:spPr>
            <a:xfrm>
              <a:off x="-5028" y="596527"/>
              <a:ext cx="1655378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任意多边形 44">
              <a:extLst>
                <a:ext uri="{FF2B5EF4-FFF2-40B4-BE49-F238E27FC236}">
                  <a16:creationId xmlns:a16="http://schemas.microsoft.com/office/drawing/2014/main" id="{0A5A05F8-1EB9-5B46-8D48-6CE4E955378E}"/>
                </a:ext>
              </a:extLst>
            </p:cNvPr>
            <p:cNvSpPr/>
            <p:nvPr/>
          </p:nvSpPr>
          <p:spPr>
            <a:xfrm rot="10800000">
              <a:off x="1748855" y="596528"/>
              <a:ext cx="11113945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DD9E64-4D03-FA46-AD4E-6051EC076D61}"/>
                </a:ext>
              </a:extLst>
            </p:cNvPr>
            <p:cNvSpPr/>
            <p:nvPr/>
          </p:nvSpPr>
          <p:spPr>
            <a:xfrm>
              <a:off x="698762" y="498421"/>
              <a:ext cx="939725" cy="79671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0DA4F987-9137-E74A-B342-D4C860C274F4}"/>
                </a:ext>
              </a:extLst>
            </p:cNvPr>
            <p:cNvSpPr txBox="1"/>
            <p:nvPr/>
          </p:nvSpPr>
          <p:spPr>
            <a:xfrm>
              <a:off x="1969590" y="596528"/>
              <a:ext cx="1998952" cy="62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结论建议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15737A5-7A4D-BE41-B209-BF81A23B58DD}"/>
                </a:ext>
              </a:extLst>
            </p:cNvPr>
            <p:cNvSpPr/>
            <p:nvPr/>
          </p:nvSpPr>
          <p:spPr>
            <a:xfrm>
              <a:off x="-26476" y="7401630"/>
              <a:ext cx="12908325" cy="6228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FA0180C8-E299-E44D-A4B5-602141062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5000"/>
                    </a14:imgEffect>
                    <a14:imgEffect>
                      <a14:brightnessContrast bright="19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35" t="16513" r="12836" b="7177"/>
          <a:stretch/>
        </p:blipFill>
        <p:spPr>
          <a:xfrm>
            <a:off x="5076056" y="2211710"/>
            <a:ext cx="3853591" cy="272571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D8C0664-96E0-124D-AD76-268CFC267752}"/>
              </a:ext>
            </a:extLst>
          </p:cNvPr>
          <p:cNvSpPr/>
          <p:nvPr/>
        </p:nvSpPr>
        <p:spPr>
          <a:xfrm>
            <a:off x="1239244" y="1022995"/>
            <a:ext cx="664512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影响小程序人气值的主要因素有：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）外部因素：评价人数；（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）内部因素：上线时长、所属类别。</a:t>
            </a:r>
          </a:p>
          <a:p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类别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的小程序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人气值有所区别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工具类、健康类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小程序人气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值最高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音乐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、视频、体育类小程序的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人气值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相对较低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>
              <a:ln w="6350">
                <a:noFill/>
              </a:ln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D006A9-B3FE-6C4E-97F2-E7B2D04D8FDA}"/>
              </a:ext>
            </a:extLst>
          </p:cNvPr>
          <p:cNvSpPr/>
          <p:nvPr/>
        </p:nvSpPr>
        <p:spPr>
          <a:xfrm>
            <a:off x="449541" y="101835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29A05F-AD0C-E946-A289-AB610D277B57}"/>
              </a:ext>
            </a:extLst>
          </p:cNvPr>
          <p:cNvSpPr/>
          <p:nvPr/>
        </p:nvSpPr>
        <p:spPr>
          <a:xfrm>
            <a:off x="449540" y="289172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建议：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FA0565-1E51-DD4A-95DA-FD768BA4C5D1}"/>
              </a:ext>
            </a:extLst>
          </p:cNvPr>
          <p:cNvSpPr/>
          <p:nvPr/>
        </p:nvSpPr>
        <p:spPr>
          <a:xfrm>
            <a:off x="1239244" y="2931790"/>
            <a:ext cx="6933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在模型中增加更多可能的影响因素：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小程序关联度（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、公众号等）、小程序开发者属性（头部应用所属公司、一般人气公司、个人等）、小程序流量入口多样性（种类、个数等）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ACF667-8C60-C046-85D0-52724A5DD1F4}"/>
              </a:ext>
            </a:extLst>
          </p:cNvPr>
          <p:cNvGrpSpPr/>
          <p:nvPr/>
        </p:nvGrpSpPr>
        <p:grpSpPr>
          <a:xfrm>
            <a:off x="2627784" y="699542"/>
            <a:ext cx="3853591" cy="2725711"/>
            <a:chOff x="2555776" y="843558"/>
            <a:chExt cx="3853591" cy="272571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C6135139-48CF-3B48-B3BF-58C5C2401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15000"/>
                      </a14:imgEffect>
                      <a14:imgEffect>
                        <a14:brightnessContrast bright="19000" contrast="2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35" t="16513" r="12836" b="7177"/>
            <a:stretch/>
          </p:blipFill>
          <p:spPr>
            <a:xfrm>
              <a:off x="2555776" y="843558"/>
              <a:ext cx="3853591" cy="2725711"/>
            </a:xfrm>
            <a:prstGeom prst="rect">
              <a:avLst/>
            </a:prstGeom>
          </p:spPr>
        </p:pic>
        <p:sp>
          <p:nvSpPr>
            <p:cNvPr id="31" name="TextBox 48">
              <a:extLst>
                <a:ext uri="{FF2B5EF4-FFF2-40B4-BE49-F238E27FC236}">
                  <a16:creationId xmlns:a16="http://schemas.microsoft.com/office/drawing/2014/main" id="{7A3B19A9-1BC0-8845-923F-B013232AE2DE}"/>
                </a:ext>
              </a:extLst>
            </p:cNvPr>
            <p:cNvSpPr txBox="1"/>
            <p:nvPr/>
          </p:nvSpPr>
          <p:spPr>
            <a:xfrm>
              <a:off x="3709874" y="2269301"/>
              <a:ext cx="2518310" cy="662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结论建议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990781A9-0757-054F-8161-FFBF9951FB73}"/>
                </a:ext>
              </a:extLst>
            </p:cNvPr>
            <p:cNvSpPr/>
            <p:nvPr/>
          </p:nvSpPr>
          <p:spPr bwMode="auto">
            <a:xfrm>
              <a:off x="3278756" y="2309060"/>
              <a:ext cx="714280" cy="588896"/>
            </a:xfrm>
            <a:prstGeom prst="roundRect">
              <a:avLst/>
            </a:prstGeom>
            <a:solidFill>
              <a:srgbClr val="339966"/>
            </a:solidFill>
            <a:ln w="38100">
              <a:noFill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atin typeface="Impact" panose="020B0806030902050204" pitchFamily="34" charset="0"/>
                  <a:cs typeface="+mn-ea"/>
                  <a:sym typeface="+mn-lt"/>
                </a:rPr>
                <a:t>05</a:t>
              </a:r>
              <a:endParaRPr lang="zh-CN" altLang="en-US" sz="2800" dirty="0"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6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F7D0A704-4B67-7948-AB8B-902D3AD6F7FB}"/>
              </a:ext>
            </a:extLst>
          </p:cNvPr>
          <p:cNvGrpSpPr/>
          <p:nvPr/>
        </p:nvGrpSpPr>
        <p:grpSpPr>
          <a:xfrm>
            <a:off x="0" y="773455"/>
            <a:ext cx="8532440" cy="3670503"/>
            <a:chOff x="0" y="773455"/>
            <a:chExt cx="8532440" cy="367050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A7B2BA6-28BD-A147-9039-78EC87D2D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73649"/>
              <a:ext cx="5124628" cy="3670309"/>
            </a:xfrm>
            <a:custGeom>
              <a:avLst/>
              <a:gdLst>
                <a:gd name="T0" fmla="*/ 0 w 4756"/>
                <a:gd name="T1" fmla="*/ 0 h 2239"/>
                <a:gd name="T2" fmla="*/ 3897 w 4756"/>
                <a:gd name="T3" fmla="*/ 0 h 2239"/>
                <a:gd name="T4" fmla="*/ 4756 w 4756"/>
                <a:gd name="T5" fmla="*/ 1121 h 2239"/>
                <a:gd name="T6" fmla="*/ 3897 w 4756"/>
                <a:gd name="T7" fmla="*/ 2239 h 2239"/>
                <a:gd name="T8" fmla="*/ 0 w 4756"/>
                <a:gd name="T9" fmla="*/ 2239 h 2239"/>
                <a:gd name="T10" fmla="*/ 0 w 4756"/>
                <a:gd name="T11" fmla="*/ 0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56" h="2239">
                  <a:moveTo>
                    <a:pt x="0" y="0"/>
                  </a:moveTo>
                  <a:lnTo>
                    <a:pt x="3897" y="0"/>
                  </a:lnTo>
                  <a:lnTo>
                    <a:pt x="4756" y="1121"/>
                  </a:lnTo>
                  <a:lnTo>
                    <a:pt x="3897" y="2239"/>
                  </a:lnTo>
                  <a:lnTo>
                    <a:pt x="0" y="2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0FE8853-797F-8F43-8E9B-630D46CC7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840" y="773455"/>
              <a:ext cx="5400600" cy="3670309"/>
            </a:xfrm>
            <a:custGeom>
              <a:avLst/>
              <a:gdLst>
                <a:gd name="T0" fmla="*/ 0 w 4756"/>
                <a:gd name="T1" fmla="*/ 0 h 2239"/>
                <a:gd name="T2" fmla="*/ 3897 w 4756"/>
                <a:gd name="T3" fmla="*/ 0 h 2239"/>
                <a:gd name="T4" fmla="*/ 4756 w 4756"/>
                <a:gd name="T5" fmla="*/ 1121 h 2239"/>
                <a:gd name="T6" fmla="*/ 3897 w 4756"/>
                <a:gd name="T7" fmla="*/ 2239 h 2239"/>
                <a:gd name="T8" fmla="*/ 0 w 4756"/>
                <a:gd name="T9" fmla="*/ 2239 h 2239"/>
                <a:gd name="T10" fmla="*/ 0 w 4756"/>
                <a:gd name="T11" fmla="*/ 0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56" h="2239">
                  <a:moveTo>
                    <a:pt x="0" y="0"/>
                  </a:moveTo>
                  <a:lnTo>
                    <a:pt x="3897" y="0"/>
                  </a:lnTo>
                  <a:lnTo>
                    <a:pt x="4756" y="1121"/>
                  </a:lnTo>
                  <a:lnTo>
                    <a:pt x="3897" y="2239"/>
                  </a:lnTo>
                  <a:lnTo>
                    <a:pt x="0" y="2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6" name="TextBox 143"/>
          <p:cNvSpPr txBox="1"/>
          <p:nvPr/>
        </p:nvSpPr>
        <p:spPr>
          <a:xfrm>
            <a:off x="1763688" y="1063183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第一次小组作业 </a:t>
            </a:r>
            <a:r>
              <a:rPr lang="zh-CN" altLang="en-US" sz="28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组内分工</a:t>
            </a:r>
            <a:endParaRPr lang="zh-CN" altLang="en-US" dirty="0">
              <a:ln w="6350"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741119-5D07-F94A-BEE1-1BBE9B5515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A8F084"/>
              </a:clrFrom>
              <a:clrTo>
                <a:srgbClr val="A8F0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281" y="-357288"/>
            <a:ext cx="2537955" cy="1604226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67982B-6FCA-0545-B6D5-E9B8B7605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23187"/>
              </p:ext>
            </p:extLst>
          </p:nvPr>
        </p:nvGraphicFramePr>
        <p:xfrm>
          <a:off x="0" y="1876569"/>
          <a:ext cx="6912768" cy="1783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56508">
                  <a:extLst>
                    <a:ext uri="{9D8B030D-6E8A-4147-A177-3AD203B41FA5}">
                      <a16:colId xmlns:a16="http://schemas.microsoft.com/office/drawing/2014/main" val="2413162606"/>
                    </a:ext>
                  </a:extLst>
                </a:gridCol>
                <a:gridCol w="3656260">
                  <a:extLst>
                    <a:ext uri="{9D8B030D-6E8A-4147-A177-3AD203B41FA5}">
                      <a16:colId xmlns:a16="http://schemas.microsoft.com/office/drawing/2014/main" val="123304963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选题讨论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全体组员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44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数据预处理、描述性分析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王曌、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栗书敬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0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模型建立、回归分析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张媛媛、张云华、张继丹 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报告撰写、</a:t>
                      </a:r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PPT</a:t>
                      </a:r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制作、课堂汇报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柳素问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07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报告、</a:t>
                      </a:r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PPT</a:t>
                      </a:r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修改完善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全体组员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634725"/>
                  </a:ext>
                </a:extLst>
              </a:tr>
            </a:tbl>
          </a:graphicData>
        </a:graphic>
      </p:graphicFrame>
      <p:sp>
        <p:nvSpPr>
          <p:cNvPr id="41" name="Freeform 7">
            <a:extLst>
              <a:ext uri="{FF2B5EF4-FFF2-40B4-BE49-F238E27FC236}">
                <a16:creationId xmlns:a16="http://schemas.microsoft.com/office/drawing/2014/main" id="{059815C1-5222-9640-BD87-683015D431B6}"/>
              </a:ext>
            </a:extLst>
          </p:cNvPr>
          <p:cNvSpPr>
            <a:spLocks/>
          </p:cNvSpPr>
          <p:nvPr/>
        </p:nvSpPr>
        <p:spPr bwMode="auto">
          <a:xfrm>
            <a:off x="5508104" y="-20806"/>
            <a:ext cx="2330187" cy="5143500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0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DE10D5-8AA1-124D-97B0-BC418686930C}"/>
              </a:ext>
            </a:extLst>
          </p:cNvPr>
          <p:cNvGrpSpPr/>
          <p:nvPr/>
        </p:nvGrpSpPr>
        <p:grpSpPr>
          <a:xfrm>
            <a:off x="0" y="51470"/>
            <a:ext cx="9142413" cy="5112567"/>
            <a:chOff x="-26476" y="498421"/>
            <a:chExt cx="12908325" cy="6965498"/>
          </a:xfrm>
        </p:grpSpPr>
        <p:sp>
          <p:nvSpPr>
            <p:cNvPr id="51" name="任意多边形 35">
              <a:extLst>
                <a:ext uri="{FF2B5EF4-FFF2-40B4-BE49-F238E27FC236}">
                  <a16:creationId xmlns:a16="http://schemas.microsoft.com/office/drawing/2014/main" id="{36E0EDA0-244C-CC48-AC8E-6DE34B003073}"/>
                </a:ext>
              </a:extLst>
            </p:cNvPr>
            <p:cNvSpPr/>
            <p:nvPr/>
          </p:nvSpPr>
          <p:spPr>
            <a:xfrm>
              <a:off x="-5028" y="596527"/>
              <a:ext cx="1655378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任意多边形 44">
              <a:extLst>
                <a:ext uri="{FF2B5EF4-FFF2-40B4-BE49-F238E27FC236}">
                  <a16:creationId xmlns:a16="http://schemas.microsoft.com/office/drawing/2014/main" id="{0A5A05F8-1EB9-5B46-8D48-6CE4E955378E}"/>
                </a:ext>
              </a:extLst>
            </p:cNvPr>
            <p:cNvSpPr/>
            <p:nvPr/>
          </p:nvSpPr>
          <p:spPr>
            <a:xfrm rot="10800000">
              <a:off x="1748855" y="596528"/>
              <a:ext cx="11113945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DD9E64-4D03-FA46-AD4E-6051EC076D61}"/>
                </a:ext>
              </a:extLst>
            </p:cNvPr>
            <p:cNvSpPr/>
            <p:nvPr/>
          </p:nvSpPr>
          <p:spPr>
            <a:xfrm>
              <a:off x="698762" y="498421"/>
              <a:ext cx="925331" cy="79671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0DA4F987-9137-E74A-B342-D4C860C274F4}"/>
                </a:ext>
              </a:extLst>
            </p:cNvPr>
            <p:cNvSpPr txBox="1"/>
            <p:nvPr/>
          </p:nvSpPr>
          <p:spPr>
            <a:xfrm>
              <a:off x="1969590" y="596528"/>
              <a:ext cx="1998952" cy="62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背景介绍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15737A5-7A4D-BE41-B209-BF81A23B58DD}"/>
                </a:ext>
              </a:extLst>
            </p:cNvPr>
            <p:cNvSpPr/>
            <p:nvPr/>
          </p:nvSpPr>
          <p:spPr>
            <a:xfrm>
              <a:off x="-26476" y="7401630"/>
              <a:ext cx="12908325" cy="6228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3F122AB4-EF9B-EF43-A764-517B4A6AD0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5000"/>
                    </a14:imgEffect>
                    <a14:imgEffect>
                      <a14:brightnessContrast bright="19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35" t="16513" r="12836" b="7177"/>
          <a:stretch/>
        </p:blipFill>
        <p:spPr>
          <a:xfrm>
            <a:off x="5076056" y="2211710"/>
            <a:ext cx="3853591" cy="27257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E08107-436D-3344-8E50-0D523AD6CB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5" y="1821606"/>
            <a:ext cx="3639168" cy="14702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1D6651-858E-D84A-A670-A3C7F84A871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52" y="1203598"/>
            <a:ext cx="4120364" cy="272571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1649B7B-63EE-0543-8FFF-1E78AE2202AE}"/>
              </a:ext>
            </a:extLst>
          </p:cNvPr>
          <p:cNvPicPr/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9"/>
          <a:stretch/>
        </p:blipFill>
        <p:spPr bwMode="auto">
          <a:xfrm>
            <a:off x="1642345" y="1995686"/>
            <a:ext cx="5881983" cy="2878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CC57FE19-FBD7-FC4A-A1AB-7870BAD6A098}"/>
              </a:ext>
            </a:extLst>
          </p:cNvPr>
          <p:cNvGrpSpPr/>
          <p:nvPr/>
        </p:nvGrpSpPr>
        <p:grpSpPr>
          <a:xfrm>
            <a:off x="991235" y="843558"/>
            <a:ext cx="5900663" cy="1035366"/>
            <a:chOff x="991235" y="1215620"/>
            <a:chExt cx="5900663" cy="103536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CAC4DBF-BA47-394F-9346-BD6D9ADC39D5}"/>
                </a:ext>
              </a:extLst>
            </p:cNvPr>
            <p:cNvSpPr txBox="1"/>
            <p:nvPr/>
          </p:nvSpPr>
          <p:spPr>
            <a:xfrm>
              <a:off x="1009916" y="1215620"/>
              <a:ext cx="50742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2017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</a:t>
              </a:r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月</a:t>
              </a:r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9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 </a:t>
              </a:r>
              <a:r>
                <a:rPr kumimoji="1"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正式上线</a:t>
              </a:r>
              <a:endPara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7CAF8D4-2F4B-FB44-9F0E-C316C8472DAE}"/>
                </a:ext>
              </a:extLst>
            </p:cNvPr>
            <p:cNvSpPr txBox="1"/>
            <p:nvPr/>
          </p:nvSpPr>
          <p:spPr>
            <a:xfrm>
              <a:off x="1009915" y="1542598"/>
              <a:ext cx="5881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截至</a:t>
              </a:r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2018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</a:t>
              </a:r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Q2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，小程序总数突破 </a:t>
              </a:r>
              <a:r>
                <a:rPr kumimoji="1"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100</a:t>
              </a:r>
              <a:r>
                <a:rPr kumimoji="1"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万</a:t>
              </a:r>
              <a:endPara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DB3F2CF-1801-1F47-B80A-B6EFE331D211}"/>
                </a:ext>
              </a:extLst>
            </p:cNvPr>
            <p:cNvSpPr txBox="1"/>
            <p:nvPr/>
          </p:nvSpPr>
          <p:spPr>
            <a:xfrm>
              <a:off x="991235" y="1850876"/>
              <a:ext cx="5881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累计用户数达到 </a:t>
              </a:r>
              <a:r>
                <a:rPr kumimoji="1"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r>
                <a:rPr kumimoji="1"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亿</a:t>
              </a:r>
              <a:endPara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6237EDA-C88A-D24E-BCE3-4535D77E465F}"/>
              </a:ext>
            </a:extLst>
          </p:cNvPr>
          <p:cNvGrpSpPr/>
          <p:nvPr/>
        </p:nvGrpSpPr>
        <p:grpSpPr>
          <a:xfrm>
            <a:off x="2627784" y="699542"/>
            <a:ext cx="3853591" cy="2725711"/>
            <a:chOff x="2555776" y="843558"/>
            <a:chExt cx="3853591" cy="2725711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BAA42DE-FD97-D44F-9824-482F2B6C9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15000"/>
                      </a14:imgEffect>
                      <a14:imgEffect>
                        <a14:brightnessContrast bright="19000" contrast="2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35" t="16513" r="12836" b="7177"/>
            <a:stretch/>
          </p:blipFill>
          <p:spPr>
            <a:xfrm>
              <a:off x="2555776" y="843558"/>
              <a:ext cx="3853591" cy="2725711"/>
            </a:xfrm>
            <a:prstGeom prst="rect">
              <a:avLst/>
            </a:prstGeom>
          </p:spPr>
        </p:pic>
        <p:sp>
          <p:nvSpPr>
            <p:cNvPr id="26" name="TextBox 48">
              <a:extLst>
                <a:ext uri="{FF2B5EF4-FFF2-40B4-BE49-F238E27FC236}">
                  <a16:creationId xmlns:a16="http://schemas.microsoft.com/office/drawing/2014/main" id="{03B81779-80F4-024F-988F-EFDFB7B779AA}"/>
                </a:ext>
              </a:extLst>
            </p:cNvPr>
            <p:cNvSpPr txBox="1"/>
            <p:nvPr/>
          </p:nvSpPr>
          <p:spPr>
            <a:xfrm>
              <a:off x="3709874" y="2269301"/>
              <a:ext cx="2518310" cy="662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背景介绍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82486595-A32A-E747-BEA0-08D0EC412914}"/>
                </a:ext>
              </a:extLst>
            </p:cNvPr>
            <p:cNvSpPr/>
            <p:nvPr/>
          </p:nvSpPr>
          <p:spPr bwMode="auto">
            <a:xfrm>
              <a:off x="3278756" y="2309060"/>
              <a:ext cx="714280" cy="588896"/>
            </a:xfrm>
            <a:prstGeom prst="roundRect">
              <a:avLst/>
            </a:prstGeom>
            <a:solidFill>
              <a:srgbClr val="339966"/>
            </a:solidFill>
            <a:ln w="38100">
              <a:noFill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atin typeface="Impact" panose="020B0806030902050204" pitchFamily="34" charset="0"/>
                  <a:cs typeface="+mn-ea"/>
                  <a:sym typeface="+mn-lt"/>
                </a:rPr>
                <a:t>01</a:t>
              </a:r>
              <a:endParaRPr lang="zh-CN" altLang="en-US" sz="2800" dirty="0"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0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DE10D5-8AA1-124D-97B0-BC418686930C}"/>
              </a:ext>
            </a:extLst>
          </p:cNvPr>
          <p:cNvGrpSpPr/>
          <p:nvPr/>
        </p:nvGrpSpPr>
        <p:grpSpPr>
          <a:xfrm>
            <a:off x="0" y="51471"/>
            <a:ext cx="9142413" cy="5112567"/>
            <a:chOff x="-26476" y="498421"/>
            <a:chExt cx="12908325" cy="6965498"/>
          </a:xfrm>
        </p:grpSpPr>
        <p:sp>
          <p:nvSpPr>
            <p:cNvPr id="51" name="任意多边形 35">
              <a:extLst>
                <a:ext uri="{FF2B5EF4-FFF2-40B4-BE49-F238E27FC236}">
                  <a16:creationId xmlns:a16="http://schemas.microsoft.com/office/drawing/2014/main" id="{36E0EDA0-244C-CC48-AC8E-6DE34B003073}"/>
                </a:ext>
              </a:extLst>
            </p:cNvPr>
            <p:cNvSpPr/>
            <p:nvPr/>
          </p:nvSpPr>
          <p:spPr>
            <a:xfrm>
              <a:off x="-5028" y="596527"/>
              <a:ext cx="1655378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任意多边形 44">
              <a:extLst>
                <a:ext uri="{FF2B5EF4-FFF2-40B4-BE49-F238E27FC236}">
                  <a16:creationId xmlns:a16="http://schemas.microsoft.com/office/drawing/2014/main" id="{0A5A05F8-1EB9-5B46-8D48-6CE4E955378E}"/>
                </a:ext>
              </a:extLst>
            </p:cNvPr>
            <p:cNvSpPr/>
            <p:nvPr/>
          </p:nvSpPr>
          <p:spPr>
            <a:xfrm rot="10800000">
              <a:off x="1748855" y="596528"/>
              <a:ext cx="11113945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DD9E64-4D03-FA46-AD4E-6051EC076D61}"/>
                </a:ext>
              </a:extLst>
            </p:cNvPr>
            <p:cNvSpPr/>
            <p:nvPr/>
          </p:nvSpPr>
          <p:spPr>
            <a:xfrm>
              <a:off x="698762" y="498421"/>
              <a:ext cx="939725" cy="79671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0DA4F987-9137-E74A-B342-D4C860C274F4}"/>
                </a:ext>
              </a:extLst>
            </p:cNvPr>
            <p:cNvSpPr txBox="1"/>
            <p:nvPr/>
          </p:nvSpPr>
          <p:spPr>
            <a:xfrm>
              <a:off x="1969590" y="596528"/>
              <a:ext cx="2433508" cy="62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数据预处理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15737A5-7A4D-BE41-B209-BF81A23B58DD}"/>
                </a:ext>
              </a:extLst>
            </p:cNvPr>
            <p:cNvSpPr/>
            <p:nvPr/>
          </p:nvSpPr>
          <p:spPr>
            <a:xfrm>
              <a:off x="-26476" y="7401630"/>
              <a:ext cx="12908325" cy="6228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3F122AB4-EF9B-EF43-A764-517B4A6AD0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5000"/>
                    </a14:imgEffect>
                    <a14:imgEffect>
                      <a14:brightnessContrast bright="19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35" t="16513" r="12836" b="7177"/>
          <a:stretch/>
        </p:blipFill>
        <p:spPr>
          <a:xfrm>
            <a:off x="5076056" y="2211710"/>
            <a:ext cx="3853591" cy="272571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1183793-7F7B-5241-9991-A4661859CAA5}"/>
              </a:ext>
            </a:extLst>
          </p:cNvPr>
          <p:cNvGrpSpPr/>
          <p:nvPr/>
        </p:nvGrpSpPr>
        <p:grpSpPr>
          <a:xfrm>
            <a:off x="223644" y="762258"/>
            <a:ext cx="8706003" cy="1809492"/>
            <a:chOff x="223644" y="762258"/>
            <a:chExt cx="8706003" cy="180949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F05EA23-F9BF-A14E-A9D7-9732C8A3C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297731" y="1090244"/>
              <a:ext cx="8631916" cy="1481506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774F098-F7E4-034D-A3CB-5231B8736E64}"/>
                </a:ext>
              </a:extLst>
            </p:cNvPr>
            <p:cNvSpPr/>
            <p:nvPr/>
          </p:nvSpPr>
          <p:spPr>
            <a:xfrm>
              <a:off x="223644" y="762258"/>
              <a:ext cx="40603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b="1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原始数据</a:t>
              </a:r>
              <a:r>
                <a:rPr kumimoji="1"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</a:t>
              </a:r>
              <a:r>
                <a:rPr kumimoji="1"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1212</a:t>
              </a:r>
              <a:r>
                <a:rPr kumimoji="1"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条数据，</a:t>
              </a:r>
              <a:r>
                <a:rPr kumimoji="1"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10</a:t>
              </a:r>
              <a:r>
                <a:rPr kumimoji="1"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个变量）</a:t>
              </a:r>
              <a:endParaRPr kumimoji="1" lang="zh-CN" altLang="en-US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DB1BC31-A815-F548-A4C6-91F5F59E2828}"/>
              </a:ext>
            </a:extLst>
          </p:cNvPr>
          <p:cNvGrpSpPr/>
          <p:nvPr/>
        </p:nvGrpSpPr>
        <p:grpSpPr>
          <a:xfrm>
            <a:off x="223644" y="2778482"/>
            <a:ext cx="4259313" cy="1210627"/>
            <a:chOff x="223644" y="2778482"/>
            <a:chExt cx="4259313" cy="121062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16C1623-55E2-BB46-B2C0-5AB9011FCD1C}"/>
                </a:ext>
              </a:extLst>
            </p:cNvPr>
            <p:cNvSpPr/>
            <p:nvPr/>
          </p:nvSpPr>
          <p:spPr>
            <a:xfrm>
              <a:off x="223644" y="277848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数据分类</a:t>
              </a:r>
              <a:endParaRPr kumimoji="1" lang="zh-CN" altLang="en-US" sz="14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50FC7E-56FE-4643-9B6D-7ECAA3E465B9}"/>
                </a:ext>
              </a:extLst>
            </p:cNvPr>
            <p:cNvSpPr/>
            <p:nvPr/>
          </p:nvSpPr>
          <p:spPr>
            <a:xfrm>
              <a:off x="297196" y="3143056"/>
              <a:ext cx="36267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数字型变量：评价人数、人气、好评率、评分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F3C4F78-9EFB-2F43-9957-70A1F3372C9A}"/>
                </a:ext>
              </a:extLst>
            </p:cNvPr>
            <p:cNvSpPr/>
            <p:nvPr/>
          </p:nvSpPr>
          <p:spPr>
            <a:xfrm>
              <a:off x="297196" y="3427583"/>
              <a:ext cx="17235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日期型变量：发布时间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A2768EC-3929-7244-893A-E3157C6D54E3}"/>
                </a:ext>
              </a:extLst>
            </p:cNvPr>
            <p:cNvSpPr/>
            <p:nvPr/>
          </p:nvSpPr>
          <p:spPr>
            <a:xfrm>
              <a:off x="297196" y="3712110"/>
              <a:ext cx="41857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文本型变量：小程序名称、分类、标签、作者、小程序介绍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913D5BF-9E34-8E46-B736-B3481392B7A5}"/>
              </a:ext>
            </a:extLst>
          </p:cNvPr>
          <p:cNvGrpSpPr/>
          <p:nvPr/>
        </p:nvGrpSpPr>
        <p:grpSpPr>
          <a:xfrm>
            <a:off x="2627784" y="699542"/>
            <a:ext cx="3853591" cy="2725711"/>
            <a:chOff x="2555776" y="843558"/>
            <a:chExt cx="3853591" cy="2725711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79E5730-B4D4-534B-892F-0C5DBEC9D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15000"/>
                      </a14:imgEffect>
                      <a14:imgEffect>
                        <a14:brightnessContrast bright="19000" contrast="2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35" t="16513" r="12836" b="7177"/>
            <a:stretch/>
          </p:blipFill>
          <p:spPr>
            <a:xfrm>
              <a:off x="2555776" y="843558"/>
              <a:ext cx="3853591" cy="2725711"/>
            </a:xfrm>
            <a:prstGeom prst="rect">
              <a:avLst/>
            </a:prstGeom>
          </p:spPr>
        </p:pic>
        <p:sp>
          <p:nvSpPr>
            <p:cNvPr id="23" name="TextBox 48">
              <a:extLst>
                <a:ext uri="{FF2B5EF4-FFF2-40B4-BE49-F238E27FC236}">
                  <a16:creationId xmlns:a16="http://schemas.microsoft.com/office/drawing/2014/main" id="{9E89FB63-8DC4-7C45-A024-D6E95DF918FB}"/>
                </a:ext>
              </a:extLst>
            </p:cNvPr>
            <p:cNvSpPr txBox="1"/>
            <p:nvPr/>
          </p:nvSpPr>
          <p:spPr>
            <a:xfrm>
              <a:off x="3635896" y="2269301"/>
              <a:ext cx="2518310" cy="662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数据预处理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2105C434-AFC0-F74A-94BE-7213EA3DA2D6}"/>
                </a:ext>
              </a:extLst>
            </p:cNvPr>
            <p:cNvSpPr/>
            <p:nvPr/>
          </p:nvSpPr>
          <p:spPr bwMode="auto">
            <a:xfrm>
              <a:off x="3137640" y="2309060"/>
              <a:ext cx="714280" cy="588896"/>
            </a:xfrm>
            <a:prstGeom prst="roundRect">
              <a:avLst/>
            </a:prstGeom>
            <a:solidFill>
              <a:srgbClr val="339966"/>
            </a:solidFill>
            <a:ln w="38100">
              <a:noFill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atin typeface="Impact" panose="020B0806030902050204" pitchFamily="34" charset="0"/>
                  <a:cs typeface="+mn-ea"/>
                  <a:sym typeface="+mn-lt"/>
                </a:rPr>
                <a:t>02</a:t>
              </a:r>
              <a:endParaRPr lang="zh-CN" altLang="en-US" sz="2800" dirty="0"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B0D451-B08D-4F45-B8E2-DE985D145559}"/>
              </a:ext>
            </a:extLst>
          </p:cNvPr>
          <p:cNvGrpSpPr/>
          <p:nvPr/>
        </p:nvGrpSpPr>
        <p:grpSpPr>
          <a:xfrm>
            <a:off x="471072" y="783882"/>
            <a:ext cx="5541088" cy="1139796"/>
            <a:chOff x="223644" y="2706474"/>
            <a:chExt cx="5541088" cy="113979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A9028ED-8E11-A54F-8E02-A6DA1BE41F5A}"/>
                </a:ext>
              </a:extLst>
            </p:cNvPr>
            <p:cNvSpPr/>
            <p:nvPr/>
          </p:nvSpPr>
          <p:spPr>
            <a:xfrm>
              <a:off x="223644" y="2706474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数字型变量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C996FCE-3C2A-0442-A256-0B5F4756CC16}"/>
                </a:ext>
              </a:extLst>
            </p:cNvPr>
            <p:cNvSpPr/>
            <p:nvPr/>
          </p:nvSpPr>
          <p:spPr>
            <a:xfrm>
              <a:off x="245273" y="3143056"/>
              <a:ext cx="55194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：好评率、评分等同 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“二选一”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B14ED83-BB3E-4A40-AFD7-90A9D32A6D97}"/>
                </a:ext>
              </a:extLst>
            </p:cNvPr>
            <p:cNvSpPr/>
            <p:nvPr/>
          </p:nvSpPr>
          <p:spPr>
            <a:xfrm>
              <a:off x="245273" y="3507716"/>
              <a:ext cx="55194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：有无评价人数（有无评分）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0-1</a:t>
              </a:r>
              <a:r>
                <a:rPr lang="zh-CN" altLang="en-US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变量”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AEE5284-9AD2-2040-AEFC-7193C88AFDF3}"/>
              </a:ext>
            </a:extLst>
          </p:cNvPr>
          <p:cNvGrpSpPr/>
          <p:nvPr/>
        </p:nvGrpSpPr>
        <p:grpSpPr>
          <a:xfrm>
            <a:off x="467544" y="2067694"/>
            <a:ext cx="4464496" cy="1021357"/>
            <a:chOff x="223644" y="2706474"/>
            <a:chExt cx="4464496" cy="102135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E8ECAAD-45EA-A745-B9B1-F3A1DEC9A385}"/>
                </a:ext>
              </a:extLst>
            </p:cNvPr>
            <p:cNvSpPr/>
            <p:nvPr/>
          </p:nvSpPr>
          <p:spPr>
            <a:xfrm>
              <a:off x="223644" y="2706474"/>
              <a:ext cx="1461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日期型变量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9DA974C-DA42-D341-9DDF-B437E7CD8B7A}"/>
                </a:ext>
              </a:extLst>
            </p:cNvPr>
            <p:cNvSpPr/>
            <p:nvPr/>
          </p:nvSpPr>
          <p:spPr>
            <a:xfrm>
              <a:off x="245273" y="3143056"/>
              <a:ext cx="44428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：发布时间以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日为截止日，</a:t>
              </a:r>
              <a:endParaRPr lang="en-US" altLang="zh-CN" sz="16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计算已上线天数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“上线时长”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6061989-46E7-064A-883E-99F59F490A8A}"/>
              </a:ext>
            </a:extLst>
          </p:cNvPr>
          <p:cNvGrpSpPr/>
          <p:nvPr/>
        </p:nvGrpSpPr>
        <p:grpSpPr>
          <a:xfrm>
            <a:off x="489173" y="3291830"/>
            <a:ext cx="5541088" cy="1139796"/>
            <a:chOff x="223644" y="2706474"/>
            <a:chExt cx="5541088" cy="113979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68549C2-4B2F-714E-8C4E-614745E1207F}"/>
                </a:ext>
              </a:extLst>
            </p:cNvPr>
            <p:cNvSpPr/>
            <p:nvPr/>
          </p:nvSpPr>
          <p:spPr>
            <a:xfrm>
              <a:off x="223644" y="2706474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文本型变量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4605797-BDDE-BB46-89C3-1227A884EE26}"/>
                </a:ext>
              </a:extLst>
            </p:cNvPr>
            <p:cNvSpPr/>
            <p:nvPr/>
          </p:nvSpPr>
          <p:spPr>
            <a:xfrm>
              <a:off x="245273" y="3143056"/>
              <a:ext cx="55194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：整合分类变量 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个新水平”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8C12171-2401-9948-8873-B9DCD147B2B0}"/>
                </a:ext>
              </a:extLst>
            </p:cNvPr>
            <p:cNvSpPr/>
            <p:nvPr/>
          </p:nvSpPr>
          <p:spPr>
            <a:xfrm>
              <a:off x="245273" y="3507716"/>
              <a:ext cx="55194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：标签与分类内容重复率高</a:t>
              </a:r>
              <a:endParaRPr lang="zh-CN" altLang="en-US" sz="1600" b="1" dirty="0">
                <a:ln w="6350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C48D83BB-AC37-B34F-8EDC-F049BE5CB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58" y="902790"/>
            <a:ext cx="2365644" cy="362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FA0180C8-E299-E44D-A4B5-602141062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5000"/>
                    </a14:imgEffect>
                    <a14:imgEffect>
                      <a14:brightnessContrast bright="19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35" t="16513" r="12836" b="7177"/>
          <a:stretch/>
        </p:blipFill>
        <p:spPr>
          <a:xfrm>
            <a:off x="5076056" y="2211710"/>
            <a:ext cx="3853591" cy="2725711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DE10D5-8AA1-124D-97B0-BC418686930C}"/>
              </a:ext>
            </a:extLst>
          </p:cNvPr>
          <p:cNvGrpSpPr/>
          <p:nvPr/>
        </p:nvGrpSpPr>
        <p:grpSpPr>
          <a:xfrm>
            <a:off x="0" y="51471"/>
            <a:ext cx="9142413" cy="5112567"/>
            <a:chOff x="-26476" y="498421"/>
            <a:chExt cx="12908325" cy="6965498"/>
          </a:xfrm>
        </p:grpSpPr>
        <p:sp>
          <p:nvSpPr>
            <p:cNvPr id="51" name="任意多边形 35">
              <a:extLst>
                <a:ext uri="{FF2B5EF4-FFF2-40B4-BE49-F238E27FC236}">
                  <a16:creationId xmlns:a16="http://schemas.microsoft.com/office/drawing/2014/main" id="{36E0EDA0-244C-CC48-AC8E-6DE34B003073}"/>
                </a:ext>
              </a:extLst>
            </p:cNvPr>
            <p:cNvSpPr/>
            <p:nvPr/>
          </p:nvSpPr>
          <p:spPr>
            <a:xfrm>
              <a:off x="-5028" y="596527"/>
              <a:ext cx="1655378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任意多边形 44">
              <a:extLst>
                <a:ext uri="{FF2B5EF4-FFF2-40B4-BE49-F238E27FC236}">
                  <a16:creationId xmlns:a16="http://schemas.microsoft.com/office/drawing/2014/main" id="{0A5A05F8-1EB9-5B46-8D48-6CE4E955378E}"/>
                </a:ext>
              </a:extLst>
            </p:cNvPr>
            <p:cNvSpPr/>
            <p:nvPr/>
          </p:nvSpPr>
          <p:spPr>
            <a:xfrm rot="10800000">
              <a:off x="1748855" y="596528"/>
              <a:ext cx="11113945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DD9E64-4D03-FA46-AD4E-6051EC076D61}"/>
                </a:ext>
              </a:extLst>
            </p:cNvPr>
            <p:cNvSpPr/>
            <p:nvPr/>
          </p:nvSpPr>
          <p:spPr>
            <a:xfrm>
              <a:off x="698762" y="498421"/>
              <a:ext cx="939725" cy="79671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0DA4F987-9137-E74A-B342-D4C860C274F4}"/>
                </a:ext>
              </a:extLst>
            </p:cNvPr>
            <p:cNvSpPr txBox="1"/>
            <p:nvPr/>
          </p:nvSpPr>
          <p:spPr>
            <a:xfrm>
              <a:off x="1969590" y="596528"/>
              <a:ext cx="2433508" cy="62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数据预处理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15737A5-7A4D-BE41-B209-BF81A23B58DD}"/>
                </a:ext>
              </a:extLst>
            </p:cNvPr>
            <p:cNvSpPr/>
            <p:nvPr/>
          </p:nvSpPr>
          <p:spPr>
            <a:xfrm>
              <a:off x="-26476" y="7401630"/>
              <a:ext cx="12908325" cy="6228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E5D08FF-13B7-CE46-B7C8-BED905F90FC7}"/>
              </a:ext>
            </a:extLst>
          </p:cNvPr>
          <p:cNvGrpSpPr/>
          <p:nvPr/>
        </p:nvGrpSpPr>
        <p:grpSpPr>
          <a:xfrm>
            <a:off x="471072" y="843558"/>
            <a:ext cx="8468258" cy="1512168"/>
            <a:chOff x="471072" y="843558"/>
            <a:chExt cx="8468258" cy="151216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16C1623-55E2-BB46-B2C0-5AB9011FCD1C}"/>
                </a:ext>
              </a:extLst>
            </p:cNvPr>
            <p:cNvSpPr/>
            <p:nvPr/>
          </p:nvSpPr>
          <p:spPr>
            <a:xfrm>
              <a:off x="471072" y="843558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文本型变量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50FC7E-56FE-4643-9B6D-7ECAA3E465B9}"/>
                </a:ext>
              </a:extLst>
            </p:cNvPr>
            <p:cNvSpPr/>
            <p:nvPr/>
          </p:nvSpPr>
          <p:spPr>
            <a:xfrm>
              <a:off x="492701" y="1666286"/>
              <a:ext cx="17750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：作者信息</a:t>
              </a:r>
              <a:endParaRPr lang="zh-CN" altLang="en-US" sz="1600" b="1" dirty="0">
                <a:ln w="6350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3463F75A-A3AD-0D46-83F4-2C86EF8F2243}"/>
                </a:ext>
              </a:extLst>
            </p:cNvPr>
            <p:cNvSpPr/>
            <p:nvPr/>
          </p:nvSpPr>
          <p:spPr>
            <a:xfrm>
              <a:off x="2248820" y="1525555"/>
              <a:ext cx="360040" cy="669558"/>
            </a:xfrm>
            <a:prstGeom prst="leftBrace">
              <a:avLst/>
            </a:prstGeom>
            <a:ln w="28575">
              <a:solidFill>
                <a:srgbClr val="529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8B09AB5-4819-4746-95A2-7D5E28D0A322}"/>
                </a:ext>
              </a:extLst>
            </p:cNvPr>
            <p:cNvSpPr/>
            <p:nvPr/>
          </p:nvSpPr>
          <p:spPr>
            <a:xfrm>
              <a:off x="2602626" y="1373475"/>
              <a:ext cx="63367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同一作者多个小程序，关联性？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2017.6</a:t>
              </a:r>
              <a:r>
                <a:rPr lang="zh-CN" altLang="en-US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小程序实现相互跳转</a:t>
              </a:r>
              <a:endParaRPr lang="zh-CN" altLang="en-US" sz="1600" dirty="0">
                <a:ln w="6350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A4A841D-7BD3-C04B-B980-2F50E3BEC482}"/>
                </a:ext>
              </a:extLst>
            </p:cNvPr>
            <p:cNvSpPr/>
            <p:nvPr/>
          </p:nvSpPr>
          <p:spPr>
            <a:xfrm>
              <a:off x="2602626" y="2017172"/>
              <a:ext cx="63367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作者属于个人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公司，知名度？ 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</a:t>
              </a:r>
              <a:r>
                <a:rPr lang="en-US" altLang="zh-CN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2017.3.27</a:t>
              </a:r>
              <a:r>
                <a:rPr lang="zh-CN" altLang="en-US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向个人开发者开放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04A7F6F-3963-BB44-AB9A-8FE6892CB447}"/>
              </a:ext>
            </a:extLst>
          </p:cNvPr>
          <p:cNvGrpSpPr/>
          <p:nvPr/>
        </p:nvGrpSpPr>
        <p:grpSpPr>
          <a:xfrm>
            <a:off x="477001" y="2559418"/>
            <a:ext cx="7908227" cy="809530"/>
            <a:chOff x="477001" y="2559418"/>
            <a:chExt cx="7908227" cy="80953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F3C4F78-9EFB-2F43-9957-70A1F3372C9A}"/>
                </a:ext>
              </a:extLst>
            </p:cNvPr>
            <p:cNvSpPr/>
            <p:nvPr/>
          </p:nvSpPr>
          <p:spPr>
            <a:xfrm>
              <a:off x="485795" y="2559418"/>
              <a:ext cx="55194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：提取小程序介绍的总字数 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“介绍字数”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8018A9F-9B9A-684E-8308-B72C72D03797}"/>
                </a:ext>
              </a:extLst>
            </p:cNvPr>
            <p:cNvSpPr/>
            <p:nvPr/>
          </p:nvSpPr>
          <p:spPr>
            <a:xfrm>
              <a:off x="477001" y="3030394"/>
              <a:ext cx="79082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lang="en-US" altLang="zh-CN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600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：根据小程序介绍文本信息，构建</a:t>
              </a:r>
              <a:r>
                <a:rPr lang="zh-CN" altLang="en-US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“特征词比例”“ </a:t>
              </a:r>
              <a:r>
                <a:rPr lang="en" altLang="zh-CN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TF-IDF</a:t>
              </a:r>
              <a:r>
                <a:rPr lang="zh-CN" altLang="en-US" sz="1600" b="1" dirty="0">
                  <a:ln w="6350">
                    <a:noFill/>
                  </a:ln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权重”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8F81E5C-AA59-394F-8D13-27A9A94F6E70}"/>
              </a:ext>
            </a:extLst>
          </p:cNvPr>
          <p:cNvGrpSpPr/>
          <p:nvPr/>
        </p:nvGrpSpPr>
        <p:grpSpPr>
          <a:xfrm>
            <a:off x="1204606" y="3709389"/>
            <a:ext cx="6391730" cy="777565"/>
            <a:chOff x="1204606" y="3709389"/>
            <a:chExt cx="6391730" cy="777565"/>
          </a:xfrm>
        </p:grpSpPr>
        <p:sp>
          <p:nvSpPr>
            <p:cNvPr id="3" name="矩形标注 2">
              <a:extLst>
                <a:ext uri="{FF2B5EF4-FFF2-40B4-BE49-F238E27FC236}">
                  <a16:creationId xmlns:a16="http://schemas.microsoft.com/office/drawing/2014/main" id="{09FFA097-566F-F143-B6E3-6D9276581D2A}"/>
                </a:ext>
              </a:extLst>
            </p:cNvPr>
            <p:cNvSpPr/>
            <p:nvPr/>
          </p:nvSpPr>
          <p:spPr>
            <a:xfrm>
              <a:off x="1204606" y="3709389"/>
              <a:ext cx="6031690" cy="777565"/>
            </a:xfrm>
            <a:prstGeom prst="wedgeRectCallout">
              <a:avLst>
                <a:gd name="adj1" fmla="val 20500"/>
                <a:gd name="adj2" fmla="val -84798"/>
              </a:avLst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480BC42-5CEA-8742-BDB8-667BBD2B8DE3}"/>
                </a:ext>
              </a:extLst>
            </p:cNvPr>
            <p:cNvSpPr txBox="1"/>
            <p:nvPr/>
          </p:nvSpPr>
          <p:spPr>
            <a:xfrm>
              <a:off x="1413728" y="3745364"/>
              <a:ext cx="6182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特征词比例：特征词个数占样本所有词的比重</a:t>
              </a:r>
              <a:r>
                <a:rPr kumimoji="1"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——</a:t>
              </a:r>
              <a:r>
                <a:rPr kumimoji="1"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kumimoji="1" lang="zh-CN" alt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重复性考量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0A28BC5-DA0A-9740-BBBF-3A17D67B11BD}"/>
                </a:ext>
              </a:extLst>
            </p:cNvPr>
            <p:cNvSpPr txBox="1"/>
            <p:nvPr/>
          </p:nvSpPr>
          <p:spPr>
            <a:xfrm>
              <a:off x="1413728" y="4101706"/>
              <a:ext cx="6182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TF-IDF</a:t>
              </a:r>
              <a:r>
                <a:rPr kumimoji="1"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权重：每个样本数据中词的</a:t>
              </a:r>
              <a:r>
                <a:rPr lang="en" altLang="zh-CN" sz="1600" dirty="0">
                  <a:solidFill>
                    <a:schemeClr val="bg1">
                      <a:lumMod val="50000"/>
                    </a:schemeClr>
                  </a:solidFill>
                </a:rPr>
                <a:t>TF-IDF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权重的之和</a:t>
              </a:r>
              <a:endParaRPr kumimoji="1" lang="zh-CN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1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DE10D5-8AA1-124D-97B0-BC418686930C}"/>
              </a:ext>
            </a:extLst>
          </p:cNvPr>
          <p:cNvGrpSpPr/>
          <p:nvPr/>
        </p:nvGrpSpPr>
        <p:grpSpPr>
          <a:xfrm>
            <a:off x="0" y="51471"/>
            <a:ext cx="9142413" cy="5112567"/>
            <a:chOff x="-26476" y="498421"/>
            <a:chExt cx="12908325" cy="6965498"/>
          </a:xfrm>
        </p:grpSpPr>
        <p:sp>
          <p:nvSpPr>
            <p:cNvPr id="51" name="任意多边形 35">
              <a:extLst>
                <a:ext uri="{FF2B5EF4-FFF2-40B4-BE49-F238E27FC236}">
                  <a16:creationId xmlns:a16="http://schemas.microsoft.com/office/drawing/2014/main" id="{36E0EDA0-244C-CC48-AC8E-6DE34B003073}"/>
                </a:ext>
              </a:extLst>
            </p:cNvPr>
            <p:cNvSpPr/>
            <p:nvPr/>
          </p:nvSpPr>
          <p:spPr>
            <a:xfrm>
              <a:off x="-5028" y="596527"/>
              <a:ext cx="1655378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任意多边形 44">
              <a:extLst>
                <a:ext uri="{FF2B5EF4-FFF2-40B4-BE49-F238E27FC236}">
                  <a16:creationId xmlns:a16="http://schemas.microsoft.com/office/drawing/2014/main" id="{0A5A05F8-1EB9-5B46-8D48-6CE4E955378E}"/>
                </a:ext>
              </a:extLst>
            </p:cNvPr>
            <p:cNvSpPr/>
            <p:nvPr/>
          </p:nvSpPr>
          <p:spPr>
            <a:xfrm rot="10800000">
              <a:off x="1748855" y="596528"/>
              <a:ext cx="11113945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DD9E64-4D03-FA46-AD4E-6051EC076D61}"/>
                </a:ext>
              </a:extLst>
            </p:cNvPr>
            <p:cNvSpPr/>
            <p:nvPr/>
          </p:nvSpPr>
          <p:spPr>
            <a:xfrm>
              <a:off x="698762" y="498421"/>
              <a:ext cx="939725" cy="79671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0DA4F987-9137-E74A-B342-D4C860C274F4}"/>
                </a:ext>
              </a:extLst>
            </p:cNvPr>
            <p:cNvSpPr txBox="1"/>
            <p:nvPr/>
          </p:nvSpPr>
          <p:spPr>
            <a:xfrm>
              <a:off x="1969590" y="596528"/>
              <a:ext cx="2433508" cy="62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数据预处理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15737A5-7A4D-BE41-B209-BF81A23B58DD}"/>
                </a:ext>
              </a:extLst>
            </p:cNvPr>
            <p:cNvSpPr/>
            <p:nvPr/>
          </p:nvSpPr>
          <p:spPr>
            <a:xfrm>
              <a:off x="-26476" y="7401630"/>
              <a:ext cx="12908325" cy="6228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FA0180C8-E299-E44D-A4B5-602141062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5000"/>
                    </a14:imgEffect>
                    <a14:imgEffect>
                      <a14:brightnessContrast bright="19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35" t="16513" r="12836" b="7177"/>
          <a:stretch/>
        </p:blipFill>
        <p:spPr>
          <a:xfrm>
            <a:off x="5076056" y="2211710"/>
            <a:ext cx="3853591" cy="272571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CA7DE5F-4294-7A41-A382-AD200B977441}"/>
              </a:ext>
            </a:extLst>
          </p:cNvPr>
          <p:cNvGrpSpPr/>
          <p:nvPr/>
        </p:nvGrpSpPr>
        <p:grpSpPr>
          <a:xfrm>
            <a:off x="400197" y="1131590"/>
            <a:ext cx="3853591" cy="3471025"/>
            <a:chOff x="400197" y="1265733"/>
            <a:chExt cx="3853591" cy="3471025"/>
          </a:xfrm>
        </p:grpSpPr>
        <p:pic>
          <p:nvPicPr>
            <p:cNvPr id="18" name="图片 17" descr="C:\Users\ADMINI~1\AppData\Local\Temp\ksohtml\wps8E6C.tmp.jpg">
              <a:extLst>
                <a:ext uri="{FF2B5EF4-FFF2-40B4-BE49-F238E27FC236}">
                  <a16:creationId xmlns:a16="http://schemas.microsoft.com/office/drawing/2014/main" id="{1E773963-91D1-514E-98F3-9D9F8B73C1D3}"/>
                </a:ext>
              </a:extLst>
            </p:cNvPr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9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97" y="1573510"/>
              <a:ext cx="3853591" cy="31632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99BDED9-E522-C745-A5DF-DC18AA6F95AB}"/>
                </a:ext>
              </a:extLst>
            </p:cNvPr>
            <p:cNvSpPr/>
            <p:nvPr/>
          </p:nvSpPr>
          <p:spPr>
            <a:xfrm>
              <a:off x="1619184" y="1265733"/>
              <a:ext cx="16566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bg2">
                      <a:lumMod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变量相关性热力图</a:t>
              </a:r>
              <a:endParaRPr kumimoji="1" lang="zh-CN" altLang="en-US" sz="1100" b="1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9173889-E2C5-D64F-B5FF-E8B20E6864DE}"/>
              </a:ext>
            </a:extLst>
          </p:cNvPr>
          <p:cNvGrpSpPr/>
          <p:nvPr/>
        </p:nvGrpSpPr>
        <p:grpSpPr>
          <a:xfrm>
            <a:off x="4716016" y="2210411"/>
            <a:ext cx="3534497" cy="1297443"/>
            <a:chOff x="4860032" y="1469507"/>
            <a:chExt cx="3534497" cy="129744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8626827-53F3-5A48-9D8C-59DA011A982F}"/>
                </a:ext>
              </a:extLst>
            </p:cNvPr>
            <p:cNvSpPr/>
            <p:nvPr/>
          </p:nvSpPr>
          <p:spPr>
            <a:xfrm>
              <a:off x="4860032" y="1469507"/>
              <a:ext cx="31678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有无评价人数与评分相关系数</a:t>
              </a:r>
              <a:r>
                <a:rPr lang="en-US" altLang="zh-CN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0.98</a:t>
              </a:r>
              <a:endPara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1F5D637-5182-4643-A563-4505E3D6706F}"/>
                </a:ext>
              </a:extLst>
            </p:cNvPr>
            <p:cNvSpPr/>
            <p:nvPr/>
          </p:nvSpPr>
          <p:spPr>
            <a:xfrm>
              <a:off x="4860032" y="1807714"/>
              <a:ext cx="33698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介绍字数与</a:t>
              </a:r>
              <a:r>
                <a:rPr lang="en-US" altLang="zh-CN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TF-IDF</a:t>
              </a:r>
              <a:r>
                <a:rPr lang="zh-CN" altLang="en-US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权重相关系数</a:t>
              </a:r>
              <a:r>
                <a:rPr lang="en-US" altLang="zh-CN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0.79</a:t>
              </a:r>
              <a:endPara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9A11DD2-E3D6-B147-B1FB-75FE4AF97299}"/>
                </a:ext>
              </a:extLst>
            </p:cNvPr>
            <p:cNvSpPr/>
            <p:nvPr/>
          </p:nvSpPr>
          <p:spPr>
            <a:xfrm>
              <a:off x="4867601" y="2137324"/>
              <a:ext cx="35269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有无评价人数与评价人数相关系数</a:t>
              </a:r>
              <a:r>
                <a:rPr lang="en-US" altLang="zh-CN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0.54</a:t>
              </a:r>
              <a:endPara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B7AD886-5E09-1E46-A3F0-204F1C7A81F9}"/>
                </a:ext>
              </a:extLst>
            </p:cNvPr>
            <p:cNvSpPr/>
            <p:nvPr/>
          </p:nvSpPr>
          <p:spPr>
            <a:xfrm>
              <a:off x="4867601" y="2459173"/>
              <a:ext cx="28087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评分与评价人数相关系数</a:t>
              </a:r>
              <a:r>
                <a:rPr lang="en-US" altLang="zh-CN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0.54</a:t>
              </a:r>
              <a:endPara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BB9E970D-E479-8A41-9BB4-8F4326ACFA7F}"/>
              </a:ext>
            </a:extLst>
          </p:cNvPr>
          <p:cNvSpPr/>
          <p:nvPr/>
        </p:nvSpPr>
        <p:spPr>
          <a:xfrm>
            <a:off x="4716016" y="1513116"/>
            <a:ext cx="2730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多数变量之间</a:t>
            </a:r>
            <a:r>
              <a:rPr lang="en-US" altLang="zh-CN" sz="9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相关系数</a:t>
            </a:r>
            <a:r>
              <a:rPr lang="en-US" altLang="zh-CN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&lt;0.03</a:t>
            </a:r>
            <a:endParaRPr lang="zh-CN" altLang="en-US" sz="1400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190D3B8-273E-304B-99BB-60A9404E4FB5}"/>
              </a:ext>
            </a:extLst>
          </p:cNvPr>
          <p:cNvGrpSpPr/>
          <p:nvPr/>
        </p:nvGrpSpPr>
        <p:grpSpPr>
          <a:xfrm>
            <a:off x="227644" y="1275606"/>
            <a:ext cx="4200341" cy="2515253"/>
            <a:chOff x="227644" y="1370610"/>
            <a:chExt cx="4200341" cy="251525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199EC71-28FF-D142-B6C0-41F0511F3B0A}"/>
                </a:ext>
              </a:extLst>
            </p:cNvPr>
            <p:cNvPicPr/>
            <p:nvPr/>
          </p:nvPicPr>
          <p:blipFill rotWithShape="1">
            <a:blip r:embed="rId5"/>
            <a:srcRect l="1861" r="2688" b="6542"/>
            <a:stretch/>
          </p:blipFill>
          <p:spPr bwMode="auto">
            <a:xfrm>
              <a:off x="227644" y="1750269"/>
              <a:ext cx="4200341" cy="213559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9FB2673-D435-B14E-8C6C-BCD02DA700BD}"/>
                </a:ext>
              </a:extLst>
            </p:cNvPr>
            <p:cNvSpPr/>
            <p:nvPr/>
          </p:nvSpPr>
          <p:spPr>
            <a:xfrm>
              <a:off x="1693381" y="1370610"/>
              <a:ext cx="1441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bg2">
                      <a:lumMod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数据变量说明表</a:t>
              </a:r>
              <a:endParaRPr kumimoji="1" lang="zh-CN" altLang="en-US" sz="1100" b="1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3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FA0180C8-E299-E44D-A4B5-602141062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5000"/>
                    </a14:imgEffect>
                    <a14:imgEffect>
                      <a14:brightnessContrast bright="19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35" t="16513" r="12836" b="7177"/>
          <a:stretch/>
        </p:blipFill>
        <p:spPr>
          <a:xfrm>
            <a:off x="5076056" y="2211710"/>
            <a:ext cx="3853591" cy="2725711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DE10D5-8AA1-124D-97B0-BC418686930C}"/>
              </a:ext>
            </a:extLst>
          </p:cNvPr>
          <p:cNvGrpSpPr/>
          <p:nvPr/>
        </p:nvGrpSpPr>
        <p:grpSpPr>
          <a:xfrm>
            <a:off x="0" y="51471"/>
            <a:ext cx="9142413" cy="5112567"/>
            <a:chOff x="-26476" y="498421"/>
            <a:chExt cx="12908325" cy="6965498"/>
          </a:xfrm>
        </p:grpSpPr>
        <p:sp>
          <p:nvSpPr>
            <p:cNvPr id="51" name="任意多边形 35">
              <a:extLst>
                <a:ext uri="{FF2B5EF4-FFF2-40B4-BE49-F238E27FC236}">
                  <a16:creationId xmlns:a16="http://schemas.microsoft.com/office/drawing/2014/main" id="{36E0EDA0-244C-CC48-AC8E-6DE34B003073}"/>
                </a:ext>
              </a:extLst>
            </p:cNvPr>
            <p:cNvSpPr/>
            <p:nvPr/>
          </p:nvSpPr>
          <p:spPr>
            <a:xfrm>
              <a:off x="-5028" y="596527"/>
              <a:ext cx="1655378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任意多边形 44">
              <a:extLst>
                <a:ext uri="{FF2B5EF4-FFF2-40B4-BE49-F238E27FC236}">
                  <a16:creationId xmlns:a16="http://schemas.microsoft.com/office/drawing/2014/main" id="{0A5A05F8-1EB9-5B46-8D48-6CE4E955378E}"/>
                </a:ext>
              </a:extLst>
            </p:cNvPr>
            <p:cNvSpPr/>
            <p:nvPr/>
          </p:nvSpPr>
          <p:spPr>
            <a:xfrm rot="10800000">
              <a:off x="1748855" y="596528"/>
              <a:ext cx="11113945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DD9E64-4D03-FA46-AD4E-6051EC076D61}"/>
                </a:ext>
              </a:extLst>
            </p:cNvPr>
            <p:cNvSpPr/>
            <p:nvPr/>
          </p:nvSpPr>
          <p:spPr>
            <a:xfrm>
              <a:off x="698762" y="498421"/>
              <a:ext cx="939725" cy="79671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0DA4F987-9137-E74A-B342-D4C860C274F4}"/>
                </a:ext>
              </a:extLst>
            </p:cNvPr>
            <p:cNvSpPr txBox="1"/>
            <p:nvPr/>
          </p:nvSpPr>
          <p:spPr>
            <a:xfrm>
              <a:off x="1969590" y="596528"/>
              <a:ext cx="2433508" cy="62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描述性分析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15737A5-7A4D-BE41-B209-BF81A23B58DD}"/>
                </a:ext>
              </a:extLst>
            </p:cNvPr>
            <p:cNvSpPr/>
            <p:nvPr/>
          </p:nvSpPr>
          <p:spPr>
            <a:xfrm>
              <a:off x="-26476" y="7401630"/>
              <a:ext cx="12908325" cy="6228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74BF4F6E-AFCD-9B42-BE16-37B44422117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19" y="1419622"/>
            <a:ext cx="4072615" cy="331444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E43EA11-0982-0D41-8C54-27599CCF3BB4}"/>
              </a:ext>
            </a:extLst>
          </p:cNvPr>
          <p:cNvSpPr/>
          <p:nvPr/>
        </p:nvSpPr>
        <p:spPr>
          <a:xfrm>
            <a:off x="3671753" y="95150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因变量：人气值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009F82-62DD-8C48-8EE1-42EF54326179}"/>
              </a:ext>
            </a:extLst>
          </p:cNvPr>
          <p:cNvGrpSpPr/>
          <p:nvPr/>
        </p:nvGrpSpPr>
        <p:grpSpPr>
          <a:xfrm>
            <a:off x="531322" y="3033761"/>
            <a:ext cx="3567033" cy="1081608"/>
            <a:chOff x="4821391" y="1369100"/>
            <a:chExt cx="3567033" cy="10816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442E984-BB1D-F146-9619-6C03A5426A7D}"/>
                </a:ext>
              </a:extLst>
            </p:cNvPr>
            <p:cNvGrpSpPr/>
            <p:nvPr/>
          </p:nvGrpSpPr>
          <p:grpSpPr>
            <a:xfrm>
              <a:off x="4821391" y="1506306"/>
              <a:ext cx="3567033" cy="944402"/>
              <a:chOff x="4821391" y="1506306"/>
              <a:chExt cx="3567033" cy="944402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2B3F383-04F5-5942-AC9A-B695251F64C5}"/>
                  </a:ext>
                </a:extLst>
              </p:cNvPr>
              <p:cNvGrpSpPr/>
              <p:nvPr/>
            </p:nvGrpSpPr>
            <p:grpSpPr>
              <a:xfrm>
                <a:off x="4821391" y="1506306"/>
                <a:ext cx="3128994" cy="806610"/>
                <a:chOff x="4788024" y="685020"/>
                <a:chExt cx="3128994" cy="806610"/>
              </a:xfrm>
            </p:grpSpPr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9A26C439-DB45-BC4C-BF1E-976C2099C5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" t="42007" r="49046" b="45036"/>
                <a:stretch/>
              </p:blipFill>
              <p:spPr>
                <a:xfrm>
                  <a:off x="6228184" y="728126"/>
                  <a:ext cx="1688834" cy="763504"/>
                </a:xfrm>
                <a:prstGeom prst="rect">
                  <a:avLst/>
                </a:prstGeom>
              </p:spPr>
            </p:pic>
            <p:pic>
              <p:nvPicPr>
                <p:cNvPr id="25" name="图片 24">
                  <a:extLst>
                    <a:ext uri="{FF2B5EF4-FFF2-40B4-BE49-F238E27FC236}">
                      <a16:creationId xmlns:a16="http://schemas.microsoft.com/office/drawing/2014/main" id="{A14510C5-9D2A-D940-9C37-D1E588A63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52555" r="52202" b="34488"/>
                <a:stretch/>
              </p:blipFill>
              <p:spPr>
                <a:xfrm>
                  <a:off x="4788024" y="685020"/>
                  <a:ext cx="1584176" cy="763504"/>
                </a:xfrm>
                <a:prstGeom prst="rect">
                  <a:avLst/>
                </a:prstGeom>
              </p:spPr>
            </p:pic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B375169-CE32-0E47-B873-31C519CE9CA1}"/>
                  </a:ext>
                </a:extLst>
              </p:cNvPr>
              <p:cNvSpPr/>
              <p:nvPr/>
            </p:nvSpPr>
            <p:spPr>
              <a:xfrm>
                <a:off x="4896433" y="2112154"/>
                <a:ext cx="1082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ln w="63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评价人数 </a:t>
                </a:r>
                <a:r>
                  <a:rPr lang="en-US" altLang="zh-CN" sz="1600" b="1" dirty="0">
                    <a:ln w="6350"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400" b="1" dirty="0">
                  <a:ln w="6350">
                    <a:noFill/>
                  </a:ln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A27D10-8C42-294A-BABC-2A786B435212}"/>
                  </a:ext>
                </a:extLst>
              </p:cNvPr>
              <p:cNvSpPr/>
              <p:nvPr/>
            </p:nvSpPr>
            <p:spPr>
              <a:xfrm>
                <a:off x="6406791" y="2112154"/>
                <a:ext cx="19816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ln w="63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所属类别 </a:t>
                </a:r>
                <a:r>
                  <a:rPr lang="zh-CN" altLang="en-US" sz="1600" b="1" dirty="0">
                    <a:ln w="6350"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社交、购物</a:t>
                </a:r>
                <a:endParaRPr lang="zh-CN" altLang="en-US" sz="1400" b="1" dirty="0">
                  <a:ln w="6350">
                    <a:noFill/>
                  </a:ln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1EC151B-F7D9-EC4F-8A47-0F1F9F8197D6}"/>
                </a:ext>
              </a:extLst>
            </p:cNvPr>
            <p:cNvSpPr/>
            <p:nvPr/>
          </p:nvSpPr>
          <p:spPr>
            <a:xfrm>
              <a:off x="4896433" y="1369100"/>
              <a:ext cx="15151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人气值最低 </a:t>
              </a:r>
              <a:r>
                <a:rPr lang="en-US" altLang="zh-CN" sz="1600" b="1" dirty="0">
                  <a:ln w="6350">
                    <a:noFill/>
                  </a:ln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710</a:t>
              </a:r>
              <a:endParaRPr lang="zh-CN" altLang="en-US" sz="14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506CED-79F8-C542-B261-ACE580777A80}"/>
              </a:ext>
            </a:extLst>
          </p:cNvPr>
          <p:cNvGrpSpPr/>
          <p:nvPr/>
        </p:nvGrpSpPr>
        <p:grpSpPr>
          <a:xfrm>
            <a:off x="630153" y="1606610"/>
            <a:ext cx="2876438" cy="1109156"/>
            <a:chOff x="4896433" y="2797493"/>
            <a:chExt cx="2876438" cy="110915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C9EFDB5-11FA-7F4D-8D04-76EBE415F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3633" r="55469" b="24004"/>
            <a:stretch/>
          </p:blipFill>
          <p:spPr>
            <a:xfrm>
              <a:off x="4938385" y="3006878"/>
              <a:ext cx="1288386" cy="635877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9884A491-82C4-3449-9C6E-FE1560177EAF}"/>
                </a:ext>
              </a:extLst>
            </p:cNvPr>
            <p:cNvGrpSpPr/>
            <p:nvPr/>
          </p:nvGrpSpPr>
          <p:grpSpPr>
            <a:xfrm>
              <a:off x="4896433" y="3568095"/>
              <a:ext cx="2876438" cy="338554"/>
              <a:chOff x="4896433" y="2090668"/>
              <a:chExt cx="2876438" cy="33855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CF00FBC-D7EB-3544-89ED-8627749A414C}"/>
                  </a:ext>
                </a:extLst>
              </p:cNvPr>
              <p:cNvSpPr/>
              <p:nvPr/>
            </p:nvSpPr>
            <p:spPr>
              <a:xfrm>
                <a:off x="4896433" y="2090668"/>
                <a:ext cx="120898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ln w="63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评价人数 </a:t>
                </a:r>
                <a:r>
                  <a:rPr lang="en-US" altLang="zh-CN" sz="1600" b="1" dirty="0">
                    <a:ln w="6350"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endParaRPr lang="zh-CN" altLang="en-US" sz="1400" b="1" dirty="0">
                  <a:ln w="6350">
                    <a:noFill/>
                  </a:ln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053D3D1-4FA6-7843-AEDB-8E6CEF962830}"/>
                  </a:ext>
                </a:extLst>
              </p:cNvPr>
              <p:cNvSpPr/>
              <p:nvPr/>
            </p:nvSpPr>
            <p:spPr>
              <a:xfrm>
                <a:off x="6406791" y="2090668"/>
                <a:ext cx="13660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ln w="63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所属类别 </a:t>
                </a:r>
                <a:r>
                  <a:rPr lang="zh-CN" altLang="en-US" sz="1600" b="1" dirty="0">
                    <a:ln w="6350"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出行</a:t>
                </a:r>
                <a:endParaRPr lang="zh-CN" altLang="en-US" sz="1400" b="1" dirty="0">
                  <a:ln w="6350">
                    <a:noFill/>
                  </a:ln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DBC070A-EEF4-7040-ADCE-26F517089025}"/>
                </a:ext>
              </a:extLst>
            </p:cNvPr>
            <p:cNvSpPr/>
            <p:nvPr/>
          </p:nvSpPr>
          <p:spPr>
            <a:xfrm>
              <a:off x="4896433" y="2797493"/>
              <a:ext cx="18950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人气值最高 </a:t>
              </a:r>
              <a:r>
                <a:rPr lang="en-US" altLang="zh-CN" sz="1600" b="1" dirty="0">
                  <a:ln w="6350">
                    <a:noFill/>
                  </a:ln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977582</a:t>
              </a:r>
              <a:endParaRPr lang="zh-CN" altLang="en-US" sz="14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1C67985-A583-B041-A495-8895909A7E4D}"/>
              </a:ext>
            </a:extLst>
          </p:cNvPr>
          <p:cNvSpPr/>
          <p:nvPr/>
        </p:nvSpPr>
        <p:spPr>
          <a:xfrm>
            <a:off x="404525" y="1938524"/>
            <a:ext cx="2400016" cy="1202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小程序人气值 </a:t>
            </a:r>
            <a:r>
              <a:rPr lang="zh-CN" altLang="en-US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差异较大</a:t>
            </a:r>
            <a:endParaRPr lang="en-US" altLang="zh-CN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 </a:t>
            </a:r>
            <a:r>
              <a:rPr lang="en-US" altLang="zh-CN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13837.05</a:t>
            </a:r>
            <a:r>
              <a:rPr lang="zh-CN" altLang="en-US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中位数 </a:t>
            </a:r>
            <a:r>
              <a:rPr lang="en-US" altLang="zh-CN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8986</a:t>
            </a:r>
            <a:endParaRPr lang="zh-CN" altLang="en-US" sz="1600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6E60086-FBDF-9B41-9DA3-69E3E66733FD}"/>
              </a:ext>
            </a:extLst>
          </p:cNvPr>
          <p:cNvSpPr/>
          <p:nvPr/>
        </p:nvSpPr>
        <p:spPr>
          <a:xfrm>
            <a:off x="395536" y="3141482"/>
            <a:ext cx="456240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 </a:t>
            </a:r>
            <a:r>
              <a:rPr lang="zh-CN" altLang="en-US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少数人气极高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小程序拉高整体平均值情况</a:t>
            </a:r>
            <a:endParaRPr lang="zh-CN" altLang="en-US" sz="1400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9A55F28-FC87-7941-A16E-E40B47FD9E4C}"/>
              </a:ext>
            </a:extLst>
          </p:cNvPr>
          <p:cNvGrpSpPr/>
          <p:nvPr/>
        </p:nvGrpSpPr>
        <p:grpSpPr>
          <a:xfrm>
            <a:off x="2627784" y="699542"/>
            <a:ext cx="3853591" cy="2725711"/>
            <a:chOff x="2555776" y="843558"/>
            <a:chExt cx="3853591" cy="2725711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0DFFAF20-EFDB-E547-8B04-1199AC3C2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15000"/>
                      </a14:imgEffect>
                      <a14:imgEffect>
                        <a14:brightnessContrast bright="19000" contrast="2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35" t="16513" r="12836" b="7177"/>
            <a:stretch/>
          </p:blipFill>
          <p:spPr>
            <a:xfrm>
              <a:off x="2555776" y="843558"/>
              <a:ext cx="3853591" cy="2725711"/>
            </a:xfrm>
            <a:prstGeom prst="rect">
              <a:avLst/>
            </a:prstGeom>
          </p:spPr>
        </p:pic>
        <p:sp>
          <p:nvSpPr>
            <p:cNvPr id="45" name="TextBox 48">
              <a:extLst>
                <a:ext uri="{FF2B5EF4-FFF2-40B4-BE49-F238E27FC236}">
                  <a16:creationId xmlns:a16="http://schemas.microsoft.com/office/drawing/2014/main" id="{AA66A7B5-00C9-9D43-B466-02226FFC4482}"/>
                </a:ext>
              </a:extLst>
            </p:cNvPr>
            <p:cNvSpPr txBox="1"/>
            <p:nvPr/>
          </p:nvSpPr>
          <p:spPr>
            <a:xfrm>
              <a:off x="3635896" y="2269301"/>
              <a:ext cx="2518310" cy="662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描述性分析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0B59A428-F0ED-5C47-A20A-D595AA23A9CF}"/>
                </a:ext>
              </a:extLst>
            </p:cNvPr>
            <p:cNvSpPr/>
            <p:nvPr/>
          </p:nvSpPr>
          <p:spPr bwMode="auto">
            <a:xfrm>
              <a:off x="3137640" y="2309060"/>
              <a:ext cx="714280" cy="588896"/>
            </a:xfrm>
            <a:prstGeom prst="roundRect">
              <a:avLst/>
            </a:prstGeom>
            <a:solidFill>
              <a:srgbClr val="339966"/>
            </a:solidFill>
            <a:ln w="38100">
              <a:noFill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atin typeface="Impact" panose="020B0806030902050204" pitchFamily="34" charset="0"/>
                  <a:cs typeface="+mn-ea"/>
                  <a:sym typeface="+mn-lt"/>
                </a:rPr>
                <a:t>03</a:t>
              </a:r>
              <a:endParaRPr lang="zh-CN" altLang="en-US" sz="2800" dirty="0"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4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DE10D5-8AA1-124D-97B0-BC418686930C}"/>
              </a:ext>
            </a:extLst>
          </p:cNvPr>
          <p:cNvGrpSpPr/>
          <p:nvPr/>
        </p:nvGrpSpPr>
        <p:grpSpPr>
          <a:xfrm>
            <a:off x="0" y="51471"/>
            <a:ext cx="9142413" cy="5112567"/>
            <a:chOff x="-26476" y="498421"/>
            <a:chExt cx="12908325" cy="6965498"/>
          </a:xfrm>
        </p:grpSpPr>
        <p:sp>
          <p:nvSpPr>
            <p:cNvPr id="51" name="任意多边形 35">
              <a:extLst>
                <a:ext uri="{FF2B5EF4-FFF2-40B4-BE49-F238E27FC236}">
                  <a16:creationId xmlns:a16="http://schemas.microsoft.com/office/drawing/2014/main" id="{36E0EDA0-244C-CC48-AC8E-6DE34B003073}"/>
                </a:ext>
              </a:extLst>
            </p:cNvPr>
            <p:cNvSpPr/>
            <p:nvPr/>
          </p:nvSpPr>
          <p:spPr>
            <a:xfrm>
              <a:off x="-5028" y="596527"/>
              <a:ext cx="1655378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任意多边形 44">
              <a:extLst>
                <a:ext uri="{FF2B5EF4-FFF2-40B4-BE49-F238E27FC236}">
                  <a16:creationId xmlns:a16="http://schemas.microsoft.com/office/drawing/2014/main" id="{0A5A05F8-1EB9-5B46-8D48-6CE4E955378E}"/>
                </a:ext>
              </a:extLst>
            </p:cNvPr>
            <p:cNvSpPr/>
            <p:nvPr/>
          </p:nvSpPr>
          <p:spPr>
            <a:xfrm rot="10800000">
              <a:off x="1748855" y="596528"/>
              <a:ext cx="11113945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DD9E64-4D03-FA46-AD4E-6051EC076D61}"/>
                </a:ext>
              </a:extLst>
            </p:cNvPr>
            <p:cNvSpPr/>
            <p:nvPr/>
          </p:nvSpPr>
          <p:spPr>
            <a:xfrm>
              <a:off x="698762" y="498421"/>
              <a:ext cx="939725" cy="79671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0DA4F987-9137-E74A-B342-D4C860C274F4}"/>
                </a:ext>
              </a:extLst>
            </p:cNvPr>
            <p:cNvSpPr txBox="1"/>
            <p:nvPr/>
          </p:nvSpPr>
          <p:spPr>
            <a:xfrm>
              <a:off x="1969590" y="596528"/>
              <a:ext cx="2433508" cy="62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描述性分析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15737A5-7A4D-BE41-B209-BF81A23B58DD}"/>
                </a:ext>
              </a:extLst>
            </p:cNvPr>
            <p:cNvSpPr/>
            <p:nvPr/>
          </p:nvSpPr>
          <p:spPr>
            <a:xfrm>
              <a:off x="-26476" y="7401630"/>
              <a:ext cx="12908325" cy="6228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FA0180C8-E299-E44D-A4B5-602141062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5000"/>
                    </a14:imgEffect>
                    <a14:imgEffect>
                      <a14:brightnessContrast bright="19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35" t="16513" r="12836" b="7177"/>
          <a:stretch/>
        </p:blipFill>
        <p:spPr>
          <a:xfrm>
            <a:off x="5076056" y="2211710"/>
            <a:ext cx="3853591" cy="2725711"/>
          </a:xfrm>
          <a:prstGeom prst="rect">
            <a:avLst/>
          </a:prstGeom>
        </p:spPr>
      </p:pic>
      <p:pic>
        <p:nvPicPr>
          <p:cNvPr id="10" name="图片 9" descr="C:\Users\ADMINI~1\AppData\Local\Temp\ksohtml\wps8EE0.tmp.jpg">
            <a:extLst>
              <a:ext uri="{FF2B5EF4-FFF2-40B4-BE49-F238E27FC236}">
                <a16:creationId xmlns:a16="http://schemas.microsoft.com/office/drawing/2014/main" id="{ACDF92B0-F407-3A4F-ACF8-87CBD15FEFF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40" y="1601750"/>
            <a:ext cx="3079656" cy="295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15E18C9-E823-3B4B-9508-831A2E7C4BB3}"/>
              </a:ext>
            </a:extLst>
          </p:cNvPr>
          <p:cNvSpPr/>
          <p:nvPr/>
        </p:nvSpPr>
        <p:spPr>
          <a:xfrm>
            <a:off x="2883872" y="95150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自变量：外部因素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评价人数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313091-C210-0142-8219-4B8320E0D7A6}"/>
              </a:ext>
            </a:extLst>
          </p:cNvPr>
          <p:cNvSpPr/>
          <p:nvPr/>
        </p:nvSpPr>
        <p:spPr>
          <a:xfrm>
            <a:off x="4684226" y="1675857"/>
            <a:ext cx="3672800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58.67%</a:t>
            </a:r>
            <a:r>
              <a:rPr lang="zh-CN" altLang="en-US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的评价人数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评分数据均为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600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4C164C-DDB9-AE41-A258-9DE5E2277681}"/>
              </a:ext>
            </a:extLst>
          </p:cNvPr>
          <p:cNvSpPr/>
          <p:nvPr/>
        </p:nvSpPr>
        <p:spPr>
          <a:xfrm>
            <a:off x="5254093" y="2317856"/>
            <a:ext cx="2821606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评价人数集中在</a:t>
            </a:r>
            <a:r>
              <a:rPr lang="zh-CN" altLang="en-US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占总样本数的 </a:t>
            </a:r>
            <a:r>
              <a:rPr lang="en-US" altLang="zh-CN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37.79%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占有评价人数的 </a:t>
            </a:r>
            <a:r>
              <a:rPr lang="en-US" altLang="zh-CN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91.42%</a:t>
            </a:r>
          </a:p>
        </p:txBody>
      </p:sp>
      <p:pic>
        <p:nvPicPr>
          <p:cNvPr id="11" name="图片 10" descr="C:\Users\ADMINI~1\AppData\Local\Temp\ksohtml\wps8F00.tmp.jpg">
            <a:extLst>
              <a:ext uri="{FF2B5EF4-FFF2-40B4-BE49-F238E27FC236}">
                <a16:creationId xmlns:a16="http://schemas.microsoft.com/office/drawing/2014/main" id="{A340A57E-E1B4-344F-BE1E-25D6CCDA09E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51" y="1563638"/>
            <a:ext cx="3307433" cy="294599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A783C2A-6C8B-904C-901A-78D6ED34F96F}"/>
              </a:ext>
            </a:extLst>
          </p:cNvPr>
          <p:cNvSpPr/>
          <p:nvPr/>
        </p:nvSpPr>
        <p:spPr>
          <a:xfrm>
            <a:off x="5229347" y="1995686"/>
            <a:ext cx="2727029" cy="1618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评分集中在</a:t>
            </a:r>
            <a:r>
              <a:rPr lang="zh-CN" altLang="en-US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4.0-5.0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占总样本数的 </a:t>
            </a:r>
            <a:r>
              <a:rPr lang="en-US" altLang="zh-CN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38.78%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5.0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分占比最高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占有评分数据的 </a:t>
            </a:r>
            <a:r>
              <a:rPr lang="en-US" altLang="zh-CN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63.67%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4A10E2-90FE-5F44-BB70-2916C9227649}"/>
              </a:ext>
            </a:extLst>
          </p:cNvPr>
          <p:cNvSpPr/>
          <p:nvPr/>
        </p:nvSpPr>
        <p:spPr>
          <a:xfrm>
            <a:off x="2883872" y="951508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自变量：外部因素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评分</a:t>
            </a:r>
          </a:p>
        </p:txBody>
      </p:sp>
    </p:spTree>
    <p:extLst>
      <p:ext uri="{BB962C8B-B14F-4D97-AF65-F5344CB8AC3E}">
        <p14:creationId xmlns:p14="http://schemas.microsoft.com/office/powerpoint/2010/main" val="303869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5" grpId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DE10D5-8AA1-124D-97B0-BC418686930C}"/>
              </a:ext>
            </a:extLst>
          </p:cNvPr>
          <p:cNvGrpSpPr/>
          <p:nvPr/>
        </p:nvGrpSpPr>
        <p:grpSpPr>
          <a:xfrm>
            <a:off x="0" y="51471"/>
            <a:ext cx="9142413" cy="5112567"/>
            <a:chOff x="-26476" y="498421"/>
            <a:chExt cx="12908325" cy="6965498"/>
          </a:xfrm>
        </p:grpSpPr>
        <p:sp>
          <p:nvSpPr>
            <p:cNvPr id="51" name="任意多边形 35">
              <a:extLst>
                <a:ext uri="{FF2B5EF4-FFF2-40B4-BE49-F238E27FC236}">
                  <a16:creationId xmlns:a16="http://schemas.microsoft.com/office/drawing/2014/main" id="{36E0EDA0-244C-CC48-AC8E-6DE34B003073}"/>
                </a:ext>
              </a:extLst>
            </p:cNvPr>
            <p:cNvSpPr/>
            <p:nvPr/>
          </p:nvSpPr>
          <p:spPr>
            <a:xfrm>
              <a:off x="-5028" y="596527"/>
              <a:ext cx="1655378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任意多边形 44">
              <a:extLst>
                <a:ext uri="{FF2B5EF4-FFF2-40B4-BE49-F238E27FC236}">
                  <a16:creationId xmlns:a16="http://schemas.microsoft.com/office/drawing/2014/main" id="{0A5A05F8-1EB9-5B46-8D48-6CE4E955378E}"/>
                </a:ext>
              </a:extLst>
            </p:cNvPr>
            <p:cNvSpPr/>
            <p:nvPr/>
          </p:nvSpPr>
          <p:spPr>
            <a:xfrm rot="10800000">
              <a:off x="1748855" y="596528"/>
              <a:ext cx="11113945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DD9E64-4D03-FA46-AD4E-6051EC076D61}"/>
                </a:ext>
              </a:extLst>
            </p:cNvPr>
            <p:cNvSpPr/>
            <p:nvPr/>
          </p:nvSpPr>
          <p:spPr>
            <a:xfrm>
              <a:off x="698762" y="498421"/>
              <a:ext cx="939725" cy="79671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0DA4F987-9137-E74A-B342-D4C860C274F4}"/>
                </a:ext>
              </a:extLst>
            </p:cNvPr>
            <p:cNvSpPr txBox="1"/>
            <p:nvPr/>
          </p:nvSpPr>
          <p:spPr>
            <a:xfrm>
              <a:off x="1969590" y="596528"/>
              <a:ext cx="2433508" cy="62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描述性分析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15737A5-7A4D-BE41-B209-BF81A23B58DD}"/>
                </a:ext>
              </a:extLst>
            </p:cNvPr>
            <p:cNvSpPr/>
            <p:nvPr/>
          </p:nvSpPr>
          <p:spPr>
            <a:xfrm>
              <a:off x="-26476" y="7401630"/>
              <a:ext cx="12908325" cy="6228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FA0180C8-E299-E44D-A4B5-602141062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5000"/>
                    </a14:imgEffect>
                    <a14:imgEffect>
                      <a14:brightnessContrast bright="19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35" t="16513" r="12836" b="7177"/>
          <a:stretch/>
        </p:blipFill>
        <p:spPr>
          <a:xfrm>
            <a:off x="5076056" y="2211710"/>
            <a:ext cx="3853591" cy="272571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914EFDC-3F07-3F41-B265-05FC505111FF}"/>
              </a:ext>
            </a:extLst>
          </p:cNvPr>
          <p:cNvSpPr/>
          <p:nvPr/>
        </p:nvSpPr>
        <p:spPr>
          <a:xfrm>
            <a:off x="2883872" y="95150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自变量：内部因素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上线时长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50D0D1-F594-7D4D-BD28-86F28EA5D973}"/>
              </a:ext>
            </a:extLst>
          </p:cNvPr>
          <p:cNvSpPr/>
          <p:nvPr/>
        </p:nvSpPr>
        <p:spPr>
          <a:xfrm>
            <a:off x="4810040" y="1820224"/>
            <a:ext cx="4238661" cy="1618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上线时长集中在</a:t>
            </a:r>
            <a:r>
              <a:rPr lang="zh-CN" altLang="en-US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150-172</a:t>
            </a:r>
            <a:r>
              <a:rPr lang="zh-CN" altLang="en-US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占总样本数的 </a:t>
            </a:r>
            <a:r>
              <a:rPr lang="en-US" altLang="zh-CN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其中，上线时长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天（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2017.1.9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）数量最多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占总体的 </a:t>
            </a:r>
            <a:r>
              <a:rPr lang="en-US" altLang="zh-CN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15.92%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9612E5-479A-DA4E-A3CE-588F15BDDFE3}"/>
              </a:ext>
            </a:extLst>
          </p:cNvPr>
          <p:cNvGrpSpPr/>
          <p:nvPr/>
        </p:nvGrpSpPr>
        <p:grpSpPr>
          <a:xfrm>
            <a:off x="539552" y="1203598"/>
            <a:ext cx="4422651" cy="3538455"/>
            <a:chOff x="565399" y="1416806"/>
            <a:chExt cx="4422651" cy="353845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7D63C67-9C6D-9547-BFB9-BB89B227AAEE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  <a14:imgEffect>
                        <a14:brightnessContrast bright="8000"/>
                      </a14:imgEffect>
                    </a14:imgLayer>
                  </a14:imgProps>
                </a:ext>
              </a:extLst>
            </a:blip>
            <a:srcRect l="2030" b="3868"/>
            <a:stretch/>
          </p:blipFill>
          <p:spPr>
            <a:xfrm>
              <a:off x="755576" y="1613558"/>
              <a:ext cx="3597866" cy="3087787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32D79B7-ABD3-EA4E-B655-50A8331C020B}"/>
                </a:ext>
              </a:extLst>
            </p:cNvPr>
            <p:cNvGrpSpPr/>
            <p:nvPr/>
          </p:nvGrpSpPr>
          <p:grpSpPr>
            <a:xfrm>
              <a:off x="971600" y="1416806"/>
              <a:ext cx="1107996" cy="473013"/>
              <a:chOff x="1721504" y="1162779"/>
              <a:chExt cx="1107996" cy="47301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D9B22DF-5F77-7947-8373-662522EB5D19}"/>
                  </a:ext>
                </a:extLst>
              </p:cNvPr>
              <p:cNvSpPr/>
              <p:nvPr/>
            </p:nvSpPr>
            <p:spPr>
              <a:xfrm>
                <a:off x="1721504" y="1288259"/>
                <a:ext cx="11079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上线时长分布</a:t>
                </a:r>
              </a:p>
            </p:txBody>
          </p:sp>
          <p:sp>
            <p:nvSpPr>
              <p:cNvPr id="6" name="椭圆形标注 5">
                <a:extLst>
                  <a:ext uri="{FF2B5EF4-FFF2-40B4-BE49-F238E27FC236}">
                    <a16:creationId xmlns:a16="http://schemas.microsoft.com/office/drawing/2014/main" id="{F3DB4FDF-CBEA-A147-960C-AD8AF7159D5B}"/>
                  </a:ext>
                </a:extLst>
              </p:cNvPr>
              <p:cNvSpPr/>
              <p:nvPr/>
            </p:nvSpPr>
            <p:spPr>
              <a:xfrm>
                <a:off x="1754973" y="1162779"/>
                <a:ext cx="1008112" cy="473013"/>
              </a:xfrm>
              <a:prstGeom prst="wedgeEllipseCallout">
                <a:avLst>
                  <a:gd name="adj1" fmla="val 35427"/>
                  <a:gd name="adj2" fmla="val 68576"/>
                </a:avLst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BA8EDEF-A180-454C-8312-3652F1AB0AD5}"/>
                </a:ext>
              </a:extLst>
            </p:cNvPr>
            <p:cNvGrpSpPr/>
            <p:nvPr/>
          </p:nvGrpSpPr>
          <p:grpSpPr>
            <a:xfrm>
              <a:off x="4154362" y="3852485"/>
              <a:ext cx="833688" cy="369332"/>
              <a:chOff x="1721504" y="1266460"/>
              <a:chExt cx="833688" cy="36933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8268167-23E4-444A-B64F-83C8F5FA035B}"/>
                  </a:ext>
                </a:extLst>
              </p:cNvPr>
              <p:cNvSpPr/>
              <p:nvPr/>
            </p:nvSpPr>
            <p:spPr>
              <a:xfrm>
                <a:off x="1721504" y="1288259"/>
                <a:ext cx="8002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人气分布</a:t>
                </a:r>
              </a:p>
            </p:txBody>
          </p:sp>
          <p:sp>
            <p:nvSpPr>
              <p:cNvPr id="21" name="椭圆形标注 20">
                <a:extLst>
                  <a:ext uri="{FF2B5EF4-FFF2-40B4-BE49-F238E27FC236}">
                    <a16:creationId xmlns:a16="http://schemas.microsoft.com/office/drawing/2014/main" id="{B260E582-B8B9-D44A-9F69-2A9ECC8A0BE4}"/>
                  </a:ext>
                </a:extLst>
              </p:cNvPr>
              <p:cNvSpPr/>
              <p:nvPr/>
            </p:nvSpPr>
            <p:spPr>
              <a:xfrm>
                <a:off x="1754973" y="1266460"/>
                <a:ext cx="800219" cy="369332"/>
              </a:xfrm>
              <a:prstGeom prst="wedgeEllipseCallout">
                <a:avLst>
                  <a:gd name="adj1" fmla="val -57574"/>
                  <a:gd name="adj2" fmla="val 63682"/>
                </a:avLst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7EE2663-D185-BC4B-8DEB-170EE3EE06A4}"/>
                </a:ext>
              </a:extLst>
            </p:cNvPr>
            <p:cNvSpPr/>
            <p:nvPr/>
          </p:nvSpPr>
          <p:spPr>
            <a:xfrm>
              <a:off x="1850592" y="4701345"/>
              <a:ext cx="11272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05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上线时长（天）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5CC849A-9F86-284F-8D56-83E1A522AA26}"/>
                </a:ext>
              </a:extLst>
            </p:cNvPr>
            <p:cNvSpPr/>
            <p:nvPr/>
          </p:nvSpPr>
          <p:spPr>
            <a:xfrm>
              <a:off x="565399" y="3153195"/>
              <a:ext cx="25806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sz="105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人气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7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DE10D5-8AA1-124D-97B0-BC418686930C}"/>
              </a:ext>
            </a:extLst>
          </p:cNvPr>
          <p:cNvGrpSpPr/>
          <p:nvPr/>
        </p:nvGrpSpPr>
        <p:grpSpPr>
          <a:xfrm>
            <a:off x="0" y="51471"/>
            <a:ext cx="9142413" cy="5112567"/>
            <a:chOff x="-26476" y="498421"/>
            <a:chExt cx="12908325" cy="6965498"/>
          </a:xfrm>
        </p:grpSpPr>
        <p:sp>
          <p:nvSpPr>
            <p:cNvPr id="51" name="任意多边形 35">
              <a:extLst>
                <a:ext uri="{FF2B5EF4-FFF2-40B4-BE49-F238E27FC236}">
                  <a16:creationId xmlns:a16="http://schemas.microsoft.com/office/drawing/2014/main" id="{36E0EDA0-244C-CC48-AC8E-6DE34B003073}"/>
                </a:ext>
              </a:extLst>
            </p:cNvPr>
            <p:cNvSpPr/>
            <p:nvPr/>
          </p:nvSpPr>
          <p:spPr>
            <a:xfrm>
              <a:off x="-5028" y="596527"/>
              <a:ext cx="1655378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任意多边形 44">
              <a:extLst>
                <a:ext uri="{FF2B5EF4-FFF2-40B4-BE49-F238E27FC236}">
                  <a16:creationId xmlns:a16="http://schemas.microsoft.com/office/drawing/2014/main" id="{0A5A05F8-1EB9-5B46-8D48-6CE4E955378E}"/>
                </a:ext>
              </a:extLst>
            </p:cNvPr>
            <p:cNvSpPr/>
            <p:nvPr/>
          </p:nvSpPr>
          <p:spPr>
            <a:xfrm rot="10800000">
              <a:off x="1748855" y="596528"/>
              <a:ext cx="11113945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DD9E64-4D03-FA46-AD4E-6051EC076D61}"/>
                </a:ext>
              </a:extLst>
            </p:cNvPr>
            <p:cNvSpPr/>
            <p:nvPr/>
          </p:nvSpPr>
          <p:spPr>
            <a:xfrm>
              <a:off x="698762" y="498421"/>
              <a:ext cx="939725" cy="79671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0DA4F987-9137-E74A-B342-D4C860C274F4}"/>
                </a:ext>
              </a:extLst>
            </p:cNvPr>
            <p:cNvSpPr txBox="1"/>
            <p:nvPr/>
          </p:nvSpPr>
          <p:spPr>
            <a:xfrm>
              <a:off x="1969590" y="596528"/>
              <a:ext cx="2433508" cy="62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描述性分析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15737A5-7A4D-BE41-B209-BF81A23B58DD}"/>
                </a:ext>
              </a:extLst>
            </p:cNvPr>
            <p:cNvSpPr/>
            <p:nvPr/>
          </p:nvSpPr>
          <p:spPr>
            <a:xfrm>
              <a:off x="-26476" y="7401630"/>
              <a:ext cx="12908325" cy="6228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FA0180C8-E299-E44D-A4B5-602141062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5000"/>
                    </a14:imgEffect>
                    <a14:imgEffect>
                      <a14:brightnessContrast bright="19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35" t="16513" r="12836" b="7177"/>
          <a:stretch/>
        </p:blipFill>
        <p:spPr>
          <a:xfrm>
            <a:off x="5076056" y="2211710"/>
            <a:ext cx="3853591" cy="272571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BF879CA-35BA-F344-B651-EC6CA17CA05D}"/>
              </a:ext>
            </a:extLst>
          </p:cNvPr>
          <p:cNvSpPr/>
          <p:nvPr/>
        </p:nvSpPr>
        <p:spPr>
          <a:xfrm>
            <a:off x="2883872" y="95150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自变量：内部因素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所属类别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5AB5BB-DF5D-A644-9FB8-8C27ED5185EB}"/>
              </a:ext>
            </a:extLst>
          </p:cNvPr>
          <p:cNvSpPr/>
          <p:nvPr/>
        </p:nvSpPr>
        <p:spPr>
          <a:xfrm>
            <a:off x="534575" y="1675857"/>
            <a:ext cx="3368230" cy="2628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不同类别</a:t>
            </a:r>
            <a:r>
              <a:rPr lang="zh-CN" altLang="en-US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人气差异不大</a:t>
            </a:r>
            <a:endParaRPr lang="en-US" altLang="zh-CN" sz="1600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音乐类相对高、视频类相对最低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不同类别</a:t>
            </a:r>
            <a:r>
              <a:rPr lang="zh-CN" altLang="en-US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样本数量差异大</a:t>
            </a:r>
            <a:endParaRPr lang="en-US" altLang="zh-CN" sz="1600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工具、社交类样本数量最多</a:t>
            </a:r>
            <a:r>
              <a:rPr lang="en-US" altLang="zh-CN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&gt;150</a:t>
            </a:r>
            <a:r>
              <a:rPr lang="zh-CN" altLang="en-US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体育类样本数量最少，</a:t>
            </a:r>
            <a:r>
              <a:rPr lang="zh-CN" altLang="en-US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en-US" altLang="zh-CN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同类别内</a:t>
            </a:r>
            <a:r>
              <a:rPr lang="zh-CN" altLang="en-US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人气存在差异</a:t>
            </a:r>
            <a:endParaRPr lang="en-US" altLang="zh-CN" sz="1600" b="1" dirty="0">
              <a:ln w="6350">
                <a:noFill/>
              </a:ln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多数类别最大值远高于中位数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27A545-C74B-724B-9538-49CA222F2475}"/>
              </a:ext>
            </a:extLst>
          </p:cNvPr>
          <p:cNvGrpSpPr/>
          <p:nvPr/>
        </p:nvGrpSpPr>
        <p:grpSpPr>
          <a:xfrm>
            <a:off x="4067945" y="1357734"/>
            <a:ext cx="4717687" cy="3392930"/>
            <a:chOff x="4067945" y="1357734"/>
            <a:chExt cx="4717687" cy="3392930"/>
          </a:xfrm>
        </p:grpSpPr>
        <p:pic>
          <p:nvPicPr>
            <p:cNvPr id="9" name="图片 8" descr="C:\Users\ADMINI~1\AppData\Local\Temp\ksohtml\wps8E9D.tmp.jpg">
              <a:extLst>
                <a:ext uri="{FF2B5EF4-FFF2-40B4-BE49-F238E27FC236}">
                  <a16:creationId xmlns:a16="http://schemas.microsoft.com/office/drawing/2014/main" id="{4AA59393-C727-5243-8C43-AEC86536A7D0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74"/>
            <a:stretch/>
          </p:blipFill>
          <p:spPr bwMode="auto">
            <a:xfrm>
              <a:off x="4067945" y="1357734"/>
              <a:ext cx="4717687" cy="339293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51597B-E0BD-D743-A227-9E0B0AB80DA8}"/>
                </a:ext>
              </a:extLst>
            </p:cNvPr>
            <p:cNvSpPr/>
            <p:nvPr/>
          </p:nvSpPr>
          <p:spPr>
            <a:xfrm>
              <a:off x="5508104" y="4515966"/>
              <a:ext cx="214674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类别与人气的箱线图（按中位数绘制）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1EA18C5-70E0-B84C-9C70-13BD5130CD9F}"/>
              </a:ext>
            </a:extLst>
          </p:cNvPr>
          <p:cNvGrpSpPr/>
          <p:nvPr/>
        </p:nvGrpSpPr>
        <p:grpSpPr>
          <a:xfrm>
            <a:off x="323528" y="1592398"/>
            <a:ext cx="9001000" cy="3042936"/>
            <a:chOff x="179512" y="1592398"/>
            <a:chExt cx="9001000" cy="3042936"/>
          </a:xfrm>
        </p:grpSpPr>
        <p:pic>
          <p:nvPicPr>
            <p:cNvPr id="20" name="图片 19" descr="G:\0fudan\datamining\carrrrrrrrrrrrr.png">
              <a:extLst>
                <a:ext uri="{FF2B5EF4-FFF2-40B4-BE49-F238E27FC236}">
                  <a16:creationId xmlns:a16="http://schemas.microsoft.com/office/drawing/2014/main" id="{1296122C-3767-5E45-9D27-9670C0DF14D3}"/>
                </a:ext>
              </a:extLst>
            </p:cNvPr>
            <p:cNvPicPr/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7"/>
            <a:stretch/>
          </p:blipFill>
          <p:spPr bwMode="auto">
            <a:xfrm>
              <a:off x="1030738" y="2571750"/>
              <a:ext cx="2489528" cy="206358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1" name="图片 20" descr="G:\0fudan\datamining\shoppingggggg.png">
              <a:extLst>
                <a:ext uri="{FF2B5EF4-FFF2-40B4-BE49-F238E27FC236}">
                  <a16:creationId xmlns:a16="http://schemas.microsoft.com/office/drawing/2014/main" id="{7E8213B5-DD17-A64B-AE6F-6F02BBEF2E39}"/>
                </a:ext>
              </a:extLst>
            </p:cNvPr>
            <p:cNvPicPr/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2571750"/>
              <a:ext cx="2412267" cy="1820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FBD91A-E9C9-BB4A-8742-6931C1F5D601}"/>
                </a:ext>
              </a:extLst>
            </p:cNvPr>
            <p:cNvSpPr/>
            <p:nvPr/>
          </p:nvSpPr>
          <p:spPr>
            <a:xfrm>
              <a:off x="179512" y="1592398"/>
              <a:ext cx="4536504" cy="746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n w="6350">
                    <a:noFill/>
                  </a:ln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出行类关键词：</a:t>
              </a:r>
              <a:endParaRPr lang="en-US" altLang="zh-CN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程序、查询、服务、出行、代驾、公交、预定</a:t>
              </a:r>
              <a:r>
                <a:rPr lang="zh-CN" altLang="en-US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25294E-209F-1C48-8D18-3DAC690DA42D}"/>
                </a:ext>
              </a:extLst>
            </p:cNvPr>
            <p:cNvSpPr/>
            <p:nvPr/>
          </p:nvSpPr>
          <p:spPr>
            <a:xfrm>
              <a:off x="4644008" y="1610327"/>
              <a:ext cx="4536504" cy="746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n w="6350">
                    <a:noFill/>
                  </a:ln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购物类关键词：</a:t>
              </a:r>
              <a:endParaRPr lang="en-US" altLang="zh-CN" sz="1600" b="1" dirty="0">
                <a:ln w="6350">
                  <a:noFill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购物、生活、商品、优质、正品、服务、产品。</a:t>
              </a:r>
              <a:endPara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6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COURSE_ID" val="F794246F-A95D-4489-AA10-5871F5D53A1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Fk6k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YWTqSLORUx7mAwAA3BAAACcAAAB1bml2ZXJzYWwvZmxhc2hfcHVibGlzaGluZ19zZXR0aW5ncy54bWzVWO9u2kgQ/85TrHzqx2LSJpcUGaIoAQWVQAqOrtXpFC3eAe9lvet611D66Z7mHqxPcrNeIFBIa9rjlBOKwLMzv/k/401w/ikRZAqZ5ko2vKNqzSMgI8W4nDS8u7D98swj2lDJqFASGp5UHjlvVoI0Hwmu4yEYg6yaIIzU9dQ0vNiYtO77s9msynWa2VMlcoP4uhqpxE8z0CANZH4q6By/zDwF7S0QSgDgX6LkQqxZqRASOKQbxXIBhDO0XHLrFBVtQXXs+Y5tRKOHSaZyyS6VUBnJJqOG98vZhf0seRzUFU9A2pjoJhIt2dQpY9xaQcWQfwYSA5/EaO7psUdmnJm44b2uvbIwyO5vwxTgzndqYS4VBkGaBX4ChjJqqHt0Cg18MnpJcCQ2lzThUYgnxAag4V2F98Nu56p13+uHreH9dXjTdTbsIRS23od7CIWdsNvah78s/PWH29ag2+m9vQ/7/W7YuX2UwohuBCTwNyMWYGRVnkWwClhg4jwZScoFFulXYdRgsMwFzSYQqjbHLI6p0OCRP1OYvMup4GaO3VDDbngASC90CpEZ2LQ1PJPl4D3COUA0DHO5qomTN6uaOD3bcN132h/d2mllQI2hUYzFg7TCtMBfJy3ZxkpuuGafyUgJtnIIkhGwHk1grSeGD1y2kfPII2NMgkBXLzJOhUe4QdejlbDOR9pwU/Ree52TIBYOCSA3w61QRDHN9EbEV1G3hR81f+8pA/oPFwpHeor1N5ULRuYqJ4I/ADGKYJrzBH/FQNabiYwzlRRU7HdDtOBo3JTDDNh5GUUfUEWSoyQOl1SAcRo+5vwzGcFYZYgLdIqjCOlcO/zqXsAp1foRlC5tfOFapNO7ar1/YR2kbEpltCc41gYkqTkIPp0TqcxSDsMR0VxDkRTGWXFWxrfqj6dB8yQXLs3/djLWoA+YksNo2Scx37WgtNqYTotGtM1VQGMLckyJw8SDCCcLlzmUBYyoJEqKOaERTm9t23rKVa6R4hrYQesft9DJEy6LpwlOQdSYMchKQdaOXr0+Pvn19OxNvep/+evvl98UWuy1W0GtOrfYLp9cnOWkvlqf3xH6xhLdkm2rLLGFyraU7n4xWCyw7REf+Hb17N5ExcJ8joto2LoYXF6TQWt41w2H9TLF0FPYdyaKsZzG9j2yjEz/LsR0tErB26iXqvNybL1+KQPfluEauM17u7Z1S5mAk3riJg/OasETjuX2v+i7p1rg51v2P2m7n3oBdD17oLYDmkUxZvRgVfDsx9ohw/ucIuaeVle2jTta4O+8DduThEueYBzt3l5doZsnxzW89e08qlQQbfM/Es3KP1BLAwQUAAIACABhZOpIFvREU74CAABVCgAAIQAAAHVuaXZlcnNhbC9mbGFzaF9za2luX3NldHRpbmdzLnhtbJVWbW/aMBD+vl+B2HfSvdJJKVJLmVSJrdVa9buTHImFY0f2hY5/P1/iNDYkwDhVwnfP4zvfG43NlsvFh8kkTpVQ+hkQucwNaTrdhGc306RGVHKWKokgcSaVLpmYLj7+bD5x1CDPsdQO9KWcDUuhdzNvPpdQnI9vc5IxQqrKisn9WuVqlrB0m2tVy+xsaMW+Ai243Frk1Y/5cjXqQHCDDwhlENPqmuQySqXBGKCQvq9IzrIES0B0nq6az4Wc3tXp1x/QdtxwbGi3n0jGaBXLIUzy9S3JOF7a28OqzElOExD+ooV++UwyChVsDzq8/P4ryShDVXX1Pz1SaZVTQkPO6SK+c4RimR0/iuqK5CyBHkSOzlbBpad5670Hcl/9uY9pXLUST5TXg4VARU8ELFDXEEfdqbWZQr091mjnAxYbJowF+Koe9GSDfmK16a4JdT3uD7xxmfl3OU0PeVWiLmHZBuwjQ0NPWC7vmmXhuX5XeRFq2Dmld6en7aG/bWKPoZ62hz4LnsGjFPtj/KGpJXVlvmOuoKcrYK0gmT1mztqdOit5WtPwGu/5TtFhSpXBwlA4L7wEqlwcNbo2pOgopliyHc8ZciV/ES7ZPyNUJo4O9K7ZhlsrRo4ChjquCdHuaT9iOob96FIZNmT7s9A/rT1P0G7xmylDZGlR2p8lM504nh0T62QaDTNoT1o46Ae5URdySqa3oF+UEr6XJtoxilQIF4NVO1xj8DjychBHw0mO3SVD2Zd1mYBe2aJx6Jom1LW4gueFsH/4yuENss7oyjJibalY2Psk4+9N6SlcCwDTadE1QHtoLWUtkAvYgXBWT9G8eOxpsbENPtZut7iGDfrj6TQHHekBvJZ0m6JvlYMV4hkGCK82rmFGazm/hpElpnlZMPbdFu6nKNjL3TKj3gv2WKNwvRTcbO3HKbRK+nfyH1BLAwQUAAIACABhZOpIhFv6tL0DAADtDwAAJgAAAHVuaXZlcnNhbC9odG1sX3B1Ymxpc2hpbmdfc2V0dGluZ3MueG1s1Vfvbts2EP/upyA09GOtpH+W1JAdBImCGHXtzFawFsMQ0OLZ4kKRGknZdT/tafZgfZIeRduJ6ySVu6TbYASOjne/u/vdHc+Kjj7mgsxAG65kO9hv7gUEZKoYl9N2cJmcPT8MiLFUMiqUhHYgVUCOOo2oKMeCm2wE1qKqIQgjTauw7SCztmiF4Xw+b3JTaHeqRGkR3zRTlYeFBgPSgg4LQRf4ZRcFmGCJUAMA/3Ill2adRoOQyCO9U6wUQDjDyCV3SVFxbnMRhF5rTNPrqValZCdKKE30dNwOfjo8dp+Vjkc65TlIR4npoNCJbYsyxl0QVIz4JyAZ8GmG0R68CsicM5u1g5d7LxwMqofbMBW4T506mBOFHEi7xM/BUkYt9Y/eoYWP1qwEXsQWkuY8TfCEuPzbwWlyNep1T+Or/iCJR1fnybuej2EHoyR+n+xglHSTXryLfl348w8X8bDX7b+9SgaDXtK9uLFCRjcIicJNxiJkVpU6hTVhkc3KfCwpF9ijX9FowGKXC6qnkKgzjlWcUGEgIH8UMP2lpILbBQ7DHg7DNUBxbApI7dCVrR1YXUJwA+cBMTCs5bonXr9Z98TB4Ubqofd+k9adUUbUWppm2Dwoq0KLwtuildpEyY3U3DMZK8HWCU2QZYG5HGtORUC4xdzS9al1DNgzLpB/Z7vfnEi7lVyaUW02OFzz6Fo57fzWVxbM7z45L7pP9VdVCkYWqiSCXwOximDhyhz/y4DcHg8y0SqvpIIaS4zgDMiMwxzYUR1HH9BFXqIl3haFAOs9/FnyT2QME6URF+gM7xaUc+PxmzsBF9SYG1C6ivGZb/pu/zR+/8wlSNmMynRHcKw25IV9Eny6IFLZlR3SkdLSQFUUxll1Vie35veXwfC8FL7Mj12MW9BPWJKn8bJLYb4ZQW23GZ1Vg+iGq4LGEeRYEo+JByneDFyWUBcwpZIoKRaEpngfGzfWM65KgxI/wB7afH+E3p5wWT1NcdWjR81A14Lc23/x8tXrnw8O37Sa4ee//n7+oNFyU10I6tz5VXVy7yqsZ/XVQvyG0QNrccv2TOncNSrbcnr3ql+upO0rPgrdQrh7t1Qr8MesllF8PDw5J8N4dNlLRq065e0rnCSbZtggE/dbr47N4DJBguNa8I7HWp1bT60/qBXg2zpaQ79LL27t0Voh4N079XcJ3r6C5xwb6H8xSfc19T8fwh8ySA//SPNj9liDBFSnGdboyer67189j0rYf4kD/7R+9dl414nCO98qGyjffEXvNL4AUEsDBBQAAgAIAGFk6kjjgzzrngEAACEGAAAfAAAAdW5pdmVyc2FsL2h0bWxfc2tpbl9zZXR0aW5ncy5qc42Uy27CMBBF93xF5G4rRJ+h3aFCJSQWldpd1YUThhDh2JbtpKSIf2/s8IgfofVs4quTO+OxPLtB1CyUoug52plvs3+z90YDrSlRwrWtkx690DqSJF/CR14AySkgB6mOv57k/ZlojVeYyI4zosY1qd8VcNnxQyxEc782JEKgDIlV4O/vELgNgD8ncNA5WHuoTqeTUilGhymjCqgaUiYKbBh09WpW94wOzCoQf6ArnIJlGpvVR54dH2IdXS5lBce0XrCMDROcbjLBSrrsy7+uOYjmzjctMHqKX2aWHcmlmiso3MSzsY5+kguQEg55H2c6gjDBCZCO78isC6hl7B/Ioatc5upIT250dGmOM/C6NJ7osDHaeHndjHX4nIKtaom7Wx0WQXANwrOa3uuwQMZL/o8L5IJluiMe6vf8hBKGlznNDqlHOoKcLlbb9nXvfFBT/hRZT4g5T2gdepJF4EnSgCYDmrLG0jGtdNIuQmn7Z5YrskBifnEKWdUod47o/WeEsFI4XRfNeGimo245yOYbxJyumoxfbqlOAZUztAb7X1BLAwQUAAIACABhZOp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BhZOp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GFk6kiIplZk2QgAAOk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PItzzyofLzv//58z/+U4ljUsRvwpGYkqVGRCBzfD+C96riJRkR2tPhn6Yjx/5Qma8Zo/7FgvoMTLrwaeBZbqX/+yhCYvvzIOmGBEVwD9aC7NV1xE9eWKwLohaec6AF9VaWvx3RR3oxtxZPjwFd+3YuM5fbFQlcx38C7tplR8FnFblOyDRGvIx9uMuf/LAVVKWQcPPamD+5kK41J26isSZ+CuD2Kl9fkQPoxgkdJqBynT/noCvrkWQd0JX5cx7jg5as1zr8eR3EyFcG7BJP8sZZdtfakiCrJCqKZ1F0tV4VjadVQB/5Ymdxrzv6GedSqDH+I7ewxp9cID5BrjCXl+JlE/NXDxjj18Na0vNACzg3XVxikhA5GcyU8c1E1j/PRuOr8WygXVX6SpSViKfl941292u91f6hV41xOSUZN/JolJWFhLBWLZ8s3ZyORzMQiEczHX8yK33+d2Ho+NYcaTqu9ON/FBYwmeK7Sp//nQd6O51i3ZwZI03FM82Y6WNTrMsIm1it9D/TNVpaG4IYRRuHfEFsSRCUZycgKHQdWwzwku34a5JDnzq+kTV9NsWGOdUUUxvrlb5Bg2D7ByHZWrMlBM/SCpHthNbcJbZQCyEixnl5Ae3iFIbgD1s6wEk9y/Ev8mifyveafjUzx+ORMcO6mlAqfezbSA0srqm4oKls4CnICCzYrd8Gn4noExKQ7LqFhVxrV9cj+DW5IdfO49KFX/YGayYYXDIhfg4gBA6eQtQZxv14qvI1BIXIQisrDL/QwM4ETdp1OWRrujKG0FTMlHyTi0lkg+MdfwGhQxYsh7wbbBjyFZ4Nxp8gxiE3xwVB44+Qkh8Lgj5jA3IIGzlgunynXck8I3gaJgmS5ODC4vHubpG1WACOr+bGoesQKHyFIU1ENoYXhTUZ+MdbcKQmj05keyQYFlu8PTobAqYENmxzOXRBGVKwyqPrx1vtz7OhrI2wOoNwU8f3M1NUSa7Us7bIpwxZ9sbyFwTNycJaQyZsYcx2bDHGPS9M+Nva+QlZLK4/38WlS1fxp+/eYFKm4B2xDI7IoAyOKSv2mna+bPEM3mgIj/WTVuRZgDebYChYl6fa+Nu4KHS8tRtV6W/hqGfjijrrVTvev1753fYLGGNEJXigQUUbOLQQCMNOzLcc2DzdQkBNH4K6SVTPoeDze2ghAfo4lqFT9A4xd7ByGUPuYEWLibjHA0Mz4bB1T+b89pEDLHI18tpxf/M7okvgGv6cqnPyQOG85BJrEx1kYO8S7s/j5dRRKbO1mJo5AsN1kPkYBRVIdR2P36Hyib29wclSRLtBZj73dO3aIrtd50nsCLDOa4+8PIc9BNQTVNcKk7iONqU/vdOQaIrTSO+k2AHiOUFz+yqVn+/ymIHlqXI9U2RdwfxGwfPZzY+D7OBrMjKN2UgecAmQJp7FFkvYhR/4PS+/rOhGoOKhDPLiyRvEChbL//79X/nFHNgTUVFM/WNROZD8vGriZ3l/0Skj4V9zyDHlQRYqXnIC4wtVAs1/vzI1CNBvcmWxom3Jox7/xJVLNaRA7EbZNGXl+gayxBBJQdcBnAULCrmRpx+h8ImzfqV/YwVPUDhNSt2igsTK89hkhW3YX3HXzHV8UhD+7p2IT97UJjNZVcXdH3LUdRZP0fZrwwUm/syHXPpYRJ5yLetQnQ9EEtthxWWKzS2pWlASovd9Qdgc3eueCfsPKq4FNZxlvs/4LKDuhH/ZevkpFxj4hzgI4z4L+JU+eUtzhEv6JfZd/8FyQ2BLkw5ZJ2DDhB8WY5FZ2iH3lOeOnZYbUw4Z76gL+4ISTSfNnx04hCnKQHz6TRnzTHphOVyz4qGU/BT1EKCTr+wlIEU9BBh8VxnDze4l6nAoDU0+yA2sIE3P4z3gIb6oUzFP8pbl4RaM+IfZMLVQMSHL6VGb9MXuaDoeiROa09IGV09Y3POfDzA3HDPfGoysQt53yND38Vs9H8A95jCXnI5uMQ3IwfSs+OuxDIidcSwFovbB4VJEVMS2K/KhAhcRa7HklT6soFjGhwpXGzVlTuFWST3j5awQ0hPlXFTzFE7M4jzQ51W8GIRGyX4e1Ku+WKde9ZyDerHY0/7z196cBBhCwCFJaGZpae5l8iXsThxIE5bYsSdG0wLYEmT7cEVKdKUImbASp6okqKKX9DgcLZnjkg1xY54UIbU256ffCyHJzoe2zEbkgaXLSEw5mgMpthdJEFe6fSgelMDUwEmYuJEdxUUjxbYdZs1DMfsjpSrZe/ZZfWQ3Soo0j/ZMfabswO3VI7qA99Ty96rpbRZK1JHGao5uK/p+QVfbH8qma9l0LZuuZdO1bLqWTdey6Vo2Xcuma9l0LZuuZdO1bLqWTdey6Vo2Xcuma9l0LZuuZdO1bLqWTddft+m6F52z55pSkKfpmjI9V891z1+g5boH/VY7ruKyWbZcf9WW6+uqfnsd1xhUtlx/4ZbrmaT7f+65HtIACvJO/m/u/wFQSwMEFAACAAgAYmTqSO+PBMGnGAAAi0MAABcAAAB1bml2ZXJzYWwvdW5pdmVyc2FsLnBuZ+18C1RT19YuHnvE66lwentaqwbSXttaHy0ipohAose2VKtSq5Aihl0P1agIUcIz5EFrb+0DiFURBSX1WqQlkC1FEnkk0VKJEGJUDBsIEG1IImxCTEIeOzvJ/hM89XnOuOfef/xj/P+9MAYjydrrm48155pz7qzM/fWHm+Jmz5o3KyAgYPa699/5KCDgj0BAwHTazBm+kc6vaw75XqbRP4r7a4DgGm7E9+EZ6pqNawIC6rl/cu/4o+/zf9v/fhI9ICCozf8/TUb78dOAgLUvr3tnzda8FOMghX/OkSAzS14HCsNW3/368xfN7+g3vBq6Z/cL8Npv3nyj/t03Sl5cfGzrrc9/+v4vZ19g7r4SuvuNvzbuCe7v39b9l43PV2zrEzRGYHmK0kaovGlh7i59MwlwLiuwSxxtKxqgy2BuztCBxhEVGRC7RslShq0qjDXSbyBh+QH+v4zzwlsDCXRg0N7udNEwO00XPd0/vp+WSaVQuGCYeOIjZPXk1PH48TpIC6eB4kTi5EBh9/C4q8Sd9Ixq/jT/55UbxwUm5y9zJB9Knnt4fXT25OSYl7RL/K+X5r4ETM6+dsk5a5LTjHby5OyIZZI/+N+c+sz8gu/ldkkY2/wt2SfATVWuxHp6ybrO5MORr9DWZke8PokovKfE3EoyKLb3n+5494hX2jo7f0GN+kb4JJkvfNew1oiG929WyOdvHiwpmST68vs3t2ZHr7qPf3ndFpXx7n1xPn91Y4LobCrTb6+ZR1Yk/G8Bvxy0F9OY2lHEwJMeD6MVILoyEMB++VPYQL4CNgI8qYC7uUMGKhswnLpHS0Y1YAZjexXKvFm19QHtU/0NSmKBTZArhkdPm5gGSoZGwjI8B3LLkeZcKTqYm2JloJABVHPry7gc/UmqALgG0PbGshvZ2ABdOejjNDhxcb0D+eGDn5pDQiYXePXKKlwK/USXmSDr2FlcnzbWCpkJeCmxvS5ZJNDYJ7rjpeZmpn2PtxxUArTFmspE2IFk6xqo5MjYDJakzr2t6gPwAbGLmsyZlAUwlWg9GQ2yxG6WhBh4ayxFBqXDSefRGxGHrjNZXsYWxH5hmzReTR0emli5LvvhGnmElbbmGT0s+CQfNlzUy4MLmBSg24XURca+RTJUvjrJ5NK6cRHh88S2PcKQ+C223ooU3ulUJkV5lcIznZMlvDp3ktSmTGlsiTbNfmtLPEXa+mXv6AE4bejIp5P2WtnhEbbLPZxfF8s1IC+wIsyQdzKMNEsLu5Ia4bg/D/hkogkeWR/CJ0TPRLd/cRGU6cnZSmnb5X22V8XYTvihMo2p6JGdCF04Mv7Qk7Z0vpId22b7emHlxdANVsi3COzoC4Jwgk6u1pCxbdgKSaKF9bMNVXkdfa5VfFlCj+z4W02jOVlFoN+f79yyyGbtO3SLsHWc85c1QvwmekDdl9CY3aiG8NTo27uUsY4BG7wEIfa5PHsxdCnJtJHLr+W+Scn8v/fO/6qA6zaxiWUaVWu8dtUHYeIsmwnzmi5dHnbksLkGB4P8yEQ8ZsaTwVZLp8oXkXIMhCMlW9k0gyOPDeY+5ENBulauk9FcKWBGnGwy3vy5uQi8ufPvjnPwLS0/a+59D7v2vdy5mPLeffIRd5dL1pd9dz8QPfskZOKuY9DEdkzufddREnI0kjm6hdfs8oW+/Ybn6L+TYPDbIZBlTKPlndAZlGfWr1qP2QAs23aDy54Y9Zm/iuQ6S2q2XiXe3wZzs2KvOssXGDSeQQ0leHVUkG7mMak+YiL0vaiPdNAR6fq4N6QyC7oYS+GM03ktMPbxVakBGYOY6mqSZyQaFEc9RiethKTOfLkz/O6OmOl2OeC12JxLQqpsnqzui80h1GrTY7NJuct5SHMYIPUkHYuapfvqmJ10djlPLBo6Lpz+keRNvHSII34zsBrHduDDODweemUOsJRUOXHR1hWh3I7hZ6mpreNyqdZhGSM/IHs3AqBPdAC0eYcyTymm7Sk+gzhxcWSkVnyMlsyl6GSKNYtk1bgEepHizCIODwTwYTxzuS7VklqnLJPG39Ru83okZdI2h2Xlo5Kmc/Qw+wvF5hUaoWduLeK0nZ1lSeKj+OTDbSMM4d6gWgS1eZF6q7W2niDn1leyKmjJYVR47mc3teX3zfkcZPtemyZkP7s6qArp6rZ19RgbPizDfSVcsDnoB7XI8NWFdoiJGbkvXC2zZidEXdejGbyECrwvGH3AXYs4IrGUXFLOJx4eTo1pz3ROOtX+GZTqEjBqXwbvRvM20n9/Wb5mtyevsM4YkUzf3gnpCi+wi9YcT+1mZ3XKNCuW6VDD9ZY344b2HD4SqrMUpLLwCTqHbN5uESZbW/q7y20KAehjHfVZQNCatDf6sa8Kcd9kbui8IZz3gdUXe+v9YtHkIl1qInLAkg1rxwNr3PNEPICBS9aOuloknfUE6SFL+iK8iIU+8K/TqyT66ye1u71vFOLWdzP0o4xdad4YiDCzyrisgqtwAMoeOWBlQT4H+RsZWdpD6BXcyWa1epa1EIdyijrBRtcJtUMuM6Seoz63nkZGcpdLy3qu9o/M+PhRDpcaZvQa7zVwzsE5K/pLTiVJMEZyyfdRVwXUbn2qiGQiJLfdZfDcvWm7O8uguxU6qP7LvgR2lwe2aNOlevdL6GeJjL90SquRXHqHVI7E/uwJ3RA5+/zvu2pVNrN0Yvcx5c2hoPNq6jFaxGSQPrWmzJzAcCdPH9vYlrbr37W7/wmEMVJVJkjJ15VGS49m/WopiJFCLQ9zhMAXtgrIGrc+EuS9EIjb8kS4+k8em3+5xQclDNscjnkOWYq2SAtssNQLk6X3/iQNiNFbCqKk1daCaKms+hGF5wBM82jHQl4r47evFxYe7DSZ3Smmmodhlmiv55amzt6/FBEPPZQgK79nyfYvH59Z892MlecED/LlGf683YWpo49O+Ox1z71gbFkg2UM39DY/IsTe79dFXWPByZrfviciHfHHsYEo4eOUjphtvUVg2U/8BwXA3ZoZ5Z8yY9/WwjufYDIX4CqcjJNPMGiHUiMkKeemyE6RnSI7SbbgsNmWikd7G0fTCzBLGGZ5needqNbkqb3mo8Gsu2t1MO0ID56Od16yySNZEhSxLo0nIsPz8bmoVzrxgTQrHXPFvftIMZcwe0WHk7HPl0N5zl8XCrAh9wjPuwexi5cGdtcRtg2ZDpf/PGqL7LiczaqsIALepHGbsmGfhhp9MYOkWYR3DDwtY/ROpqea46rmg0zdEkg6BP/Y6wlRl5Qhz97QIKc1TaFvQQ3robyTUqVMl/rzKN2QajEiQvdK2IaGZ4mJJKqEjeb3qC3ZiNDWWAuFIRLkACQbYpivzAGJaJ8yhbQLOyDiqtmtoi3/QJMiEJ7LRzfXH02Pk12YoVjKUUC63Sczr3fdsZSSU5q8OCR1ukXHpLC9S/FSD25RoJIwy7C61XNjBmxO8pbzOMU/LErmVDJ30dgSJmar7+EVdDgAU0tIklXHZLKLmF0MliSenY5EQbBFt7c3VvS0nUOHqZKMuCvrhJWvNdeGR8gBOk7R89JJ7c6SUjh160FjStA5WCs48zYgaIfc/SLSt4S4WzZDx+YsTHiBLd2HRfZKWj1M2IbYPkVgBuYx5LdkPVJaq1YfLQJl9pwSUAV3+1J8adQ2AQRSj+u/Lwc1Jcdglt0SN3u4YRMUsQ26nlQMqqEqI696L9qYYGpg5aP1EGx1JMCsoU2UB3nor2TC9Ve1cH1spxZOlLwZpyJcEjia1pUIkK4+3A6rQ+Us147ZDb9kYDFw+FEjug+Q7GGKR5SOHPgp1zXW4QD6vQEvm49GC4eE+IU+7S9ne4icZ9YE1SCZwnbFTk+aJ+1DBT7qsLJcUcY3Z3s+Pmgb68XthSApO2PMFR6IZNfy8C2l3CTleUUZhBoMfLY+jR0Lw3LRTvU0p/HmI4ktYfrG5ZJQ9cEiEFl6y8j9w9V66zlqTo7SuZ0md2iCTkVt0t9t6pTVha+Q3TCaytyMxKgsARhGGrcbpAKZAYZS6e9QuEpuBS81YTa46FC3Oy/qQgbmuFpPAHg0jYQo/dJG7WezaP/I0p8ydWbVU8JUmG3Ls5+y2C6meMPTSz4XCPsHftwOyW9NkZ0iO0X2n5DtNJdqXfV4tN7Ci5b1PHItFhk+qnt/Ou6Dx7+P8GVNWeeZGSuPP14CpzDN7yrZ//Og/Ikq+pzEUgpu96VU/OK4+bfNxzVqJJb4H3EDsMijAjwvBC5M5z/gvWmRrInmq61xtxaSkI5o7Icq6JGLk8tBNk6NTI38iyO+mkjjbI8UVBaMN/Gplfn6/j+Fte43vBnpOKlk6kd/qq5sZjhaNCyj3ajOHbLc6wRRtqTEqLVCFd4BxFBw6ml6oozB5lCAx/EisNmW0t6+sDLvN8b5Lsc6JLOkPrjBvWqc+sYgkXgIKgPYiEvHMjEN0abWibzEh1/B+9PneC5TMc0yUs2TWFugivZ25rl9xNc5g8IQIv3q9rYx79wqhB0pThez0Xr6n1NMDSkp6aT45j1MhbKhsq/lvR6jls4cYg/YzJZ6NRYrBFC7mZv5yN7yVyNrOPq0ksMOy9gNpj6N+BbHfUmCW2rtu4DYcdEi5TcUmvxypMbuPwoonkYAUkClLAYda4BMR7VUXwXIYp9iqheT4nwlXwkTG01TfrdCI5QcZ+YX/wibkTQvUS6rU5bx0orBqNt6OZzW5UgCtGe3P9jr+9ffL9sJsiu4+Q7le3Wdl7OKj0W9r0frzMsDB4yry9dSfSorHB0iMLNVoSw7qLfb0ooUFpbVWtfzUjm3w5E8uAJnWN3s+W4mwk67V9cO+aSw0I0kje8+f+8Tyt4yZ8/+2rG8NVEXsZ7+Q9e0iMAeZj6t+HTa8ECimKihovBeD5EUv62OKw071IPbCEWkQldbWG6XWyX7mBcG8MJMsaMPI1i17/5EuKUdwi2ApN9wwnRaPnaxx0W2Oc7eFRIyBRadOw9xGbnLrl7OQrugdNiBFPXgWGTV/uYw/FGAyr5m1EJQKTZ/WC2qU4qwfnzZI1/u+4s2TwkIA3zlKxGHruwU183bDC1rrlxTrtvfPGPAww3rlaR7ZhYyo+RrIkgyrw3ZoCLUDq2QCJQNQws10nmANTU9UMUccFnHZdBSaQ/hGQPvQLQ9Q9rudtnXGs9+/LgVWjRmQuAVXKjjZ1wkJEczC7vuhB/qOHZ22B73Yu1lgkaIHZgR9aXAoSbSs1GXOw82tI5LvzSafOUrV0rssWvrLNp90h4m5rt52OgzPuyaZ4Vs4Y6DGUFXUK71R/Ljvh06TLpYlfqEwxeB/eT/85HQLCYFu4KxIsUpXPYTFj9mzkYBq3RE5wZR2Fz78LTlNV8yPb1cMrSiNgOgMVnMJzaxI1oyJGGhjI8pykzKAngjqKxk2ftgqLq6ktHJfTXv1yfmB7u6oBHdnJS8Oy4d4aLepLEJcinS2riGh8ctx3xJPWfcbDtJrWxqzoZ7bKA8p0h1lvzEZoj23fQcmK42E1ja+ZqL7JZQ8RNO0SSDDL5YNeqPC+wo/wFfMcjNe8rTG13BaQmgsn7yfMgbnK67W07TlNQzJmqeClcIXtHJ6ytvG7VTRUMTrrE+Kk8cClhPnmdceDq2rcp5nJXCWcOaGpka+Q8b0Tk7D3jaSO6205ybN+H/P84bpwBTgCnAFGAKMAWYAkwBpgBTgCnAFGAKMAWYAkwBpgBTgCnAFGAKMAWYAvy/CtAg13LHu5YcmdBb3tv6YBRw/zYHlGAek+Zk0qsjmFx9OPJ//X6ueSkEcP4yR5DCsqmi6d++SqFovmidrVKc+Bd7GwNuP3v/sDKA+skks4CV0//l9sjL0V5UiqGTVwtFx//9BB/ItGkeIPUYaYCnj+fpUx0iue/wAbQRaGFYOhbio5BsHVQGUNliFW+yRfT29vECpscFSdm2IYdEhIvBJyA2PUTx3O8svXZHIoO4HLdWdwn5UQ62uKwxP8Yzf3seqhEZPW4l5laVSSaqIsVef9cpyIZFbLg/juS6ESk+bc33IgaNU+PdwnPdotDUXnqHLF0jLMW6erQSREEbsgltrgKPgdGt+U70G30DtwBDNRpvFP5WsqcoX5kR6GMfmu2IlRAzlAyKBRZ4Y4L/R1wt3vkZ/mLohRqRabA5G94Iyu+8DfDWAq4zeNcZGHBwtTEWDoqjWDlWHnKSl59aqPiM7ml439+lxdDurzSVSfWoXtujtpjeDSpHhDaLnbVENSlBFldOSmO73S2naBqJJlk3oDzhGMvxr9HmLI02jcCMeauGpPwps7bzuaUcRTif0ZUYlKtadlyZNRCUgtSP67Tm2xaOw3j4pNLVdZkADAUfi7pgIPGZUYFWm3JfsQg+gDh2xD6/StZlbNjKuRfIOY/bX1bhLTnlirIoz6eMh5Zx9DYHsl0Lq81FCD22JcTPfGs79HwdJxZNkd3EmYTT+zfGWG3Go9gGOzaW+UMX4DibJ2mtLC2fPjKPRP91O3cdbFobVIFS6/WmFo4w0hMSZaMPyxFHFmNg3g4RWMAXhyhPkGQNar8/hX5htk2re6WWoU4kNuxHu9rWB7HhvtJTgE2ZUQyiryz3KXFiTyw7Cd/AcK/IGJrIHV5DkomJGS5X6Ds2T16QyuDvn877uAgM3j17h0ottGuhxKAMJKcNVvNdVMcyGTSqXaiFxXxipN+P2/7GZK1Om8kfEg5L17O7UzPzFLzGJE9t/LUlnKxLOfeGvF2Qzx1v/GEPGgGILGYYUMfDhno93CPb1sxD+j0h+deVB0Du/X6h1sbQfmezKUVjf9lnmYPNZWbCIZUt4m+OzOvJ2JmzO0nfHAhFpPSSwzBvo7fh4+lpJRWI8jWZmXAYDH+bQ1mgs7Ms2n1xClyMyNSAXy06J11QzSxxF+STgG/v9xXV7fTJG/Vp3Wb4dZSjK0giZXxCc+W1Zls4sBtydc9LhtSZ97bT5NQKAUTDDiannaBw1d6G5LV7JESO8UuF25AiJp722TdVsMaRIjmeEcD+UOXQWiCOByKHtd77ZT7R0aSkeOy+/TOfpgSXACLWBkm8hI0e+MjWNGmiF7VL9ueoHKmdr9jODaFDjpQCm4psatWPpzBGqiJZraN0/0aOWdpOvj1WY5KRnAdJF60hXtfh5kpVOcuYBrSwNxC12aWgXGQAk4hoNhbOV/rbue+dfwn4rIEvwUNflXv0NK9+PoiJNagYxkcf9u04XQMgMlW0pUtYaPNWVoY/2By64px1imLzXOwP5n8QdJ5PwqykMHwD+cHVfqdfMb5aRAOwQyyh/3f3o6zCSB8PMnL2mRoRTQYZOYX8LQ8A267uIMT1+H/xNervNFAFkpyXW1pNLFOL6yee6ydY9tKOHYkskl6ZT0nnfLGaDehMVkhlIGFIy1CkRujxfPSAVLO1jsaCR6kcOxUM7HH3HY1ErsYRMz0nmPsk8bb6QihBw/UJkYhYAatjUVyfOzhdl9rDKVwin/a2phI7U7eUMw57UxN58/2G3xEuGR+OSNZYKx3HDqa9hq8wbWEtvZ3tswOxJRvFD/YfJwX6Ya8ImE01rgN/fLgR5itJmNvGff7H93quxbt/jd/uMeMxs4rk1ZIsJxD/0TyMD7usyAyokwDjcb7FrKX+LMjcOuh96XNmPvps71INFQ0//sCqULE7eI9OmTfI5SPgKkyhcSsamfmYHfCoALFLB3h1mQPaG+TZJQN1LnYT3udcUVv/rkL+bi3c9qEnX8h2VXNcLmmNJCSRhHTES/bUyqF0vPVOMMc5KuO4ZZqJlaHBqt6rgzWmMnQzi1S59oHvwf6W8/F5CVsIPVUeLXs4jv0DE8eV7N03nKFyyD0/SvDKM64Bf6oI/tac3eZknKyp/64lQRPmOOtixxx6RI1RWdCwX41slIf63scM/T4xFcVfX1Xmxj2yhHj37UA5drvHpx0gCb+lk6MiA2c/HGvKV1IOhnK5v7N3OmWkFHa8pNRC/13pJpPZZsyboY4akDf8NtnjEbwRPZBt8Xf4kn0ZVwoEFcT0e70mzLtx7YJctImHNllQHZvpgQESbLzKPc07+3eF5CwuSJNF9F67k8J7wfGt1Pkt2VSgQTu/azzCVTh+Ir54D5O4dWEA9lXJKGpdMyzr4lJYmybdccSXNumkg0bcuCHpAOAZJYMcOwy6O8FjqbDlOy5z2BWO9DJ5o6mTWb0M9k3PElDPn25bpPxGHk7geNO8cA8Cs/M8xRpnMcwJidbsypssCRYvLAbLfuvmeSdUqAbz8pNFGYOvAWU0/pA/YQa8PPefFQp5Mv/TCCz3H+Rw6vVcKJfp02aJZuZkgbEnM5clw3yrcpz2zGRdsKKpRaJdbBm7jxa9N17XZ3OWe3wpP/73R0lsHK/lR7ZDY345/P3biZLnJy80+p9F4cEEAm/w63hZSFLAOM0/vO7dTe8I/vrJ5/8GUEsDBBQAAgAIAGJk6kgrC8BtSgAAAGsAAAAbAAAAdW5pdmVyc2FsL3VuaXZlcnNhbC5wbmcueG1ss7GvyM1RKEstKs7Mz7NVMtQzULK34+WyKShKLctMLVeoAIoZ6RlAgJJCJSq3PDOlJAMoZGBujBDMSM1MzyixVbIwMIUL6gPNBABQSwECAAAUAAIACABhZOpIDmokTmIEAAAFEQAAHQAAAAAAAAABAAAAAAAAAAAAdW5pdmVyc2FsL2NvbW1vbl9tZXNzYWdlcy5sbmdQSwECAAAUAAIACABhZOpIs5FTHuYDAADcEAAAJwAAAAAAAAABAAAAAACdBAAAdW5pdmVyc2FsL2ZsYXNoX3B1Ymxpc2hpbmdfc2V0dGluZ3MueG1sUEsBAgAAFAACAAgAYWTqSBb0RFO+AgAAVQoAACEAAAAAAAAAAQAAAAAAyAgAAHVuaXZlcnNhbC9mbGFzaF9za2luX3NldHRpbmdzLnhtbFBLAQIAABQAAgAIAGFk6kiEW/q0vQMAAO0PAAAmAAAAAAAAAAEAAAAAAMULAAB1bml2ZXJzYWwvaHRtbF9wdWJsaXNoaW5nX3NldHRpbmdzLnhtbFBLAQIAABQAAgAIAGFk6kjjgzzrngEAACEGAAAfAAAAAAAAAAEAAAAAAMYPAAB1bml2ZXJzYWwvaHRtbF9za2luX3NldHRpbmdzLmpzUEsBAgAAFAACAAgAYWTqSD08L9HBAAAA5QEAABoAAAAAAAAAAQAAAAAAoREAAHVuaXZlcnNhbC9pMThuX3ByZXNldHMueG1sUEsBAgAAFAACAAgAYWTqSLLgvW1kAAAAZQAAABwAAAAAAAAAAQAAAAAAmhIAAHVuaXZlcnNhbC9sb2NhbF9zZXR0aW5ncy54bWxQSwECAAAUAAIACAD3klNHI7RO+/sCAACwCAAAFAAAAAAAAAABAAAAAAA4EwAAdW5pdmVyc2FsL3BsYXllci54bWxQSwECAAAUAAIACABhZOpIiKZWZNkIAADpPQAAKQAAAAAAAAABAAAAAABlFgAAdW5pdmVyc2FsL3NraW5fY3VzdG9taXphdGlvbl9zZXR0aW5ncy54bWxQSwECAAAUAAIACABiZOpI748EwacYAACLQwAAFwAAAAAAAAAAAAAAAACFHwAAdW5pdmVyc2FsL3VuaXZlcnNhbC5wbmdQSwECAAAUAAIACABiZOpIKwvAbUoAAABrAAAAGwAAAAAAAAABAAAAAABhOAAAdW5pdmVyc2FsL3VuaXZlcnNhbC5wbmcueG1sUEsFBgAAAAALAAsASQMAAOQ4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绿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900"/>
      </a:accent1>
      <a:accent2>
        <a:srgbClr val="7BC043"/>
      </a:accent2>
      <a:accent3>
        <a:srgbClr val="009900"/>
      </a:accent3>
      <a:accent4>
        <a:srgbClr val="7BC043"/>
      </a:accent4>
      <a:accent5>
        <a:srgbClr val="009900"/>
      </a:accent5>
      <a:accent6>
        <a:srgbClr val="7BC043"/>
      </a:accent6>
      <a:hlink>
        <a:srgbClr val="0563C1"/>
      </a:hlink>
      <a:folHlink>
        <a:srgbClr val="954F72"/>
      </a:folHlink>
    </a:clrScheme>
    <a:fontScheme name="模板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1230</Words>
  <Application>Microsoft Macintosh PowerPoint</Application>
  <PresentationFormat>全屏显示(16:9)</PresentationFormat>
  <Paragraphs>179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华文细黑</vt:lpstr>
      <vt:lpstr>宋体</vt:lpstr>
      <vt:lpstr>微软雅黑</vt:lpstr>
      <vt:lpstr>微软雅黑</vt:lpstr>
      <vt:lpstr>Arial</vt:lpstr>
      <vt:lpstr>Calibri</vt:lpstr>
      <vt:lpstr>Cambria Math</vt:lpstr>
      <vt:lpstr>Franklin Gothic Book</vt:lpstr>
      <vt:lpstr>Franklin Gothic Medium</vt:lpstr>
      <vt:lpstr>Impact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绿色简洁扁平化</dc:title>
  <dc:creator>第一PPT</dc:creator>
  <cp:keywords>www.1ppt.com</cp:keywords>
  <dc:description>www.1ppt.com</dc:description>
  <cp:lastModifiedBy>素 柳</cp:lastModifiedBy>
  <cp:revision>159</cp:revision>
  <dcterms:created xsi:type="dcterms:W3CDTF">2015-11-13T02:17:51Z</dcterms:created>
  <dcterms:modified xsi:type="dcterms:W3CDTF">2018-10-23T14:19:55Z</dcterms:modified>
</cp:coreProperties>
</file>