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3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68" r:id="rId10"/>
    <p:sldId id="272" r:id="rId11"/>
    <p:sldId id="273" r:id="rId12"/>
    <p:sldId id="274" r:id="rId13"/>
    <p:sldId id="256" r:id="rId14"/>
    <p:sldId id="258" r:id="rId15"/>
    <p:sldId id="259" r:id="rId16"/>
    <p:sldId id="261" r:id="rId17"/>
    <p:sldId id="262" r:id="rId18"/>
    <p:sldId id="283" r:id="rId19"/>
    <p:sldId id="280" r:id="rId20"/>
    <p:sldId id="275" r:id="rId21"/>
    <p:sldId id="276" r:id="rId22"/>
    <p:sldId id="277" r:id="rId23"/>
    <p:sldId id="279" r:id="rId24"/>
    <p:sldId id="278" r:id="rId25"/>
    <p:sldId id="281" r:id="rId26"/>
    <p:sldId id="282" r:id="rId2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415" autoAdjust="0"/>
  </p:normalViewPr>
  <p:slideViewPr>
    <p:cSldViewPr snapToGrid="0" snapToObjects="1">
      <p:cViewPr>
        <p:scale>
          <a:sx n="70" d="100"/>
          <a:sy n="70" d="100"/>
        </p:scale>
        <p:origin x="-72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40C42-A0BB-4973-B52E-ADE0C554C6A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ADCF4-85C3-42EF-804E-4EADEAE27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normalize</a:t>
            </a:r>
            <a:r>
              <a:rPr lang="en-US" baseline="0" dirty="0" smtClean="0"/>
              <a:t> grammar</a:t>
            </a:r>
          </a:p>
          <a:p>
            <a:r>
              <a:rPr lang="en-US" baseline="0" dirty="0" smtClean="0"/>
              <a:t>2 self-loop edges</a:t>
            </a:r>
          </a:p>
          <a:p>
            <a:r>
              <a:rPr lang="en-US" baseline="0" dirty="0" smtClean="0"/>
              <a:t>3 transitive B edges</a:t>
            </a:r>
          </a:p>
          <a:p>
            <a:r>
              <a:rPr lang="en-US" baseline="0" dirty="0" smtClean="0"/>
              <a:t>4 C edge for )</a:t>
            </a:r>
          </a:p>
          <a:p>
            <a:r>
              <a:rPr lang="en-US" dirty="0" smtClean="0"/>
              <a:t>5 D edge for ]</a:t>
            </a:r>
          </a:p>
          <a:p>
            <a:r>
              <a:rPr lang="en-US" dirty="0" smtClean="0"/>
              <a:t>6 B edge over ( C</a:t>
            </a:r>
          </a:p>
          <a:p>
            <a:r>
              <a:rPr lang="en-US" dirty="0" smtClean="0"/>
              <a:t>7</a:t>
            </a:r>
            <a:r>
              <a:rPr lang="en-US" baseline="0" dirty="0" smtClean="0"/>
              <a:t> transitive B edge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1-8 graph</a:t>
            </a:r>
          </a:p>
          <a:p>
            <a:r>
              <a:rPr lang="en-US" dirty="0" smtClean="0"/>
              <a:t>9</a:t>
            </a:r>
            <a:r>
              <a:rPr lang="en-US" baseline="0" dirty="0" smtClean="0"/>
              <a:t> grammar</a:t>
            </a:r>
          </a:p>
          <a:p>
            <a:r>
              <a:rPr lang="en-US" baseline="0" dirty="0" smtClean="0"/>
              <a:t>10 normalize grammar</a:t>
            </a:r>
          </a:p>
          <a:p>
            <a:r>
              <a:rPr lang="en-US" baseline="0" dirty="0" smtClean="0"/>
              <a:t>11 self-loop edges</a:t>
            </a:r>
          </a:p>
          <a:p>
            <a:r>
              <a:rPr lang="en-US" baseline="0" dirty="0" smtClean="0"/>
              <a:t>12 transitive B edges</a:t>
            </a:r>
          </a:p>
          <a:p>
            <a:r>
              <a:rPr lang="en-US" baseline="0" dirty="0" smtClean="0"/>
              <a:t>13 C for read f and D for read g</a:t>
            </a:r>
          </a:p>
          <a:p>
            <a:r>
              <a:rPr lang="en-US" baseline="0" dirty="0" smtClean="0"/>
              <a:t>14 </a:t>
            </a:r>
            <a:r>
              <a:rPr lang="en-US" baseline="0" dirty="0" err="1" smtClean="0"/>
              <a:t>gD</a:t>
            </a:r>
            <a:r>
              <a:rPr lang="en-US" baseline="0" dirty="0" smtClean="0"/>
              <a:t> -&gt; B</a:t>
            </a:r>
          </a:p>
          <a:p>
            <a:r>
              <a:rPr lang="en-US" baseline="0" dirty="0" smtClean="0"/>
              <a:t>15 C for read Bf (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B)</a:t>
            </a:r>
          </a:p>
          <a:p>
            <a:r>
              <a:rPr lang="en-US" baseline="0" dirty="0" smtClean="0"/>
              <a:t>16 transitive B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9F0F-1C56-424D-979B-EC2CDA1F9764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578-2FB5-4CD3-8A2D-649510400338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FE1-87F6-479D-8DE0-9FAE6E507F52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A23A-1D4E-4385-AE12-C35E7873E635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3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AA97-7145-464A-946D-9DB0FBD68507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4B58-689E-4554-AA2D-B6ED087F9205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9C7A-E71C-4393-BC54-C83120AB8482}" type="datetime1">
              <a:rPr lang="de-DE" smtClean="0"/>
              <a:t>09.06.2016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4B2D-E7E9-4EC4-A86F-E34192DE7498}" type="datetime1">
              <a:rPr lang="de-DE" smtClean="0"/>
              <a:t>09.06.2016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5323-1FC0-4287-905C-05C7ADDA332D}" type="datetime1">
              <a:rPr lang="de-DE" smtClean="0"/>
              <a:t>09.06.2016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9F21-0EB2-426C-90FB-4EE1995EE2ED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3EA9-B6D4-49FC-8A90-E23AA726B911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E27B-D0D0-486C-BF57-E689B977F20A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00.png"/><Relationship Id="rId18" Type="http://schemas.openxmlformats.org/officeDocument/2006/relationships/image" Target="../media/image64.png"/><Relationship Id="rId3" Type="http://schemas.openxmlformats.org/officeDocument/2006/relationships/image" Target="../media/image100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2.png"/><Relationship Id="rId17" Type="http://schemas.openxmlformats.org/officeDocument/2006/relationships/image" Target="../media/image240.png"/><Relationship Id="rId2" Type="http://schemas.openxmlformats.org/officeDocument/2006/relationships/image" Target="../media/image90.png"/><Relationship Id="rId16" Type="http://schemas.openxmlformats.org/officeDocument/2006/relationships/image" Target="../media/image230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11" Type="http://schemas.openxmlformats.org/officeDocument/2006/relationships/image" Target="../media/image61.png"/><Relationship Id="rId5" Type="http://schemas.openxmlformats.org/officeDocument/2006/relationships/image" Target="../media/image120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19" Type="http://schemas.openxmlformats.org/officeDocument/2006/relationships/image" Target="../media/image260.png"/><Relationship Id="rId4" Type="http://schemas.openxmlformats.org/officeDocument/2006/relationships/image" Target="../media/image111.png"/><Relationship Id="rId9" Type="http://schemas.openxmlformats.org/officeDocument/2006/relationships/image" Target="../media/image59.png"/><Relationship Id="rId1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2.png"/><Relationship Id="rId5" Type="http://schemas.openxmlformats.org/officeDocument/2006/relationships/image" Target="../media/image650.png"/><Relationship Id="rId10" Type="http://schemas.openxmlformats.org/officeDocument/2006/relationships/image" Target="../media/image71.png"/><Relationship Id="rId4" Type="http://schemas.openxmlformats.org/officeDocument/2006/relationships/image" Target="../media/image640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Alias Analysis </a:t>
            </a:r>
            <a:r>
              <a:rPr lang="de-DE" dirty="0" err="1" smtClean="0"/>
              <a:t>with</a:t>
            </a:r>
            <a:r>
              <a:rPr lang="de-DE" dirty="0" smtClean="0"/>
              <a:t> IFDS</a:t>
            </a:r>
            <a:br>
              <a:rPr lang="de-DE" dirty="0" smtClean="0"/>
            </a:br>
            <a:r>
              <a:rPr lang="en-US" sz="2800" dirty="0" smtClean="0"/>
              <a:t>Applied </a:t>
            </a:r>
            <a:r>
              <a:rPr lang="en-US" sz="2800" dirty="0"/>
              <a:t>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Steven Arzt, Siegfried </a:t>
            </a:r>
            <a:r>
              <a:rPr lang="de-DE" sz="1800" dirty="0" err="1" smtClean="0"/>
              <a:t>Rasthofer</a:t>
            </a:r>
            <a:r>
              <a:rPr lang="de-DE" sz="1800" dirty="0"/>
              <a:t>, Christian Fritz, Eric </a:t>
            </a:r>
            <a:r>
              <a:rPr lang="de-DE" sz="1800" dirty="0" smtClean="0"/>
              <a:t>Bodden, Alexandre Bartel, Jacques </a:t>
            </a:r>
            <a:r>
              <a:rPr lang="de-DE" sz="1800" dirty="0"/>
              <a:t>Klein, Yves Le </a:t>
            </a:r>
            <a:r>
              <a:rPr lang="de-DE" sz="1800" dirty="0" err="1" smtClean="0"/>
              <a:t>Traon</a:t>
            </a:r>
            <a:r>
              <a:rPr lang="de-DE" sz="1800" dirty="0" smtClean="0"/>
              <a:t>, Damien </a:t>
            </a:r>
            <a:r>
              <a:rPr lang="de-DE" sz="1800" dirty="0" err="1" smtClean="0"/>
              <a:t>Oteau</a:t>
            </a:r>
            <a:r>
              <a:rPr lang="de-DE" sz="1800" dirty="0" smtClean="0"/>
              <a:t>, </a:t>
            </a:r>
            <a:r>
              <a:rPr lang="de-DE" sz="1800" dirty="0" err="1" smtClean="0"/>
              <a:t>and</a:t>
            </a:r>
            <a:r>
              <a:rPr lang="de-DE" sz="1800" dirty="0" smtClean="0"/>
              <a:t> Patrick McDaniel: </a:t>
            </a:r>
            <a:r>
              <a:rPr lang="de-DE" sz="1800" dirty="0" err="1" smtClean="0"/>
              <a:t>FlowDroid</a:t>
            </a:r>
            <a:r>
              <a:rPr lang="de-DE" sz="1800" dirty="0" smtClean="0"/>
              <a:t>: </a:t>
            </a:r>
            <a:r>
              <a:rPr lang="de-DE" sz="1800" dirty="0" err="1" smtClean="0"/>
              <a:t>Precise</a:t>
            </a:r>
            <a:r>
              <a:rPr lang="de-DE" sz="1800" dirty="0" smtClean="0"/>
              <a:t> </a:t>
            </a:r>
            <a:r>
              <a:rPr lang="de-DE" sz="1800" dirty="0" err="1" smtClean="0"/>
              <a:t>Context</a:t>
            </a:r>
            <a:r>
              <a:rPr lang="de-DE" sz="1800" dirty="0" smtClean="0"/>
              <a:t>, Flow, Field, </a:t>
            </a:r>
            <a:r>
              <a:rPr lang="de-DE" sz="1800" dirty="0" err="1" smtClean="0"/>
              <a:t>Object</a:t>
            </a:r>
            <a:r>
              <a:rPr lang="de-DE" sz="1800" dirty="0" smtClean="0"/>
              <a:t>-sensitive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Lifecycle</a:t>
            </a:r>
            <a:r>
              <a:rPr lang="de-DE" sz="1800" dirty="0" smtClean="0"/>
              <a:t>-aware </a:t>
            </a:r>
            <a:r>
              <a:rPr lang="de-DE" sz="1800" dirty="0" err="1" smtClean="0"/>
              <a:t>Taint</a:t>
            </a:r>
            <a:r>
              <a:rPr lang="de-DE" sz="1800" dirty="0" smtClean="0"/>
              <a:t> Analysis </a:t>
            </a:r>
            <a:r>
              <a:rPr lang="de-DE" sz="1800" dirty="0" err="1" smtClean="0"/>
              <a:t>for</a:t>
            </a:r>
            <a:r>
              <a:rPr lang="de-DE" sz="1800" dirty="0" smtClean="0"/>
              <a:t> Android Apps. PLDI‘14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24391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a = new A();</a:t>
            </a:r>
          </a:p>
          <a:p>
            <a:r>
              <a:rPr lang="en-US" dirty="0"/>
              <a:t>	</a:t>
            </a:r>
            <a:r>
              <a:rPr lang="en-US" dirty="0" err="1" smtClean="0"/>
              <a:t>a.f</a:t>
            </a:r>
            <a:r>
              <a:rPr lang="en-US" dirty="0" smtClean="0"/>
              <a:t> = x;</a:t>
            </a:r>
          </a:p>
          <a:p>
            <a:r>
              <a:rPr lang="en-US" dirty="0"/>
              <a:t>	</a:t>
            </a:r>
            <a:r>
              <a:rPr lang="en-US" dirty="0" err="1" smtClean="0"/>
              <a:t>a.g</a:t>
            </a:r>
            <a:r>
              <a:rPr lang="en-US" dirty="0" smtClean="0"/>
              <a:t> = a;</a:t>
            </a:r>
          </a:p>
          <a:p>
            <a:r>
              <a:rPr lang="en-US" dirty="0"/>
              <a:t>	</a:t>
            </a:r>
            <a:r>
              <a:rPr lang="en-US" dirty="0" smtClean="0"/>
              <a:t>while(unknown()) {</a:t>
            </a:r>
          </a:p>
          <a:p>
            <a:r>
              <a:rPr lang="en-US" dirty="0" smtClean="0"/>
              <a:t>		b = </a:t>
            </a:r>
            <a:r>
              <a:rPr lang="en-US" dirty="0" err="1" smtClean="0"/>
              <a:t>a.g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a = </a:t>
            </a:r>
            <a:r>
              <a:rPr lang="en-US" dirty="0" err="1" smtClean="0"/>
              <a:t>b.f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sink(a);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639202" y="184537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39202" y="268652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1: </a:t>
            </a:r>
            <a:r>
              <a:rPr lang="en-US" dirty="0" smtClean="0"/>
              <a:t>x 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7" idx="2"/>
            <a:endCxn id="12" idx="0"/>
          </p:cNvCxnSpPr>
          <p:nvPr/>
        </p:nvCxnSpPr>
        <p:spPr>
          <a:xfrm>
            <a:off x="4333909" y="2237256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5568275" y="1448222"/>
            <a:ext cx="3383385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5687759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848" y="1965268"/>
            <a:ext cx="3642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1: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3: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4: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5: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6: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7: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8: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9: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639202" y="352768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2: </a:t>
            </a: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Gerade Verbindung mit Pfeil 28"/>
          <p:cNvCxnSpPr>
            <a:stCxn id="12" idx="2"/>
            <a:endCxn id="28" idx="0"/>
          </p:cNvCxnSpPr>
          <p:nvPr/>
        </p:nvCxnSpPr>
        <p:spPr>
          <a:xfrm>
            <a:off x="4333909" y="3078413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639201" y="4368842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6: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28" idx="2"/>
            <a:endCxn id="33" idx="0"/>
          </p:cNvCxnSpPr>
          <p:nvPr/>
        </p:nvCxnSpPr>
        <p:spPr>
          <a:xfrm flipH="1">
            <a:off x="4333908" y="3919570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3639202" y="520999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3" name="Gerade Verbindung mit Pfeil 42"/>
          <p:cNvCxnSpPr>
            <a:stCxn id="33" idx="2"/>
            <a:endCxn id="38" idx="0"/>
          </p:cNvCxnSpPr>
          <p:nvPr/>
        </p:nvCxnSpPr>
        <p:spPr>
          <a:xfrm>
            <a:off x="4333908" y="4760727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639202" y="60511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45" name="Gerade Verbindung mit Pfeil 44"/>
          <p:cNvCxnSpPr>
            <a:stCxn id="38" idx="2"/>
            <a:endCxn id="44" idx="0"/>
          </p:cNvCxnSpPr>
          <p:nvPr/>
        </p:nvCxnSpPr>
        <p:spPr>
          <a:xfrm>
            <a:off x="4333909" y="5601884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Freihandform 46"/>
          <p:cNvSpPr/>
          <p:nvPr/>
        </p:nvSpPr>
        <p:spPr>
          <a:xfrm>
            <a:off x="3368483" y="3409879"/>
            <a:ext cx="476183" cy="58775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83" h="11826">
                <a:moveTo>
                  <a:pt x="12415" y="10461"/>
                </a:moveTo>
                <a:cubicBezTo>
                  <a:pt x="-5332" y="17944"/>
                  <a:pt x="-3799" y="-8278"/>
                  <a:pt x="15383" y="274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3138984" y="4214056"/>
            <a:ext cx="714582" cy="14919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  <a:gd name="connsiteX0" fmla="*/ 9862 w 12830"/>
              <a:gd name="connsiteY0" fmla="*/ 8832 h 10446"/>
              <a:gd name="connsiteX1" fmla="*/ 12830 w 12830"/>
              <a:gd name="connsiteY1" fmla="*/ 1117 h 10446"/>
              <a:gd name="connsiteX0" fmla="*/ 6991 w 9959"/>
              <a:gd name="connsiteY0" fmla="*/ 8986 h 9654"/>
              <a:gd name="connsiteX1" fmla="*/ 9959 w 9959"/>
              <a:gd name="connsiteY1" fmla="*/ 1271 h 9654"/>
              <a:gd name="connsiteX0" fmla="*/ 7265 w 9655"/>
              <a:gd name="connsiteY0" fmla="*/ 10251 h 10912"/>
              <a:gd name="connsiteX1" fmla="*/ 9655 w 9655"/>
              <a:gd name="connsiteY1" fmla="*/ 1262 h 1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55" h="10912">
                <a:moveTo>
                  <a:pt x="7265" y="10251"/>
                </a:moveTo>
                <a:cubicBezTo>
                  <a:pt x="-3770" y="14708"/>
                  <a:pt x="-1640" y="-5066"/>
                  <a:pt x="9655" y="12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286" r="-28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𝑓𝐶</m:t>
                      </m:r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𝑔𝐷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blipFill rotWithShape="1">
                <a:blip r:embed="rId9"/>
                <a:stretch>
                  <a:fillRect l="-41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ihandform 54"/>
          <p:cNvSpPr/>
          <p:nvPr/>
        </p:nvSpPr>
        <p:spPr>
          <a:xfrm>
            <a:off x="4804390" y="1626120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4821883" y="248570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ihandform 60"/>
          <p:cNvSpPr/>
          <p:nvPr/>
        </p:nvSpPr>
        <p:spPr>
          <a:xfrm>
            <a:off x="4789638" y="332066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ihandform 62"/>
          <p:cNvSpPr/>
          <p:nvPr/>
        </p:nvSpPr>
        <p:spPr>
          <a:xfrm>
            <a:off x="4789638" y="4168022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ihandform 64"/>
          <p:cNvSpPr/>
          <p:nvPr/>
        </p:nvSpPr>
        <p:spPr>
          <a:xfrm>
            <a:off x="4758668" y="5037239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ihandform 66"/>
          <p:cNvSpPr/>
          <p:nvPr/>
        </p:nvSpPr>
        <p:spPr>
          <a:xfrm>
            <a:off x="4783295" y="5850336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5024237" y="2021809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5039564" y="5391511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reihandform 72"/>
          <p:cNvSpPr/>
          <p:nvPr/>
        </p:nvSpPr>
        <p:spPr>
          <a:xfrm>
            <a:off x="5039564" y="4498250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ihandform 74"/>
          <p:cNvSpPr/>
          <p:nvPr/>
        </p:nvSpPr>
        <p:spPr>
          <a:xfrm>
            <a:off x="5054092" y="364458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reihandform 77"/>
          <p:cNvSpPr/>
          <p:nvPr/>
        </p:nvSpPr>
        <p:spPr>
          <a:xfrm>
            <a:off x="5021353" y="3028069"/>
            <a:ext cx="666406" cy="236344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reihandform 80"/>
          <p:cNvSpPr/>
          <p:nvPr/>
        </p:nvSpPr>
        <p:spPr>
          <a:xfrm rot="10800000">
            <a:off x="3494185" y="454280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ihandform 82"/>
          <p:cNvSpPr/>
          <p:nvPr/>
        </p:nvSpPr>
        <p:spPr>
          <a:xfrm>
            <a:off x="5084568" y="3703757"/>
            <a:ext cx="214316" cy="16877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4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42" grpId="0" animBg="1"/>
      <p:bldP spid="40" grpId="0"/>
      <p:bldP spid="41" grpId="0"/>
      <p:bldP spid="28" grpId="0" animBg="1"/>
      <p:bldP spid="33" grpId="0" animBg="1"/>
      <p:bldP spid="38" grpId="0" animBg="1"/>
      <p:bldP spid="44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58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1" grpId="0" animBg="1"/>
      <p:bldP spid="82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1940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a = new A();</a:t>
            </a:r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source();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c.f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631421" y="22372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A()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6" idx="2"/>
          </p:cNvCxnSpPr>
          <p:nvPr/>
        </p:nvCxnSpPr>
        <p:spPr>
          <a:xfrm>
            <a:off x="6326128" y="2629141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631421" y="307483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566926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786217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6786216" y="500814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8" idx="2"/>
            <a:endCxn id="10" idx="0"/>
          </p:cNvCxnSpPr>
          <p:nvPr/>
        </p:nvCxnSpPr>
        <p:spPr>
          <a:xfrm>
            <a:off x="6326128" y="3466721"/>
            <a:ext cx="1154796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2"/>
            <a:endCxn id="9" idx="0"/>
          </p:cNvCxnSpPr>
          <p:nvPr/>
        </p:nvCxnSpPr>
        <p:spPr>
          <a:xfrm flipH="1">
            <a:off x="5261633" y="3466721"/>
            <a:ext cx="1064495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2"/>
            <a:endCxn id="11" idx="0"/>
          </p:cNvCxnSpPr>
          <p:nvPr/>
        </p:nvCxnSpPr>
        <p:spPr>
          <a:xfrm flipH="1">
            <a:off x="7480923" y="4388478"/>
            <a:ext cx="1" cy="619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477349" y="307483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4" idx="2"/>
            <a:endCxn id="9" idx="0"/>
          </p:cNvCxnSpPr>
          <p:nvPr/>
        </p:nvCxnSpPr>
        <p:spPr>
          <a:xfrm>
            <a:off x="4172056" y="3466720"/>
            <a:ext cx="1089577" cy="529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243532" y="3534928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5956339" y="4110648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5956339" y="4281642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3952333" y="5181082"/>
            <a:ext cx="2327363" cy="678098"/>
          </a:xfrm>
          <a:prstGeom prst="wedgeRoundRectCallout">
            <a:avLst>
              <a:gd name="adj1" fmla="val 43672"/>
              <a:gd name="adj2" fmla="val -1568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“bridges” for detected 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4" grpId="0" animBg="1"/>
      <p:bldP spid="28" grpId="0"/>
      <p:bldP spid="29" grpId="0"/>
      <p:bldP spid="30" grpId="0"/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 and 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464016" y="2127889"/>
            <a:ext cx="244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Context-Sensitive:</a:t>
            </a:r>
          </a:p>
          <a:p>
            <a:endParaRPr lang="en-US" sz="2400" dirty="0"/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5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𝑓𝐴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𝑔𝐴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𝐴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464016" y="3481057"/>
            <a:ext cx="206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 and</a:t>
            </a:r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∩</m:t>
                      </m:r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r>
                        <a:rPr lang="de-DE" sz="2400" b="0" i="1" smtClean="0">
                          <a:latin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2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gerundete rechteckige Legende 11"/>
          <p:cNvSpPr/>
          <p:nvPr/>
        </p:nvSpPr>
        <p:spPr>
          <a:xfrm>
            <a:off x="5540991" y="3896555"/>
            <a:ext cx="3302757" cy="1002991"/>
          </a:xfrm>
          <a:prstGeom prst="wedgeRoundRectCallout">
            <a:avLst>
              <a:gd name="adj1" fmla="val -65831"/>
              <a:gd name="adj2" fmla="val -3083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general, intersection of context-free languages is an undecidable problem.</a:t>
            </a:r>
            <a:endParaRPr lang="en-US" sz="2000" dirty="0"/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823215" y="5431808"/>
            <a:ext cx="7351791" cy="1056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context</a:t>
            </a:r>
            <a:r>
              <a:rPr lang="de-DE" sz="2000" dirty="0" smtClean="0"/>
              <a:t>-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 smtClean="0"/>
              <a:t>-sensitive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proven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undecidable</a:t>
            </a:r>
            <a:r>
              <a:rPr lang="de-DE" sz="2000" dirty="0"/>
              <a:t>:</a:t>
            </a:r>
            <a:endParaRPr lang="de-DE" sz="2000" dirty="0" smtClean="0"/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Thomas Reps: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Undecidability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-Sensitive Data-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Dependence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Analysis. TOPLAS 2000.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dirty="0" smtClean="0"/>
                  <a:t>Should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 valid </a:t>
                </a:r>
                <a:r>
                  <a:rPr lang="de-DE" dirty="0" err="1" smtClean="0"/>
                  <a:t>path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  </m:t>
                    </m:r>
                    <m:r>
                      <a:rPr lang="de-DE" sz="2400" b="0" i="1" smtClean="0">
                        <a:latin typeface="Cambria Math"/>
                      </a:rPr>
                      <m:t>[</m:t>
                    </m:r>
                    <m:r>
                      <a:rPr lang="de-DE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𝑔</m:t>
                        </m:r>
                      </m:e>
                    </m:d>
                    <m:bar>
                      <m:barPr>
                        <m:pos m:val="top"/>
                        <m:ctrlPr>
                          <a:rPr lang="de-DE" sz="2400" i="1">
                            <a:latin typeface="Cambria Math"/>
                          </a:rPr>
                        </m:ctrlPr>
                      </m:barPr>
                      <m:e>
                        <m:r>
                          <a:rPr lang="de-DE" sz="2400" i="1">
                            <a:latin typeface="Cambria Math"/>
                          </a:rPr>
                          <m:t>𝑔𝑓</m:t>
                        </m:r>
                      </m:e>
                    </m:bar>
                    <m:r>
                      <a:rPr lang="de-DE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IDE Framework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Mooly</a:t>
            </a:r>
            <a:r>
              <a:rPr lang="en-US" sz="1800" dirty="0"/>
              <a:t> </a:t>
            </a:r>
            <a:r>
              <a:rPr lang="en-US" sz="1800" dirty="0" err="1"/>
              <a:t>Sagiv</a:t>
            </a:r>
            <a:r>
              <a:rPr lang="en-US" sz="1800" dirty="0"/>
              <a:t> </a:t>
            </a:r>
            <a:r>
              <a:rPr lang="en-US" sz="1800" dirty="0" smtClean="0"/>
              <a:t>, Thomas </a:t>
            </a:r>
            <a:r>
              <a:rPr lang="en-US" sz="1800" dirty="0"/>
              <a:t>Reps, </a:t>
            </a:r>
            <a:r>
              <a:rPr lang="en-US" sz="1800" dirty="0" smtClean="0"/>
              <a:t> and Susan Horwitz : </a:t>
            </a:r>
            <a:r>
              <a:rPr lang="en-US" sz="1800" dirty="0"/>
              <a:t>Precise </a:t>
            </a:r>
            <a:r>
              <a:rPr lang="en-US" sz="1800" dirty="0" err="1"/>
              <a:t>interprocedural</a:t>
            </a:r>
            <a:r>
              <a:rPr lang="en-US" sz="1800" dirty="0"/>
              <a:t> dataflow analysis with applications to constant </a:t>
            </a:r>
            <a:r>
              <a:rPr lang="en-US" sz="1800" dirty="0" smtClean="0"/>
              <a:t>propagation</a:t>
            </a:r>
            <a:r>
              <a:rPr lang="en-US" sz="1800" dirty="0"/>
              <a:t>. TAPSOFT '95</a:t>
            </a:r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b = a;</a:t>
            </a: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it-IT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 G</a:t>
            </a:r>
            <a:endParaRPr lang="it-IT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foo(a);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G</a:t>
            </a:r>
          </a:p>
          <a:p>
            <a:r>
              <a:rPr lang="en-US" dirty="0"/>
              <a:t>	b = </a:t>
            </a:r>
            <a:r>
              <a:rPr lang="en-US" dirty="0" smtClean="0"/>
              <a:t>a;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494743" y="2801600"/>
            <a:ext cx="1646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</a:p>
          <a:p>
            <a:r>
              <a:rPr lang="uk-UA" dirty="0"/>
              <a:t>	e = d;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uk-UA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cxnSp>
        <p:nvCxnSpPr>
          <p:cNvPr id="62" name="Gerade Verbindung mit Pfeil 61"/>
          <p:cNvCxnSpPr>
            <a:stCxn id="22" idx="4"/>
            <a:endCxn id="23" idx="0"/>
          </p:cNvCxnSpPr>
          <p:nvPr/>
        </p:nvCxnSpPr>
        <p:spPr>
          <a:xfrm>
            <a:off x="3241932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885907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43130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945804" y="2470238"/>
            <a:ext cx="4137880" cy="148906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37880"/>
              <a:gd name="connsiteY0" fmla="*/ 1168180 h 1284714"/>
              <a:gd name="connsiteX1" fmla="*/ 4137880 w 4137880"/>
              <a:gd name="connsiteY1" fmla="*/ 519500 h 1284714"/>
              <a:gd name="connsiteX0" fmla="*/ 0 w 4137880"/>
              <a:gd name="connsiteY0" fmla="*/ 1387661 h 1489067"/>
              <a:gd name="connsiteX1" fmla="*/ 4137880 w 4137880"/>
              <a:gd name="connsiteY1" fmla="*/ 738981 h 148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7880" h="1489067">
                <a:moveTo>
                  <a:pt x="0" y="1387661"/>
                </a:moveTo>
                <a:cubicBezTo>
                  <a:pt x="3061087" y="2127375"/>
                  <a:pt x="1923404" y="-1497889"/>
                  <a:pt x="4137880" y="738981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347471" y="3914093"/>
            <a:ext cx="4134468" cy="9330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80085" h="933071">
                <a:moveTo>
                  <a:pt x="0" y="933071"/>
                </a:moveTo>
                <a:cubicBezTo>
                  <a:pt x="541665" y="-935560"/>
                  <a:pt x="3245249" y="601847"/>
                  <a:pt x="3780085" y="47439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</a:t>
            </a:r>
            <a:r>
              <a:rPr lang="en-US" baseline="30000" dirty="0" smtClean="0"/>
              <a:t>LIFT</a:t>
            </a:r>
            <a:endParaRPr lang="en-US" baseline="30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14</a:t>
            </a:fld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951182" y="2402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71" name="Gerade Verbindung mit Pfeil 70"/>
          <p:cNvCxnSpPr>
            <a:stCxn id="21" idx="4"/>
            <a:endCxn id="22" idx="0"/>
          </p:cNvCxnSpPr>
          <p:nvPr/>
        </p:nvCxnSpPr>
        <p:spPr>
          <a:xfrm>
            <a:off x="3241932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/>
              <p:cNvSpPr txBox="1"/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/>
          <p:cNvCxnSpPr>
            <a:stCxn id="16" idx="4"/>
            <a:endCxn id="17" idx="0"/>
          </p:cNvCxnSpPr>
          <p:nvPr/>
        </p:nvCxnSpPr>
        <p:spPr>
          <a:xfrm>
            <a:off x="2880065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4"/>
            <a:endCxn id="25" idx="0"/>
          </p:cNvCxnSpPr>
          <p:nvPr/>
        </p:nvCxnSpPr>
        <p:spPr>
          <a:xfrm>
            <a:off x="2880065" y="4431303"/>
            <a:ext cx="361867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24" idx="4"/>
            <a:endCxn id="25" idx="0"/>
          </p:cNvCxnSpPr>
          <p:nvPr/>
        </p:nvCxnSpPr>
        <p:spPr>
          <a:xfrm>
            <a:off x="3241932" y="4431303"/>
            <a:ext cx="0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2926382" y="43279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/>
          <p:cNvCxnSpPr>
            <a:stCxn id="77" idx="4"/>
            <a:endCxn id="78" idx="0"/>
          </p:cNvCxnSpPr>
          <p:nvPr/>
        </p:nvCxnSpPr>
        <p:spPr>
          <a:xfrm>
            <a:off x="7484125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7168775" y="3197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6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Untertitel 2"/>
          <p:cNvSpPr txBox="1">
            <a:spLocks/>
          </p:cNvSpPr>
          <p:nvPr/>
        </p:nvSpPr>
        <p:spPr>
          <a:xfrm>
            <a:off x="1371600" y="5734492"/>
            <a:ext cx="6400800" cy="1200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Eric Bodden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Társis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Tolêdo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Márcio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Ribeiro, Claus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Brabrand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Paulo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Borba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Mira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Mezini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SPL</a:t>
            </a:r>
            <a:r>
              <a:rPr lang="en-US" sz="1800" baseline="30000" dirty="0" smtClean="0">
                <a:solidFill>
                  <a:schemeClr val="bg1">
                    <a:lumMod val="50000"/>
                  </a:schemeClr>
                </a:solidFill>
              </a:rPr>
              <a:t>LIFT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statically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analyzing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lines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minutes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years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. PLDI‘13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 animBg="1"/>
      <p:bldP spid="32" grpId="0"/>
      <p:bldP spid="85" grpId="0"/>
      <p:bldP spid="95" grpId="0"/>
      <p:bldP spid="96" grpId="0"/>
      <p:bldP spid="98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I</a:t>
            </a:r>
            <a:r>
              <a:rPr lang="en-US" sz="3600" dirty="0" err="1" smtClean="0"/>
              <a:t>nterprocedural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D</a:t>
            </a:r>
            <a:r>
              <a:rPr lang="en-US" sz="3600" dirty="0" smtClean="0"/>
              <a:t>istributive, </a:t>
            </a:r>
            <a:r>
              <a:rPr lang="en-US" sz="3600" dirty="0" smtClean="0">
                <a:solidFill>
                  <a:srgbClr val="C00000"/>
                </a:solidFill>
              </a:rPr>
              <a:t>E</a:t>
            </a:r>
            <a:r>
              <a:rPr lang="en-US" sz="3600" dirty="0" smtClean="0"/>
              <a:t>nvironment Problems</a:t>
            </a:r>
            <a:endParaRPr lang="en-US" sz="3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𝑒</m:t>
                      </m:r>
                      <m:r>
                        <a:rPr lang="de-DE" sz="3200" b="0" i="1" smtClean="0">
                          <a:latin typeface="Cambria Math"/>
                        </a:rPr>
                        <m:t>: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  <m:r>
                        <a:rPr lang="de-DE" sz="3200" b="0" i="1" smtClean="0">
                          <a:latin typeface="Cambria Math"/>
                        </a:rPr>
                        <m:t>→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2083251" y="3211079"/>
            <a:ext cx="2500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 </a:t>
            </a:r>
            <a:r>
              <a:rPr lang="en-US" dirty="0" smtClean="0"/>
              <a:t>height semi-lattice</a:t>
            </a:r>
            <a:endParaRPr lang="en-US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716108" y="2661545"/>
            <a:ext cx="395228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888178" y="2661545"/>
            <a:ext cx="827930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328795" y="3667924"/>
            <a:ext cx="208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distributive </a:t>
            </a:r>
            <a:r>
              <a:rPr lang="de-DE" dirty="0" err="1" smtClean="0"/>
              <a:t>function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1436915" y="2755076"/>
            <a:ext cx="376902" cy="968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92563" y="4867408"/>
            <a:ext cx="5865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meet operator can be chosen arbitrarily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computes composition of edge functions </a:t>
            </a:r>
            <a:br>
              <a:rPr lang="en-US" sz="2000" dirty="0" smtClean="0"/>
            </a:br>
            <a:r>
              <a:rPr lang="en-US" sz="2000" dirty="0" smtClean="0"/>
              <a:t>(always possible, but ideally generates early results)</a:t>
            </a:r>
            <a:endParaRPr lang="en-US" sz="2000" dirty="0"/>
          </a:p>
        </p:txBody>
      </p:sp>
      <p:sp>
        <p:nvSpPr>
          <p:cNvPr id="5" name="Textfeld 4"/>
          <p:cNvSpPr txBox="1"/>
          <p:nvPr/>
        </p:nvSpPr>
        <p:spPr>
          <a:xfrm>
            <a:off x="892563" y="1766966"/>
            <a:ext cx="4606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Environment Transformer / Edge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21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used in </a:t>
            </a:r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036360" y="2535104"/>
                <a:ext cx="1093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⊤= </m:t>
                    </m:r>
                  </m:oMath>
                </a14:m>
                <a:r>
                  <a:rPr lang="en-US" dirty="0" smtClean="0"/>
                  <a:t>False</a:t>
                </a:r>
                <a:endParaRPr lang="en-US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60" y="2535104"/>
                <a:ext cx="109376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50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024485" y="4825056"/>
                <a:ext cx="10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 = </m:t>
                    </m:r>
                  </m:oMath>
                </a14:m>
                <a:r>
                  <a:rPr lang="en-US" dirty="0" smtClean="0"/>
                  <a:t>True</a:t>
                </a:r>
                <a:endParaRPr lang="en-US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485" y="4825056"/>
                <a:ext cx="102797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3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393109" y="36765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057378" y="36765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683573" y="42411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F|G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713162" y="31158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F&amp;G</a:t>
            </a:r>
            <a:endParaRPr lang="en-US" dirty="0"/>
          </a:p>
        </p:txBody>
      </p:sp>
      <p:cxnSp>
        <p:nvCxnSpPr>
          <p:cNvPr id="11" name="Gerade Verbindung 10"/>
          <p:cNvCxnSpPr>
            <a:stCxn id="9" idx="0"/>
          </p:cNvCxnSpPr>
          <p:nvPr/>
        </p:nvCxnSpPr>
        <p:spPr>
          <a:xfrm flipV="1">
            <a:off x="2009878" y="2904437"/>
            <a:ext cx="267130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1605387" y="3485147"/>
            <a:ext cx="222587" cy="24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 flipV="1">
            <a:off x="2035617" y="3485147"/>
            <a:ext cx="92031" cy="19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endCxn id="7" idx="2"/>
          </p:cNvCxnSpPr>
          <p:nvPr/>
        </p:nvCxnSpPr>
        <p:spPr>
          <a:xfrm flipV="1">
            <a:off x="2032711" y="4045833"/>
            <a:ext cx="189937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1609591" y="4045833"/>
            <a:ext cx="178339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163273" y="4535394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2575943" y="4535394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2575983" y="2951148"/>
            <a:ext cx="279563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906361" y="36307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edges initialized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8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/>
          <p:nvPr/>
        </p:nvCxnSpPr>
        <p:spPr>
          <a:xfrm>
            <a:off x="4876495" y="2915364"/>
            <a:ext cx="0" cy="1576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76495" y="2965820"/>
            <a:ext cx="187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move </a:t>
            </a:r>
            <a:r>
              <a:rPr lang="en-US" dirty="0" smtClean="0"/>
              <a:t>down when</a:t>
            </a:r>
          </a:p>
          <a:p>
            <a:r>
              <a:rPr lang="en-US" dirty="0" smtClean="0"/>
              <a:t>joining facts</a:t>
            </a:r>
            <a:endParaRPr lang="en-US" dirty="0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7326911" y="3420491"/>
            <a:ext cx="0" cy="158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242648" y="4390282"/>
            <a:ext cx="213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up when</a:t>
            </a:r>
          </a:p>
          <a:p>
            <a:r>
              <a:rPr lang="en-US" dirty="0" smtClean="0"/>
              <a:t>composing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at initial </a:t>
                </a:r>
                <a:r>
                  <a:rPr lang="de-DE" dirty="0" err="1" smtClean="0"/>
                  <a:t>seeds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0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4454" y="138137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source();</a:t>
            </a:r>
          </a:p>
        </p:txBody>
      </p:sp>
      <p:sp>
        <p:nvSpPr>
          <p:cNvPr id="5" name="Rechteck 4"/>
          <p:cNvSpPr/>
          <p:nvPr/>
        </p:nvSpPr>
        <p:spPr>
          <a:xfrm>
            <a:off x="2100758" y="229142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cxnSp>
        <p:nvCxnSpPr>
          <p:cNvPr id="6" name="Gerade Verbindung mit Pfeil 5"/>
          <p:cNvCxnSpPr>
            <a:stCxn id="4" idx="2"/>
            <a:endCxn id="5" idx="0"/>
          </p:cNvCxnSpPr>
          <p:nvPr/>
        </p:nvCxnSpPr>
        <p:spPr>
          <a:xfrm>
            <a:off x="1799161" y="1773260"/>
            <a:ext cx="996304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097235" y="320146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a=null;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4" idx="2"/>
          </p:cNvCxnSpPr>
          <p:nvPr/>
        </p:nvCxnSpPr>
        <p:spPr>
          <a:xfrm flipH="1">
            <a:off x="1791942" y="1773260"/>
            <a:ext cx="7219" cy="142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104454" y="42479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b=foo(a);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100759" y="515803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104454" y="606808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sink(b);</a:t>
            </a:r>
            <a:endParaRPr lang="en-US" dirty="0"/>
          </a:p>
        </p:txBody>
      </p:sp>
      <p:cxnSp>
        <p:nvCxnSpPr>
          <p:cNvPr id="15" name="Gerade Verbindung mit Pfeil 14"/>
          <p:cNvCxnSpPr>
            <a:stCxn id="12" idx="2"/>
            <a:endCxn id="13" idx="0"/>
          </p:cNvCxnSpPr>
          <p:nvPr/>
        </p:nvCxnSpPr>
        <p:spPr>
          <a:xfrm>
            <a:off x="1799161" y="4639878"/>
            <a:ext cx="996305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1799161" y="5549924"/>
            <a:ext cx="996305" cy="518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2"/>
            <a:endCxn id="12" idx="0"/>
          </p:cNvCxnSpPr>
          <p:nvPr/>
        </p:nvCxnSpPr>
        <p:spPr>
          <a:xfrm>
            <a:off x="1791942" y="3593352"/>
            <a:ext cx="7219" cy="654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" idx="0"/>
          </p:cNvCxnSpPr>
          <p:nvPr/>
        </p:nvCxnSpPr>
        <p:spPr>
          <a:xfrm flipH="1">
            <a:off x="1791942" y="2683306"/>
            <a:ext cx="694706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4" idx="1"/>
            <a:endCxn id="12" idx="0"/>
          </p:cNvCxnSpPr>
          <p:nvPr/>
        </p:nvCxnSpPr>
        <p:spPr>
          <a:xfrm rot="10800000" flipH="1" flipV="1">
            <a:off x="1104453" y="1577317"/>
            <a:ext cx="694707" cy="2670675"/>
          </a:xfrm>
          <a:prstGeom prst="bentConnector4">
            <a:avLst>
              <a:gd name="adj1" fmla="val -32906"/>
              <a:gd name="adj2" fmla="val 838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5" idx="2"/>
            <a:endCxn id="12" idx="0"/>
          </p:cNvCxnSpPr>
          <p:nvPr/>
        </p:nvCxnSpPr>
        <p:spPr>
          <a:xfrm rot="5400000">
            <a:off x="1514970" y="2967497"/>
            <a:ext cx="1564687" cy="996304"/>
          </a:xfrm>
          <a:prstGeom prst="bentConnector3">
            <a:avLst>
              <a:gd name="adj1" fmla="val 726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2" idx="2"/>
            <a:endCxn id="14" idx="0"/>
          </p:cNvCxnSpPr>
          <p:nvPr/>
        </p:nvCxnSpPr>
        <p:spPr>
          <a:xfrm>
            <a:off x="1799161" y="4639878"/>
            <a:ext cx="0" cy="142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462430" y="1847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9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feld 42"/>
          <p:cNvSpPr txBox="1"/>
          <p:nvPr/>
        </p:nvSpPr>
        <p:spPr>
          <a:xfrm>
            <a:off x="2187429" y="28048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𝐅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&amp;</m:t>
                      </m:r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2439275" y="47190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hteck 47"/>
          <p:cNvSpPr/>
          <p:nvPr/>
        </p:nvSpPr>
        <p:spPr>
          <a:xfrm>
            <a:off x="5505118" y="429369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364993" y="504969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e=d;</a:t>
            </a:r>
          </a:p>
        </p:txBody>
      </p:sp>
      <p:cxnSp>
        <p:nvCxnSpPr>
          <p:cNvPr id="50" name="Gerade Verbindung mit Pfeil 49"/>
          <p:cNvCxnSpPr>
            <a:stCxn id="48" idx="2"/>
            <a:endCxn id="49" idx="0"/>
          </p:cNvCxnSpPr>
          <p:nvPr/>
        </p:nvCxnSpPr>
        <p:spPr>
          <a:xfrm>
            <a:off x="6199825" y="4685579"/>
            <a:ext cx="859875" cy="36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3"/>
            <a:endCxn id="48" idx="1"/>
          </p:cNvCxnSpPr>
          <p:nvPr/>
        </p:nvCxnSpPr>
        <p:spPr>
          <a:xfrm>
            <a:off x="2493867" y="4443936"/>
            <a:ext cx="3011251" cy="457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75" idx="1"/>
            <a:endCxn id="13" idx="3"/>
          </p:cNvCxnSpPr>
          <p:nvPr/>
        </p:nvCxnSpPr>
        <p:spPr>
          <a:xfrm flipH="1" flipV="1">
            <a:off x="3490172" y="5353982"/>
            <a:ext cx="2014946" cy="5583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5295108" y="3949247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56" name="Rechteck 55"/>
          <p:cNvSpPr/>
          <p:nvPr/>
        </p:nvSpPr>
        <p:spPr>
          <a:xfrm>
            <a:off x="5353421" y="6054906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Gerade Verbindung mit Pfeil 58"/>
          <p:cNvCxnSpPr>
            <a:stCxn id="75" idx="1"/>
            <a:endCxn id="14" idx="3"/>
          </p:cNvCxnSpPr>
          <p:nvPr/>
        </p:nvCxnSpPr>
        <p:spPr>
          <a:xfrm flipH="1">
            <a:off x="2493867" y="5912289"/>
            <a:ext cx="3011251" cy="3517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/>
          <p:cNvSpPr txBox="1"/>
          <p:nvPr/>
        </p:nvSpPr>
        <p:spPr>
          <a:xfrm>
            <a:off x="4457599" y="52608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/>
              <p:cNvSpPr/>
              <p:nvPr/>
            </p:nvSpPr>
            <p:spPr>
              <a:xfrm>
                <a:off x="2781818" y="1313135"/>
                <a:ext cx="2066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i="1" dirty="0">
                              <a:solidFill>
                                <a:schemeClr val="tx2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0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818" y="1313135"/>
                <a:ext cx="20667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 64"/>
              <p:cNvSpPr/>
              <p:nvPr/>
            </p:nvSpPr>
            <p:spPr>
              <a:xfrm>
                <a:off x="3517686" y="2090878"/>
                <a:ext cx="3689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∘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86" y="2090878"/>
                <a:ext cx="368979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hteck 65"/>
              <p:cNvSpPr/>
              <p:nvPr/>
            </p:nvSpPr>
            <p:spPr>
              <a:xfrm>
                <a:off x="2795466" y="3093083"/>
                <a:ext cx="5363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e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</m:d>
                      <m:r>
                        <a:rPr lang="de-DE" b="0" i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6" name="Rechteck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66" y="3093083"/>
                <a:ext cx="536390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hteck 67"/>
              <p:cNvSpPr/>
              <p:nvPr/>
            </p:nvSpPr>
            <p:spPr>
              <a:xfrm>
                <a:off x="2789347" y="3366590"/>
                <a:ext cx="2692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8" name="Rechteck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47" y="3366590"/>
                <a:ext cx="269214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hteck 68"/>
              <p:cNvSpPr/>
              <p:nvPr/>
            </p:nvSpPr>
            <p:spPr>
              <a:xfrm>
                <a:off x="2463653" y="3852424"/>
                <a:ext cx="2479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 ¬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&amp;l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9" name="Rechteck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53" y="3852424"/>
                <a:ext cx="24792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hteck 69"/>
              <p:cNvSpPr/>
              <p:nvPr/>
            </p:nvSpPr>
            <p:spPr>
              <a:xfrm>
                <a:off x="2457534" y="4125931"/>
                <a:ext cx="2377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34" y="4125931"/>
                <a:ext cx="237744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6321315" y="47486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5505118" y="571634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e;</a:t>
            </a:r>
          </a:p>
        </p:txBody>
      </p:sp>
      <p:cxnSp>
        <p:nvCxnSpPr>
          <p:cNvPr id="76" name="Gerade Verbindung mit Pfeil 75"/>
          <p:cNvCxnSpPr>
            <a:stCxn id="49" idx="2"/>
            <a:endCxn id="75" idx="0"/>
          </p:cNvCxnSpPr>
          <p:nvPr/>
        </p:nvCxnSpPr>
        <p:spPr>
          <a:xfrm flipH="1">
            <a:off x="6199825" y="5441583"/>
            <a:ext cx="859875" cy="27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48" idx="2"/>
            <a:endCxn id="75" idx="0"/>
          </p:cNvCxnSpPr>
          <p:nvPr/>
        </p:nvCxnSpPr>
        <p:spPr>
          <a:xfrm>
            <a:off x="6199825" y="4685579"/>
            <a:ext cx="0" cy="1030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03F47C9-5686-9644-8517-19B27FE09A71}" type="slidenum">
              <a:rPr lang="de-DE" smtClean="0"/>
              <a:t>17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hteck 95"/>
              <p:cNvSpPr/>
              <p:nvPr/>
            </p:nvSpPr>
            <p:spPr>
              <a:xfrm>
                <a:off x="6816499" y="4652715"/>
                <a:ext cx="2399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99" y="4652715"/>
                <a:ext cx="239982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hteck 98"/>
              <p:cNvSpPr/>
              <p:nvPr/>
            </p:nvSpPr>
            <p:spPr>
              <a:xfrm>
                <a:off x="6835043" y="5835778"/>
                <a:ext cx="2378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9" name="Rechteck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835778"/>
                <a:ext cx="2378343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/>
              <p:cNvSpPr/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0" name="Rechteck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hteck 100"/>
              <p:cNvSpPr/>
              <p:nvPr/>
            </p:nvSpPr>
            <p:spPr>
              <a:xfrm>
                <a:off x="2544433" y="6206226"/>
                <a:ext cx="256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1" name="Rechteck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33" y="6206226"/>
                <a:ext cx="256025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hteck 101"/>
              <p:cNvSpPr/>
              <p:nvPr/>
            </p:nvSpPr>
            <p:spPr>
              <a:xfrm>
                <a:off x="2519705" y="6487264"/>
                <a:ext cx="286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2" name="Rechteck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05" y="6487264"/>
                <a:ext cx="286527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gerundete rechteckige Legende 2"/>
          <p:cNvSpPr/>
          <p:nvPr/>
        </p:nvSpPr>
        <p:spPr>
          <a:xfrm>
            <a:off x="5505117" y="1064527"/>
            <a:ext cx="3349391" cy="617940"/>
          </a:xfrm>
          <a:prstGeom prst="wedgeRoundRectCallout">
            <a:avLst>
              <a:gd name="adj1" fmla="val -70727"/>
              <a:gd name="adj2" fmla="val -893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provides edge function for each flow-function result</a:t>
            </a:r>
            <a:endParaRPr lang="en-US" dirty="0"/>
          </a:p>
        </p:txBody>
      </p:sp>
      <p:sp>
        <p:nvSpPr>
          <p:cNvPr id="57" name="Abgerundete rechteckige Legende 56"/>
          <p:cNvSpPr/>
          <p:nvPr/>
        </p:nvSpPr>
        <p:spPr>
          <a:xfrm>
            <a:off x="6717107" y="3489962"/>
            <a:ext cx="2385460" cy="314200"/>
          </a:xfrm>
          <a:prstGeom prst="wedgeRoundRectCallout">
            <a:avLst>
              <a:gd name="adj1" fmla="val 20946"/>
              <a:gd name="adj2" fmla="val 8091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 of callers!</a:t>
            </a:r>
            <a:endParaRPr lang="en-US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667418" y="2060848"/>
            <a:ext cx="475696" cy="39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bgerundetes Rechteck 71"/>
          <p:cNvSpPr/>
          <p:nvPr/>
        </p:nvSpPr>
        <p:spPr>
          <a:xfrm>
            <a:off x="4314045" y="1261697"/>
            <a:ext cx="475696" cy="39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789741" y="1682467"/>
            <a:ext cx="918621" cy="408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5019107" y="2060848"/>
            <a:ext cx="475696" cy="39936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8" grpId="0"/>
      <p:bldP spid="69" grpId="0"/>
      <p:bldP spid="70" grpId="0"/>
      <p:bldP spid="73" grpId="0"/>
      <p:bldP spid="94" grpId="0"/>
      <p:bldP spid="96" grpId="0"/>
      <p:bldP spid="98" grpId="0"/>
      <p:bldP spid="99" grpId="0"/>
      <p:bldP spid="100" grpId="0"/>
      <p:bldP spid="101" grpId="0"/>
      <p:bldP spid="102" grpId="0"/>
      <p:bldP spid="3" grpId="0" animBg="1"/>
      <p:bldP spid="57" grpId="0" animBg="1"/>
      <p:bldP spid="24" grpId="0" animBg="1"/>
      <p:bldP spid="72" grpId="0" animBg="1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of the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Computes values at each node/instruction</a:t>
                </a:r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dirty="0" smtClean="0"/>
                  <a:t> at initial seeds of the analysis</a:t>
                </a:r>
              </a:p>
              <a:p>
                <a:r>
                  <a:rPr lang="en-US" dirty="0" smtClean="0"/>
                  <a:t>Evaluate edge functions to succeeding statements until reaching </a:t>
                </a:r>
                <a:r>
                  <a:rPr lang="en-US" dirty="0" err="1" smtClean="0"/>
                  <a:t>fixpoint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Useful only if interested in concrete values at each node/instruction </a:t>
                </a:r>
                <a:r>
                  <a:rPr lang="en-US" sz="2000" dirty="0" smtClean="0"/>
                  <a:t>(e.g. Linear Constant Propagation)</a:t>
                </a:r>
                <a:endParaRPr lang="en-US" dirty="0" smtClean="0"/>
              </a:p>
              <a:p>
                <a:r>
                  <a:rPr lang="en-US" dirty="0" smtClean="0"/>
                  <a:t>In many cases only reachability is of interest</a:t>
                </a:r>
                <a:br>
                  <a:rPr lang="en-US" dirty="0" smtClean="0"/>
                </a:br>
                <a:r>
                  <a:rPr lang="en-US" sz="2000" dirty="0" smtClean="0"/>
                  <a:t>(e.g., SPL</a:t>
                </a:r>
                <a:r>
                  <a:rPr lang="en-US" sz="2000" baseline="30000" dirty="0" smtClean="0"/>
                  <a:t>LIFT</a:t>
                </a:r>
                <a:r>
                  <a:rPr lang="en-US" sz="2000" dirty="0" smtClean="0"/>
                  <a:t>, Correlated Calls)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IDE to IFDS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identity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𝜆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  <m:r>
                      <a:rPr lang="de-DE" b="0" i="1" smtClean="0">
                        <a:latin typeface="Cambria Math"/>
                      </a:rPr>
                      <m:t>.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) edge functions only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 IFDS is a subset of IDE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Note: in </a:t>
                </a:r>
                <a:r>
                  <a:rPr lang="en-US" dirty="0" err="1" smtClean="0"/>
                  <a:t>Heros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IFDSSolver</a:t>
                </a:r>
                <a:r>
                  <a:rPr lang="en-US" dirty="0" smtClean="0"/>
                  <a:t> is implemented as a subclass of </a:t>
                </a:r>
                <a:r>
                  <a:rPr lang="en-US" dirty="0" err="1" smtClean="0"/>
                  <a:t>IDESolver</a:t>
                </a: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Alias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347072" y="2522310"/>
            <a:ext cx="3815208" cy="86718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209" h="71088">
                <a:moveTo>
                  <a:pt x="0" y="0"/>
                </a:moveTo>
                <a:cubicBezTo>
                  <a:pt x="73652" y="61628"/>
                  <a:pt x="1150266" y="-17498"/>
                  <a:pt x="986228" y="710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577156" y="3493533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421525" y="2909074"/>
            <a:ext cx="252538" cy="39101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8"/>
            <a:ext cx="225825" cy="9459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31230" y="3603076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692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683737"/>
            <a:ext cx="7772400" cy="1470025"/>
          </a:xfrm>
        </p:spPr>
        <p:txBody>
          <a:bodyPr/>
          <a:lstStyle/>
          <a:p>
            <a:r>
              <a:rPr lang="en-US" dirty="0" smtClean="0"/>
              <a:t>IDE-Exercise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80200"/>
            <a:ext cx="6400800" cy="1752600"/>
          </a:xfrm>
        </p:spPr>
        <p:txBody>
          <a:bodyPr/>
          <a:lstStyle/>
          <a:p>
            <a:r>
              <a:rPr lang="en-US" dirty="0" smtClean="0"/>
              <a:t>Extend the Analysis built in the IFDS Exercise to an IDE Analysis that Considers Correlated Calls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Method Calls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21</a:t>
            </a:fld>
            <a:endParaRPr lang="de-DE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371600" y="5663833"/>
            <a:ext cx="6400800" cy="93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800" dirty="0" smtClean="0"/>
              <a:t>Marianna </a:t>
            </a:r>
            <a:r>
              <a:rPr lang="en-US" sz="1800" dirty="0" err="1" smtClean="0"/>
              <a:t>Rapoport</a:t>
            </a:r>
            <a:r>
              <a:rPr lang="en-US" sz="1800" dirty="0" smtClean="0"/>
              <a:t>, </a:t>
            </a:r>
            <a:r>
              <a:rPr lang="en-US" sz="1800" dirty="0" err="1"/>
              <a:t>Ondřej</a:t>
            </a:r>
            <a:r>
              <a:rPr lang="en-US" sz="1800" dirty="0"/>
              <a:t> </a:t>
            </a:r>
            <a:r>
              <a:rPr lang="en-US" sz="1800" dirty="0" err="1" smtClean="0"/>
              <a:t>Lhoták</a:t>
            </a:r>
            <a:r>
              <a:rPr lang="en-US" sz="1800" dirty="0" smtClean="0"/>
              <a:t>, and</a:t>
            </a:r>
            <a:r>
              <a:rPr lang="en-US" sz="1800" dirty="0"/>
              <a:t> Frank </a:t>
            </a:r>
            <a:r>
              <a:rPr lang="en-US" sz="1800" dirty="0" smtClean="0"/>
              <a:t>Tip: Precise Data Flow Analysis in the Presence of Correlated Method Calls. SAS’15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660118" y="2332046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30305" y="1415909"/>
            <a:ext cx="2280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A {</a:t>
            </a:r>
          </a:p>
          <a:p>
            <a:r>
              <a:rPr lang="en-US" dirty="0" smtClean="0"/>
              <a:t>	X foo(X);</a:t>
            </a:r>
          </a:p>
          <a:p>
            <a:r>
              <a:rPr lang="en-US" dirty="0"/>
              <a:t>	</a:t>
            </a:r>
            <a:r>
              <a:rPr lang="en-US" dirty="0" smtClean="0"/>
              <a:t>X bar(X);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312091" y="2780898"/>
            <a:ext cx="240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implements A {</a:t>
            </a:r>
          </a:p>
          <a:p>
            <a:r>
              <a:rPr lang="en-US" dirty="0"/>
              <a:t>	X foo(X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null;</a:t>
            </a:r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X bar(X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x;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183943" y="1951630"/>
            <a:ext cx="187657" cy="6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8960" y="1378418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be type B or C</a:t>
            </a:r>
          </a:p>
          <a:p>
            <a:r>
              <a:rPr lang="en-US" dirty="0" smtClean="0"/>
              <a:t> at runtime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486009" y="3234519"/>
            <a:ext cx="1649263" cy="11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486009" y="3347709"/>
            <a:ext cx="4351519" cy="53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486009" y="3616658"/>
            <a:ext cx="1649263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486009" y="3616658"/>
            <a:ext cx="4351519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Edge Functions to track the upper type boundaries of variables used as receiver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118" y="3737790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12759" y="3404195"/>
            <a:ext cx="2280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376827" y="3944203"/>
            <a:ext cx="3491710" cy="80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[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2376827" y="5036025"/>
            <a:ext cx="4924725" cy="1187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∘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 ⊤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⊥ =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[∗→</m:t>
                      </m:r>
                      <m:r>
                        <a:rPr lang="de-DE" b="0" i="1" smtClean="0">
                          <a:latin typeface="Cambria Math"/>
                        </a:rPr>
                        <m:t>𝑂𝑏𝑗𝑒𝑐𝑡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 flipV="1">
            <a:off x="1971825" y="4476815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2604846" y="4455941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 flipV="1">
            <a:off x="2871775" y="4476815"/>
            <a:ext cx="1017837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𝐵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26"/>
          <p:cNvCxnSpPr>
            <a:endCxn id="24" idx="2"/>
          </p:cNvCxnSpPr>
          <p:nvPr/>
        </p:nvCxnSpPr>
        <p:spPr>
          <a:xfrm flipV="1">
            <a:off x="1657378" y="3494817"/>
            <a:ext cx="671216" cy="43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endCxn id="25" idx="2"/>
          </p:cNvCxnSpPr>
          <p:nvPr/>
        </p:nvCxnSpPr>
        <p:spPr>
          <a:xfrm flipH="1" flipV="1">
            <a:off x="1091711" y="3494817"/>
            <a:ext cx="408418" cy="438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V="1">
            <a:off x="1295920" y="2145967"/>
            <a:ext cx="1017273" cy="883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4" idx="0"/>
            <a:endCxn id="26" idx="2"/>
          </p:cNvCxnSpPr>
          <p:nvPr/>
        </p:nvCxnSpPr>
        <p:spPr>
          <a:xfrm flipV="1">
            <a:off x="2328594" y="2145967"/>
            <a:ext cx="150128" cy="97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 flipV="1">
            <a:off x="2673647" y="2145967"/>
            <a:ext cx="1038544" cy="720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943546" y="3344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084394" y="3714109"/>
            <a:ext cx="108525" cy="21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6976276" y="2337174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6307539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7671178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9" name="Gerade Verbindung mit Pfeil 48"/>
          <p:cNvCxnSpPr>
            <a:stCxn id="45" idx="2"/>
            <a:endCxn id="46" idx="0"/>
          </p:cNvCxnSpPr>
          <p:nvPr/>
        </p:nvCxnSpPr>
        <p:spPr>
          <a:xfrm flipH="1">
            <a:off x="6818193" y="2871870"/>
            <a:ext cx="668737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5" idx="2"/>
            <a:endCxn id="47" idx="0"/>
          </p:cNvCxnSpPr>
          <p:nvPr/>
        </p:nvCxnSpPr>
        <p:spPr>
          <a:xfrm>
            <a:off x="7486930" y="2871870"/>
            <a:ext cx="694902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148680" y="4864606"/>
            <a:ext cx="2651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Partial-order function </a:t>
            </a:r>
          </a:p>
          <a:p>
            <a:r>
              <a:rPr lang="en-US" dirty="0" smtClean="0"/>
              <a:t>is the subtype relation for </a:t>
            </a:r>
          </a:p>
          <a:p>
            <a:r>
              <a:rPr lang="en-US" dirty="0" smtClean="0"/>
              <a:t>each mapped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95780" y="5513694"/>
                <a:ext cx="3111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∘</m:t>
                      </m:r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5513694"/>
                <a:ext cx="31110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3332249" y="5508366"/>
                <a:ext cx="1458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49" y="5508366"/>
                <a:ext cx="145828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395780" y="6252358"/>
                <a:ext cx="3173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⊓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6252358"/>
                <a:ext cx="317343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395780" y="5883026"/>
                <a:ext cx="3110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∘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5883026"/>
                <a:ext cx="311091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3424809" y="5883026"/>
                <a:ext cx="7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 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09" y="5883026"/>
                <a:ext cx="71551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3430358" y="6252358"/>
                <a:ext cx="1446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[</m:t>
                      </m:r>
                      <m:r>
                        <a:rPr lang="de-DE" i="1">
                          <a:latin typeface="Cambria Math"/>
                        </a:rPr>
                        <m:t>𝑎</m:t>
                      </m:r>
                      <m:r>
                        <a:rPr lang="de-DE" i="1">
                          <a:latin typeface="Cambria Math"/>
                        </a:rPr>
                        <m:t>→</m:t>
                      </m:r>
                      <m:r>
                        <a:rPr lang="de-DE" i="1">
                          <a:latin typeface="Cambria Math"/>
                        </a:rPr>
                        <m:t>𝐴</m:t>
                      </m:r>
                      <m:r>
                        <a:rPr lang="de-DE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58" y="6252358"/>
                <a:ext cx="1446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5" grpId="0"/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EdgeFunctions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EdgeFunctions</a:t>
            </a:r>
            <a:r>
              <a:rPr lang="en-US" sz="1800" dirty="0"/>
              <a:t>&lt;N, D, M, V&gt; {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getNormalEdgeFunction</a:t>
            </a:r>
            <a:r>
              <a:rPr lang="en-US" sz="1800" dirty="0"/>
              <a:t>(N </a:t>
            </a:r>
            <a:r>
              <a:rPr lang="en-US" sz="1800" dirty="0" err="1"/>
              <a:t>curr</a:t>
            </a:r>
            <a:r>
              <a:rPr lang="en-US" sz="1800" dirty="0"/>
              <a:t>, D </a:t>
            </a:r>
            <a:r>
              <a:rPr lang="en-US" sz="1800" dirty="0" err="1"/>
              <a:t>currNode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succ</a:t>
            </a:r>
            <a:r>
              <a:rPr lang="en-US" sz="1800" dirty="0"/>
              <a:t>, D </a:t>
            </a:r>
            <a:r>
              <a:rPr lang="en-US" sz="1800" dirty="0" err="1"/>
              <a:t>succNode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getCallEdgeFunction</a:t>
            </a:r>
            <a:r>
              <a:rPr lang="en-US" sz="1800" dirty="0"/>
              <a:t>(N </a:t>
            </a:r>
            <a:r>
              <a:rPr lang="en-US" sz="1800" dirty="0" err="1"/>
              <a:t>callStmt</a:t>
            </a:r>
            <a:r>
              <a:rPr lang="en-US" sz="1800" dirty="0"/>
              <a:t>, D </a:t>
            </a:r>
            <a:r>
              <a:rPr lang="en-US" sz="1800" dirty="0" err="1"/>
              <a:t>srcNode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M </a:t>
            </a:r>
            <a:r>
              <a:rPr lang="en-US" sz="1800" dirty="0" err="1"/>
              <a:t>destinationMethod</a:t>
            </a:r>
            <a:r>
              <a:rPr lang="en-US" sz="1800" dirty="0"/>
              <a:t>, D </a:t>
            </a:r>
            <a:r>
              <a:rPr lang="en-US" sz="1800" dirty="0" err="1"/>
              <a:t>destNode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M </a:t>
            </a:r>
            <a:r>
              <a:rPr lang="en-US" sz="1800" dirty="0" err="1"/>
              <a:t>calleeMethod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exitStmt</a:t>
            </a:r>
            <a:r>
              <a:rPr lang="en-US" sz="1800" dirty="0"/>
              <a:t>, D </a:t>
            </a:r>
            <a:r>
              <a:rPr lang="en-US" sz="1800" dirty="0" err="1"/>
              <a:t>exitNode</a:t>
            </a:r>
            <a:r>
              <a:rPr lang="en-US" sz="1800" dirty="0"/>
              <a:t>, 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retNode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getCallToReturnEdgeFunction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D </a:t>
            </a:r>
            <a:r>
              <a:rPr lang="en-US" sz="1800" dirty="0" err="1"/>
              <a:t>callNode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returnSideNode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24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 rot="21336320">
            <a:off x="5167954" y="5827592"/>
            <a:ext cx="3070747" cy="69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implemented in IDE-Exercise template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EdgeFunction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V </a:t>
            </a:r>
            <a:r>
              <a:rPr lang="en-US" sz="1800" dirty="0" err="1"/>
              <a:t>computeTarget</a:t>
            </a:r>
            <a:r>
              <a:rPr lang="en-US" sz="1800" dirty="0"/>
              <a:t>(V source);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composeWith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secondFunction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EdgeFunction</a:t>
            </a:r>
            <a:r>
              <a:rPr lang="en-US" sz="1800" dirty="0" smtClean="0"/>
              <a:t>&lt;V</a:t>
            </a:r>
            <a:r>
              <a:rPr lang="en-US" sz="1800" dirty="0"/>
              <a:t>&gt; </a:t>
            </a:r>
            <a:r>
              <a:rPr lang="en-US" sz="1800" dirty="0" err="1"/>
              <a:t>joinWith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otherFunction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equalTo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other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25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 rot="21336320">
            <a:off x="5161622" y="5827835"/>
            <a:ext cx="3070747" cy="5282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Template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apsa</a:t>
            </a:r>
            <a:r>
              <a:rPr lang="en-US" dirty="0" smtClean="0"/>
              <a:t>/2016/</a:t>
            </a:r>
            <a:r>
              <a:rPr lang="en-US" dirty="0" err="1" smtClean="0"/>
              <a:t>ifds</a:t>
            </a:r>
            <a:endParaRPr lang="en-US" dirty="0" smtClean="0"/>
          </a:p>
          <a:p>
            <a:pPr lvl="1"/>
            <a:r>
              <a:rPr lang="en-US" dirty="0" err="1"/>
              <a:t>ifds</a:t>
            </a:r>
            <a:r>
              <a:rPr lang="en-US" dirty="0"/>
              <a:t>-exercise</a:t>
            </a:r>
          </a:p>
          <a:p>
            <a:pPr lvl="1"/>
            <a:r>
              <a:rPr lang="en-US" dirty="0" err="1" smtClean="0"/>
              <a:t>ifds</a:t>
            </a:r>
            <a:r>
              <a:rPr lang="en-US" dirty="0" smtClean="0"/>
              <a:t>-solution</a:t>
            </a:r>
          </a:p>
          <a:p>
            <a:pPr lvl="1"/>
            <a:r>
              <a:rPr lang="en-US" dirty="0" smtClean="0"/>
              <a:t>ide-exercise</a:t>
            </a:r>
          </a:p>
          <a:p>
            <a:pPr lvl="1"/>
            <a:r>
              <a:rPr lang="en-US" dirty="0" err="1" smtClean="0"/>
              <a:t>testcases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26</a:t>
            </a:fld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4653887" y="2129051"/>
            <a:ext cx="2729552" cy="341194"/>
          </a:xfrm>
          <a:prstGeom prst="wedgeRoundRectCallout">
            <a:avLst>
              <a:gd name="adj1" fmla="val -86333"/>
              <a:gd name="adj2" fmla="val 46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for last exercise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653887" y="2622645"/>
            <a:ext cx="3398292" cy="341194"/>
          </a:xfrm>
          <a:prstGeom prst="wedgeRoundRectCallout">
            <a:avLst>
              <a:gd name="adj1" fmla="val -78702"/>
              <a:gd name="adj2" fmla="val 42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solution to last exercise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653887" y="3102587"/>
            <a:ext cx="3398292" cy="636900"/>
          </a:xfrm>
          <a:prstGeom prst="wedgeRoundRectCallout">
            <a:avLst>
              <a:gd name="adj1" fmla="val -77095"/>
              <a:gd name="adj2" fmla="val 1626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for this exercise (extending </a:t>
            </a:r>
            <a:r>
              <a:rPr lang="en-US" dirty="0" err="1" smtClean="0"/>
              <a:t>ifds</a:t>
            </a:r>
            <a:r>
              <a:rPr lang="en-US" dirty="0" smtClean="0"/>
              <a:t>-solution)</a:t>
            </a:r>
            <a:endParaRPr lang="en-US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653887" y="4014716"/>
            <a:ext cx="3398292" cy="666466"/>
          </a:xfrm>
          <a:prstGeom prst="wedgeRoundRectCallout">
            <a:avLst>
              <a:gd name="adj1" fmla="val -77498"/>
              <a:gd name="adj2" fmla="val -3541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Updated to include </a:t>
            </a:r>
            <a:r>
              <a:rPr lang="en-US" dirty="0" err="1" smtClean="0"/>
              <a:t>testcase</a:t>
            </a:r>
            <a:r>
              <a:rPr lang="en-US" dirty="0" smtClean="0"/>
              <a:t> for correlated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Statement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267823" y="3083888"/>
            <a:ext cx="4087636" cy="40641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  <a:gd name="connsiteX0" fmla="*/ 0 w 1074844"/>
              <a:gd name="connsiteY0" fmla="*/ 6298 h 33316"/>
              <a:gd name="connsiteX1" fmla="*/ 1058839 w 1074844"/>
              <a:gd name="connsiteY1" fmla="*/ 33316 h 3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4844" h="33316">
                <a:moveTo>
                  <a:pt x="0" y="6298"/>
                </a:moveTo>
                <a:cubicBezTo>
                  <a:pt x="73652" y="67926"/>
                  <a:pt x="1222877" y="-55270"/>
                  <a:pt x="1058839" y="3331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983535" y="4288908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200833" y="2932039"/>
            <a:ext cx="678704" cy="120021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9"/>
            <a:ext cx="112912" cy="37327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17582" y="3439300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749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activation statement to enable a taint only after passing that statement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2674636" y="3203077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r>
              <a:rPr lang="en-US" b="1" dirty="0" smtClean="0">
                <a:solidFill>
                  <a:srgbClr val="C00000"/>
                </a:solidFill>
              </a:rPr>
              <a:t>, foo()&gt;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92046" y="364629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r>
              <a:rPr lang="en-US" b="1" dirty="0" smtClean="0">
                <a:solidFill>
                  <a:schemeClr val="tx2"/>
                </a:solidFill>
              </a:rPr>
              <a:t>, foo()&gt;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8" grpId="1"/>
      <p:bldP spid="19" grpId="0" animBg="1"/>
      <p:bldP spid="20" grpId="0"/>
      <p:bldP spid="20" grpId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-Free Language </a:t>
            </a:r>
            <a:br>
              <a:rPr lang="de-DE" dirty="0" smtClean="0"/>
            </a:br>
            <a:r>
              <a:rPr lang="de-DE" dirty="0" err="1" smtClean="0"/>
              <a:t>Reachability</a:t>
            </a:r>
            <a:r>
              <a:rPr lang="de-DE" dirty="0" smtClean="0"/>
              <a:t> Problem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Thomas Reps: Program analysis via graph reachability. ILPS’97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David </a:t>
            </a:r>
            <a:r>
              <a:rPr lang="en-US" sz="1800" dirty="0" err="1" smtClean="0"/>
              <a:t>Melski</a:t>
            </a:r>
            <a:r>
              <a:rPr lang="en-US" sz="1800" dirty="0" smtClean="0"/>
              <a:t>, and Thomas Reps: </a:t>
            </a:r>
            <a:r>
              <a:rPr lang="en-US" sz="1800" dirty="0" err="1" smtClean="0"/>
              <a:t>Interconvertibility</a:t>
            </a:r>
            <a:r>
              <a:rPr lang="en-US" sz="1800" dirty="0" smtClean="0"/>
              <a:t> of a Class of Set Constraints and Context-Free-Language Reachability. Theoretical Computer Science Journal, Volume 248, 2000</a:t>
            </a:r>
            <a:endParaRPr lang="en-US" sz="1800" dirty="0"/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20720" y="1965268"/>
            <a:ext cx="2626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if(unknown()) {</a:t>
            </a:r>
          </a:p>
          <a:p>
            <a:r>
              <a:rPr lang="en-US" dirty="0" smtClean="0"/>
              <a:t>		</a:t>
            </a:r>
            <a:r>
              <a:rPr lang="en-US" dirty="0" smtClean="0"/>
              <a:t>y = foo(x);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r>
              <a:rPr lang="en-US" dirty="0" smtClean="0"/>
              <a:t>		</a:t>
            </a:r>
            <a:r>
              <a:rPr lang="en-US" dirty="0" smtClean="0"/>
              <a:t>z </a:t>
            </a:r>
            <a:r>
              <a:rPr lang="en-US" dirty="0"/>
              <a:t>= foo(“</a:t>
            </a:r>
            <a:r>
              <a:rPr lang="en-US" dirty="0" err="1"/>
              <a:t>const</a:t>
            </a:r>
            <a:r>
              <a:rPr lang="en-US" dirty="0" smtClean="0"/>
              <a:t>”);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sink(z);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foo(a) {</a:t>
            </a:r>
          </a:p>
          <a:p>
            <a:r>
              <a:rPr lang="en-US" dirty="0"/>
              <a:t>	return a;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89697" y="30507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17004" y="582396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655935" y="407434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3089697" y="49936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foo(x)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17005" y="49936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= foo(“…”)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5411711" y="5385511"/>
            <a:ext cx="1" cy="43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5503813" y="4509643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3893587" y="4466225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3862516" y="3474972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520054" y="3690205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553736" y="4170993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756221" y="4624155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p:sp>
        <p:nvSpPr>
          <p:cNvPr id="24" name="Rechteck 23"/>
          <p:cNvSpPr/>
          <p:nvPr/>
        </p:nvSpPr>
        <p:spPr>
          <a:xfrm>
            <a:off x="3089697" y="225265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source()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4" idx="2"/>
            <a:endCxn id="12" idx="0"/>
          </p:cNvCxnSpPr>
          <p:nvPr/>
        </p:nvCxnSpPr>
        <p:spPr>
          <a:xfrm>
            <a:off x="3784404" y="2644540"/>
            <a:ext cx="0" cy="406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34" grpId="0" animBg="1"/>
      <p:bldP spid="36" grpId="0"/>
      <p:bldP spid="37" grpId="0"/>
      <p:bldP spid="39" grpId="0"/>
      <p:bldP spid="42" grpId="0" animBg="1"/>
      <p:bldP spid="40" grpId="0"/>
      <p:bldP spid="41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Context-Free Language </a:t>
            </a:r>
            <a:br>
              <a:rPr lang="en-US" dirty="0" smtClean="0"/>
            </a:br>
            <a:r>
              <a:rPr lang="en-US" dirty="0" smtClean="0"/>
              <a:t>Reachability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Edges in some graph are labeled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</a:t>
            </a:r>
            <a:r>
              <a:rPr lang="en-US" dirty="0" smtClean="0"/>
              <a:t>ath in the graph defines a word by concatenating labels of its edges</a:t>
            </a:r>
          </a:p>
          <a:p>
            <a:r>
              <a:rPr lang="en-US" dirty="0" smtClean="0"/>
              <a:t>A path is valid, if the corresponding word is in some (context-free) language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6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Normalize the grammar, such that right-hand sides only contain at most 2 symbols: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𝐵𝐶𝐷</m:t>
                    </m:r>
                    <m:r>
                      <a:rPr lang="de-DE" sz="2400" b="0" i="1" smtClean="0">
                        <a:latin typeface="Cambria Math"/>
                      </a:rPr>
                      <m:t> ⇒   </m:t>
                    </m:r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     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𝐶𝐷</m:t>
                    </m:r>
                  </m:oMath>
                </a14:m>
                <a:endParaRPr lang="de-DE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Create initial worklist:</a:t>
                </a:r>
                <a:br>
                  <a:rPr lang="en-US" dirty="0" smtClean="0"/>
                </a:br>
                <a:r>
                  <a:rPr lang="en-US" sz="2400" dirty="0" smtClean="0"/>
                  <a:t>Add to worklist W all edges of the graph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Add edges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-productions: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400" dirty="0" smtClean="0"/>
                  <a:t>for each rule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 smtClean="0"/>
                  <a:t> and each node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add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/>
                  <a:t> to the graph and worklist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bgerundete rechteckige Legende 4"/>
              <p:cNvSpPr/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 labeled A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Abgerundete rechteckige Legend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de-DE" dirty="0" smtClean="0"/>
                  <a:t>Add </a:t>
                </a:r>
                <a:r>
                  <a:rPr lang="de-DE" dirty="0" err="1" smtClean="0"/>
                  <a:t>edges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productions</a:t>
                </a:r>
                <a:r>
                  <a:rPr lang="de-DE" dirty="0" smtClean="0"/>
                  <a:t>:</a:t>
                </a:r>
                <a:br>
                  <a:rPr lang="de-DE" dirty="0" smtClean="0"/>
                </a:br>
                <a:r>
                  <a:rPr lang="de-DE" sz="2400" dirty="0" err="1" smtClean="0"/>
                  <a:t>while</a:t>
                </a:r>
                <a:r>
                  <a:rPr lang="de-DE" sz="2400" dirty="0" smtClean="0"/>
                  <a:t> W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not </a:t>
                </a:r>
                <a:r>
                  <a:rPr lang="de-DE" sz="2400" dirty="0" err="1" smtClean="0"/>
                  <a:t>empty</a:t>
                </a:r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r>
                  <a:rPr lang="de-DE" sz="2400" dirty="0" smtClean="0"/>
                  <a:t>	</a:t>
                </a:r>
                <a:r>
                  <a:rPr lang="de-DE" sz="2400" dirty="0" err="1" smtClean="0"/>
                  <a:t>select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remove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edge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 smtClean="0"/>
                  <a:t> from W</a:t>
                </a:r>
                <a:br>
                  <a:rPr lang="en-US" sz="2400" dirty="0" smtClean="0"/>
                </a:br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add edges</a:t>
                </a:r>
                <a:r>
                  <a:rPr lang="en-US" sz="2400" dirty="0" smtClean="0"/>
                  <a:t> to graph and W (if not already in graph):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673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/>
          <p:cNvSpPr/>
          <p:nvPr/>
        </p:nvSpPr>
        <p:spPr>
          <a:xfrm>
            <a:off x="1685966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971130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2089509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366543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1876326" y="4217737"/>
            <a:ext cx="1256004" cy="1796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𝐵𝐶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167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/>
          <p:cNvSpPr/>
          <p:nvPr/>
        </p:nvSpPr>
        <p:spPr>
          <a:xfrm>
            <a:off x="4065424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350588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7" name="Gerade Verbindung mit Pfeil 16"/>
          <p:cNvCxnSpPr>
            <a:stCxn id="15" idx="3"/>
            <a:endCxn id="16" idx="1"/>
          </p:cNvCxnSpPr>
          <p:nvPr/>
        </p:nvCxnSpPr>
        <p:spPr>
          <a:xfrm>
            <a:off x="4468967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746001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255783" y="4200259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6660102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2" name="Gerade Verbindung mit Pfeil 21"/>
          <p:cNvCxnSpPr>
            <a:stCxn id="16" idx="3"/>
            <a:endCxn id="21" idx="1"/>
          </p:cNvCxnSpPr>
          <p:nvPr/>
        </p:nvCxnSpPr>
        <p:spPr>
          <a:xfrm>
            <a:off x="5754131" y="4566067"/>
            <a:ext cx="905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049861" y="42263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𝐶𝐵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1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4065424" y="5993787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5350588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30" name="Gerade Verbindung mit Pfeil 29"/>
          <p:cNvCxnSpPr>
            <a:stCxn id="28" idx="3"/>
            <a:endCxn id="29" idx="1"/>
          </p:cNvCxnSpPr>
          <p:nvPr/>
        </p:nvCxnSpPr>
        <p:spPr>
          <a:xfrm>
            <a:off x="4468967" y="6189730"/>
            <a:ext cx="881621" cy="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746001" y="5848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Freihandform 31"/>
          <p:cNvSpPr/>
          <p:nvPr/>
        </p:nvSpPr>
        <p:spPr>
          <a:xfrm>
            <a:off x="4255783" y="5825881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/>
          <p:cNvSpPr/>
          <p:nvPr/>
        </p:nvSpPr>
        <p:spPr>
          <a:xfrm>
            <a:off x="6660102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5" name="Gerade Verbindung mit Pfeil 34"/>
          <p:cNvCxnSpPr>
            <a:stCxn id="29" idx="3"/>
            <a:endCxn id="34" idx="1"/>
          </p:cNvCxnSpPr>
          <p:nvPr/>
        </p:nvCxnSpPr>
        <p:spPr>
          <a:xfrm>
            <a:off x="5754131" y="6191689"/>
            <a:ext cx="905971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049861" y="5851971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66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/>
      <p:bldP spid="12" grpId="0" animBg="1"/>
      <p:bldP spid="13" grpId="0"/>
      <p:bldP spid="14" grpId="0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6" grpId="0"/>
      <p:bldP spid="27" grpId="0"/>
      <p:bldP spid="28" grpId="0" animBg="1"/>
      <p:bldP spid="29" grpId="0" animBg="1"/>
      <p:bldP spid="31" grpId="0"/>
      <p:bldP spid="32" grpId="0" animBg="1"/>
      <p:bldP spid="33" grpId="0"/>
      <p:bldP spid="34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9</a:t>
            </a:fld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83780" y="305323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2209451" y="595706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150018" y="407681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83780" y="499610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foo(x)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2211088" y="499609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 = </a:t>
            </a:r>
            <a:r>
              <a:rPr lang="en-US" dirty="0" smtClean="0"/>
              <a:t>foo(“…”)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2904158" y="5387984"/>
            <a:ext cx="1637" cy="569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2997896" y="4512117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1387670" y="4468699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1356599" y="3477446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2014137" y="3692679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047819" y="4173467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250304" y="4626629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5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1760439" y="1928390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1820986" y="171990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86" y="171990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ihandform 45"/>
          <p:cNvSpPr/>
          <p:nvPr/>
        </p:nvSpPr>
        <p:spPr>
          <a:xfrm>
            <a:off x="1744627" y="282964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1805174" y="262115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74" y="2621159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ihandform 47"/>
          <p:cNvSpPr/>
          <p:nvPr/>
        </p:nvSpPr>
        <p:spPr>
          <a:xfrm>
            <a:off x="5276745" y="384759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5337292" y="363910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292" y="3639109"/>
                <a:ext cx="404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2296349" y="478425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2356896" y="45757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896" y="4575772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645863" y="478425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706410" y="45757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0" y="4575772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ihandform 53"/>
          <p:cNvSpPr/>
          <p:nvPr/>
        </p:nvSpPr>
        <p:spPr>
          <a:xfrm>
            <a:off x="3405052" y="576058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3465599" y="555210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99" y="5552106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ihandform 55"/>
          <p:cNvSpPr/>
          <p:nvPr/>
        </p:nvSpPr>
        <p:spPr>
          <a:xfrm>
            <a:off x="3687597" y="4519978"/>
            <a:ext cx="1569078" cy="6905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93" h="114381">
                <a:moveTo>
                  <a:pt x="107093" y="0"/>
                </a:moveTo>
                <a:cubicBezTo>
                  <a:pt x="107183" y="54096"/>
                  <a:pt x="32901" y="103928"/>
                  <a:pt x="0" y="11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4919367" y="47189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67" y="4718962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ihandform 57"/>
          <p:cNvSpPr/>
          <p:nvPr/>
        </p:nvSpPr>
        <p:spPr>
          <a:xfrm>
            <a:off x="1423206" y="4222783"/>
            <a:ext cx="2729143" cy="7861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70" h="130204">
                <a:moveTo>
                  <a:pt x="186270" y="0"/>
                </a:moveTo>
                <a:cubicBezTo>
                  <a:pt x="149100" y="20189"/>
                  <a:pt x="16134" y="13509"/>
                  <a:pt x="0" y="13020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1641552" y="426900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52" y="4269003"/>
                <a:ext cx="38183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ihandform 59"/>
          <p:cNvSpPr/>
          <p:nvPr/>
        </p:nvSpPr>
        <p:spPr>
          <a:xfrm>
            <a:off x="1138872" y="3474427"/>
            <a:ext cx="163365" cy="14821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876767" y="3958239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7" y="3958239"/>
                <a:ext cx="40427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hteck 61"/>
          <p:cNvSpPr/>
          <p:nvPr/>
        </p:nvSpPr>
        <p:spPr>
          <a:xfrm>
            <a:off x="586339" y="215672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source()</a:t>
            </a:r>
            <a:endParaRPr lang="en-US" dirty="0"/>
          </a:p>
        </p:txBody>
      </p:sp>
      <p:cxnSp>
        <p:nvCxnSpPr>
          <p:cNvPr id="64" name="Gerade Verbindung mit Pfeil 63"/>
          <p:cNvCxnSpPr>
            <a:stCxn id="62" idx="2"/>
            <a:endCxn id="12" idx="0"/>
          </p:cNvCxnSpPr>
          <p:nvPr/>
        </p:nvCxnSpPr>
        <p:spPr>
          <a:xfrm flipH="1">
            <a:off x="1278487" y="2548605"/>
            <a:ext cx="2559" cy="50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reihandform 64"/>
          <p:cNvSpPr/>
          <p:nvPr/>
        </p:nvSpPr>
        <p:spPr>
          <a:xfrm>
            <a:off x="1356598" y="2548605"/>
            <a:ext cx="98039" cy="52473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1336365" y="256048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65" y="2560480"/>
                <a:ext cx="40427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818611" y="2575947"/>
            <a:ext cx="636026" cy="23965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419544"/>
              <a:gd name="connsiteX1" fmla="*/ 0 w 11150"/>
              <a:gd name="connsiteY1" fmla="*/ 419544 h 419544"/>
              <a:gd name="connsiteX0" fmla="*/ 17092 w 17092"/>
              <a:gd name="connsiteY0" fmla="*/ 0 h 419544"/>
              <a:gd name="connsiteX1" fmla="*/ 5942 w 17092"/>
              <a:gd name="connsiteY1" fmla="*/ 419544 h 419544"/>
              <a:gd name="connsiteX0" fmla="*/ 32574 w 32574"/>
              <a:gd name="connsiteY0" fmla="*/ 0 h 396939"/>
              <a:gd name="connsiteX1" fmla="*/ 0 w 32574"/>
              <a:gd name="connsiteY1" fmla="*/ 396939 h 396939"/>
              <a:gd name="connsiteX0" fmla="*/ 43410 w 43410"/>
              <a:gd name="connsiteY0" fmla="*/ 0 h 396939"/>
              <a:gd name="connsiteX1" fmla="*/ 10836 w 43410"/>
              <a:gd name="connsiteY1" fmla="*/ 396939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10" h="396939">
                <a:moveTo>
                  <a:pt x="43410" y="0"/>
                </a:moveTo>
                <a:cubicBezTo>
                  <a:pt x="9035" y="88003"/>
                  <a:pt x="-14947" y="171742"/>
                  <a:pt x="10836" y="39693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484668" y="376180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8" y="3761800"/>
                <a:ext cx="40427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43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5" grpId="0" animBg="1"/>
      <p:bldP spid="66" grpId="0"/>
      <p:bldP spid="69" grpId="0" animBg="1"/>
      <p:bldP spid="70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Microsoft Office PowerPoint</Application>
  <PresentationFormat>Bildschirmpräsentation (4:3)</PresentationFormat>
  <Paragraphs>495</Paragraphs>
  <Slides>26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Office-Design</vt:lpstr>
      <vt:lpstr>Alias Analysis with IFDS Applied Static Analysis 2016  Johannes Lerch Dr. Michael Eichberg, Ben Hermann, Sebastian Proksch, Karim Ali Ph.D.</vt:lpstr>
      <vt:lpstr>On-Demand Alias Analysis</vt:lpstr>
      <vt:lpstr>Activation Statement</vt:lpstr>
      <vt:lpstr>Context-Free Language  Reachability Problem Applied Static Analysis 2016  Johannes Lerch Dr. Michael Eichberg, Ben Hermann, Sebastian Proksch, Karim Ali Ph.D.</vt:lpstr>
      <vt:lpstr>Context-Sensitive Analysis</vt:lpstr>
      <vt:lpstr>Context-Free Language  Reachability Problem</vt:lpstr>
      <vt:lpstr>Algorithm to Solve CFL-RP</vt:lpstr>
      <vt:lpstr>Algorithm to Solve CFL-RP (2)</vt:lpstr>
      <vt:lpstr>Context-Sensitive Analysis (2)</vt:lpstr>
      <vt:lpstr>Field-Sensitive Analysis</vt:lpstr>
      <vt:lpstr>Aliasing</vt:lpstr>
      <vt:lpstr>Context- and Field-Sensitive Analysis</vt:lpstr>
      <vt:lpstr>IDE Framework Applied Static Analysis 2016  Johannes Lerch Dr. Michael Eichberg, Ben Hermann, Sebastian Proksch, Karim Ali Ph.D.</vt:lpstr>
      <vt:lpstr>SPLLIFT</vt:lpstr>
      <vt:lpstr>Interprocedural, Distributive, Environment Problems</vt:lpstr>
      <vt:lpstr>Lattice used in SPLLIFT</vt:lpstr>
      <vt:lpstr>SPLLIFT</vt:lpstr>
      <vt:lpstr>Phase 2 of the Algorithm</vt:lpstr>
      <vt:lpstr>From IDE to IFDS</vt:lpstr>
      <vt:lpstr>IDE-Exercise</vt:lpstr>
      <vt:lpstr>Correlated Method Calls</vt:lpstr>
      <vt:lpstr>Task</vt:lpstr>
      <vt:lpstr>Lattice</vt:lpstr>
      <vt:lpstr>EdgeFunctions Interface</vt:lpstr>
      <vt:lpstr>EdgeFunction Interface</vt:lpstr>
      <vt:lpstr>Exercise Template</vt:lpstr>
    </vt:vector>
  </TitlesOfParts>
  <Company>TU Darmstadt, FG Softwaretechnik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Lerch</dc:creator>
  <cp:lastModifiedBy>Johannes Lerch</cp:lastModifiedBy>
  <cp:revision>447</cp:revision>
  <dcterms:created xsi:type="dcterms:W3CDTF">2016-05-10T13:13:33Z</dcterms:created>
  <dcterms:modified xsi:type="dcterms:W3CDTF">2016-06-09T08:48:33Z</dcterms:modified>
</cp:coreProperties>
</file>