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67" r:id="rId2"/>
    <p:sldId id="256" r:id="rId3"/>
    <p:sldId id="257" r:id="rId4"/>
    <p:sldId id="258" r:id="rId5"/>
    <p:sldId id="260" r:id="rId6"/>
    <p:sldId id="261" r:id="rId7"/>
    <p:sldId id="269" r:id="rId8"/>
    <p:sldId id="268" r:id="rId9"/>
    <p:sldId id="266" r:id="rId10"/>
    <p:sldId id="270" r:id="rId11"/>
    <p:sldId id="271" r:id="rId12"/>
    <p:sldId id="286" r:id="rId13"/>
    <p:sldId id="262" r:id="rId14"/>
    <p:sldId id="264" r:id="rId15"/>
    <p:sldId id="265" r:id="rId16"/>
    <p:sldId id="272" r:id="rId17"/>
    <p:sldId id="273" r:id="rId18"/>
    <p:sldId id="274" r:id="rId19"/>
    <p:sldId id="275" r:id="rId20"/>
    <p:sldId id="276" r:id="rId21"/>
    <p:sldId id="277" r:id="rId22"/>
    <p:sldId id="280" r:id="rId23"/>
    <p:sldId id="281" r:id="rId24"/>
    <p:sldId id="285" r:id="rId25"/>
    <p:sldId id="278" r:id="rId26"/>
    <p:sldId id="287" r:id="rId27"/>
    <p:sldId id="282" r:id="rId28"/>
    <p:sldId id="283" r:id="rId2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21" autoAdjust="0"/>
  </p:normalViewPr>
  <p:slideViewPr>
    <p:cSldViewPr snapToGrid="0" snapToObjects="1">
      <p:cViewPr>
        <p:scale>
          <a:sx n="60" d="100"/>
          <a:sy n="60" d="100"/>
        </p:scale>
        <p:origin x="-93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40C42-A0BB-4973-B52E-ADE0C554C6A2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ADCF4-85C3-42EF-804E-4EADEAE277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80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inputs</a:t>
            </a:r>
          </a:p>
          <a:p>
            <a:r>
              <a:rPr lang="en-US" dirty="0" smtClean="0"/>
              <a:t>2 flow function</a:t>
            </a:r>
          </a:p>
          <a:p>
            <a:r>
              <a:rPr lang="en-US" dirty="0" smtClean="0"/>
              <a:t>3</a:t>
            </a:r>
            <a:r>
              <a:rPr lang="en-US" baseline="0" dirty="0" smtClean="0"/>
              <a:t> finite set; what is a fact? </a:t>
            </a:r>
          </a:p>
          <a:p>
            <a:r>
              <a:rPr lang="en-US" baseline="0" dirty="0" smtClean="0"/>
              <a:t>4 distributive</a:t>
            </a:r>
          </a:p>
          <a:p>
            <a:r>
              <a:rPr lang="en-US" baseline="0" dirty="0" smtClean="0"/>
              <a:t>5 example</a:t>
            </a:r>
          </a:p>
          <a:p>
            <a:r>
              <a:rPr lang="en-US" baseline="0" dirty="0" smtClean="0"/>
              <a:t>6 graphical representation</a:t>
            </a:r>
          </a:p>
          <a:p>
            <a:r>
              <a:rPr lang="en-US" baseline="0" dirty="0" smtClean="0"/>
              <a:t>7 joins subsets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ADCF4-85C3-42EF-804E-4EADEAE277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83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simple path edges</a:t>
            </a:r>
          </a:p>
          <a:p>
            <a:r>
              <a:rPr lang="en-US" dirty="0" smtClean="0"/>
              <a:t>2 write</a:t>
            </a:r>
          </a:p>
          <a:p>
            <a:r>
              <a:rPr lang="en-US" dirty="0" smtClean="0"/>
              <a:t>3 read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ADCF4-85C3-42EF-804E-4EADEAE277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83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Unsound without wildcard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ADCF4-85C3-42EF-804E-4EADEAE277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11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wildcard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ADCF4-85C3-42EF-804E-4EADEAE277C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54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Over-approximation by using wildcard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ADCF4-85C3-42EF-804E-4EADEAE277C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72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registers</a:t>
            </a:r>
          </a:p>
          <a:p>
            <a:r>
              <a:rPr lang="en-US" dirty="0" smtClean="0"/>
              <a:t>2 operand stack values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ADCF4-85C3-42EF-804E-4EADEAE277C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84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0" dirty="0" smtClean="0"/>
              <a:t> example stack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ADCF4-85C3-42EF-804E-4EADEAE277C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44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1-8 edges</a:t>
            </a:r>
          </a:p>
          <a:p>
            <a:r>
              <a:rPr lang="en-US" dirty="0" smtClean="0"/>
              <a:t>9 path</a:t>
            </a:r>
            <a:r>
              <a:rPr lang="en-US" baseline="0" dirty="0" smtClean="0"/>
              <a:t> through graph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ADCF4-85C3-42EF-804E-4EADEAE277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10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ADCF4-85C3-42EF-804E-4EADEAE277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35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1-8 edges</a:t>
            </a:r>
            <a:r>
              <a:rPr lang="en-US" baseline="0" dirty="0" smtClean="0"/>
              <a:t> for main</a:t>
            </a:r>
          </a:p>
          <a:p>
            <a:r>
              <a:rPr lang="en-US" baseline="0" dirty="0" smtClean="0"/>
              <a:t>9-10 edges for foo</a:t>
            </a:r>
          </a:p>
          <a:p>
            <a:r>
              <a:rPr lang="en-US" baseline="0" dirty="0" smtClean="0"/>
              <a:t>11-12 edges for main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ADCF4-85C3-42EF-804E-4EADEAE277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72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1-3 edges for bar</a:t>
            </a:r>
          </a:p>
          <a:p>
            <a:r>
              <a:rPr lang="en-US" dirty="0" smtClean="0"/>
              <a:t>4 reuse summary</a:t>
            </a:r>
          </a:p>
          <a:p>
            <a:r>
              <a:rPr lang="en-US" dirty="0" smtClean="0"/>
              <a:t>5 edge</a:t>
            </a:r>
            <a:r>
              <a:rPr lang="en-US" baseline="0" dirty="0" smtClean="0"/>
              <a:t> in bar</a:t>
            </a:r>
          </a:p>
          <a:p>
            <a:r>
              <a:rPr lang="en-US" baseline="0" dirty="0" smtClean="0"/>
              <a:t>6 summary of bar</a:t>
            </a:r>
          </a:p>
          <a:p>
            <a:r>
              <a:rPr lang="en-US" baseline="0" dirty="0" smtClean="0"/>
              <a:t>7 summary of </a:t>
            </a:r>
            <a:r>
              <a:rPr lang="en-US" baseline="0" dirty="0" err="1" smtClean="0"/>
              <a:t>intraproc</a:t>
            </a:r>
            <a:r>
              <a:rPr lang="en-US" baseline="0" dirty="0" smtClean="0"/>
              <a:t>. and called methods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ADCF4-85C3-42EF-804E-4EADEAE277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0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Track value</a:t>
            </a:r>
            <a:r>
              <a:rPr lang="en-US" baseline="0" dirty="0" smtClean="0"/>
              <a:t> of variables</a:t>
            </a:r>
          </a:p>
          <a:p>
            <a:r>
              <a:rPr lang="en-US" baseline="0" dirty="0" smtClean="0"/>
              <a:t>1-4 edges (</a:t>
            </a:r>
            <a:r>
              <a:rPr lang="en-US" baseline="0" dirty="0" smtClean="0"/>
              <a:t>simplified representation!)</a:t>
            </a:r>
            <a:endParaRPr lang="en-US" baseline="0" dirty="0" smtClean="0"/>
          </a:p>
          <a:p>
            <a:r>
              <a:rPr lang="en-US" baseline="0" dirty="0" smtClean="0"/>
              <a:t>5 integer bound</a:t>
            </a:r>
          </a:p>
          <a:p>
            <a:r>
              <a:rPr lang="en-US" baseline="0" dirty="0" smtClean="0"/>
              <a:t>6 termination guaranteed</a:t>
            </a:r>
          </a:p>
          <a:p>
            <a:r>
              <a:rPr lang="en-US" baseline="0" dirty="0" smtClean="0"/>
              <a:t>7 out of memory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ADCF4-85C3-42EF-804E-4EADEAE277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59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ADCF4-85C3-42EF-804E-4EADEAE277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70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x=0 meet x=1</a:t>
            </a:r>
          </a:p>
          <a:p>
            <a:r>
              <a:rPr lang="en-US" dirty="0" smtClean="0"/>
              <a:t>2 limited to union/intersection</a:t>
            </a:r>
          </a:p>
          <a:p>
            <a:r>
              <a:rPr lang="en-US" dirty="0" smtClean="0"/>
              <a:t>3</a:t>
            </a:r>
            <a:r>
              <a:rPr lang="en-US" baseline="0" dirty="0" smtClean="0"/>
              <a:t> range notation</a:t>
            </a:r>
          </a:p>
          <a:p>
            <a:r>
              <a:rPr lang="en-US" baseline="0" dirty="0" smtClean="0"/>
              <a:t>4 implicitly possible</a:t>
            </a:r>
          </a:p>
          <a:p>
            <a:r>
              <a:rPr lang="en-US" baseline="0" dirty="0" smtClean="0"/>
              <a:t>5 x&gt;=0</a:t>
            </a:r>
          </a:p>
          <a:p>
            <a:r>
              <a:rPr lang="en-US" baseline="0" dirty="0" smtClean="0"/>
              <a:t>6 impossible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ADCF4-85C3-42EF-804E-4EADEAE277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3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domain</a:t>
            </a:r>
          </a:p>
          <a:p>
            <a:r>
              <a:rPr lang="en-US" dirty="0" smtClean="0"/>
              <a:t>2 code</a:t>
            </a:r>
          </a:p>
          <a:p>
            <a:r>
              <a:rPr lang="en-US" dirty="0" smtClean="0"/>
              <a:t>3 bootstrap</a:t>
            </a:r>
            <a:r>
              <a:rPr lang="en-US" baseline="0" dirty="0" smtClean="0"/>
              <a:t> path edge</a:t>
            </a:r>
          </a:p>
          <a:p>
            <a:r>
              <a:rPr lang="en-US" baseline="0" dirty="0" smtClean="0"/>
              <a:t>4 path edges</a:t>
            </a:r>
          </a:p>
          <a:p>
            <a:r>
              <a:rPr lang="en-US" baseline="0" dirty="0" smtClean="0"/>
              <a:t>5 field based fact</a:t>
            </a:r>
          </a:p>
          <a:p>
            <a:r>
              <a:rPr lang="en-US" baseline="0" dirty="0" smtClean="0"/>
              <a:t>6 read fact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ADCF4-85C3-42EF-804E-4EADEAE277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97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9F0F-1C56-424D-979B-EC2CDA1F9764}" type="datetime1">
              <a:rPr lang="de-DE" smtClean="0"/>
              <a:t>31.05.2016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27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A578-2FB5-4CD3-8A2D-649510400338}" type="datetime1">
              <a:rPr lang="de-DE" smtClean="0"/>
              <a:t>31.05.2016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48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BFE1-87F6-479D-8DE0-9FAE6E507F52}" type="datetime1">
              <a:rPr lang="de-DE" smtClean="0"/>
              <a:t>31.05.2016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82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A23A-1D4E-4385-AE12-C35E7873E635}" type="datetime1">
              <a:rPr lang="de-DE" smtClean="0"/>
              <a:t>31.05.2016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134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AA97-7145-464A-946D-9DB0FBD68507}" type="datetime1">
              <a:rPr lang="de-DE" smtClean="0"/>
              <a:t>31.05.2016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30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4B58-689E-4554-AA2D-B6ED087F9205}" type="datetime1">
              <a:rPr lang="de-DE" smtClean="0"/>
              <a:t>31.05.2016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49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9C7A-E71C-4393-BC54-C83120AB8482}" type="datetime1">
              <a:rPr lang="de-DE" smtClean="0"/>
              <a:t>31.05.2016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94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4B2D-E7E9-4EC4-A86F-E34192DE7498}" type="datetime1">
              <a:rPr lang="de-DE" smtClean="0"/>
              <a:t>31.05.2016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14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5323-1FC0-4287-905C-05C7ADDA332D}" type="datetime1">
              <a:rPr lang="de-DE" smtClean="0"/>
              <a:t>31.05.2016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79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9F21-0EB2-426C-90FB-4EE1995EE2ED}" type="datetime1">
              <a:rPr lang="de-DE" smtClean="0"/>
              <a:t>31.05.2016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96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3EA9-B6D4-49FC-8A90-E23AA726B911}" type="datetime1">
              <a:rPr lang="de-DE" smtClean="0"/>
              <a:t>31.05.2016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4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7E27B-D0D0-486C-BF57-E689B977F20A}" type="datetime1">
              <a:rPr lang="de-DE" smtClean="0"/>
              <a:t>31.05.2016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57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8.png"/><Relationship Id="rId3" Type="http://schemas.openxmlformats.org/officeDocument/2006/relationships/image" Target="../media/image56.png"/><Relationship Id="rId7" Type="http://schemas.openxmlformats.org/officeDocument/2006/relationships/image" Target="../media/image49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49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7.png"/><Relationship Id="rId5" Type="http://schemas.openxmlformats.org/officeDocument/2006/relationships/image" Target="../media/image47.png"/><Relationship Id="rId10" Type="http://schemas.openxmlformats.org/officeDocument/2006/relationships/image" Target="../media/image53.png"/><Relationship Id="rId4" Type="http://schemas.openxmlformats.org/officeDocument/2006/relationships/image" Target="../media/image46.png"/><Relationship Id="rId9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IFDS-Exercise Set-Up</a:t>
            </a:r>
            <a:endParaRPr lang="en-US" sz="40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57199" y="1873160"/>
            <a:ext cx="8427493" cy="46914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clone https://bitbucket.org/delors/opal.git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clone https://github.com/Sable/heros.git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clone https://github.com/stg-tud/apsa.git</a:t>
            </a:r>
          </a:p>
          <a:p>
            <a:pPr marL="0" indent="0">
              <a:buNone/>
            </a:pPr>
            <a:r>
              <a:rPr lang="en-US" dirty="0"/>
              <a:t>cd </a:t>
            </a:r>
            <a:r>
              <a:rPr lang="en-US" dirty="0" smtClean="0"/>
              <a:t>opal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checkout develop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sbt</a:t>
            </a:r>
            <a:r>
              <a:rPr lang="en-US" dirty="0"/>
              <a:t> </a:t>
            </a:r>
            <a:r>
              <a:rPr lang="en-US" dirty="0" err="1"/>
              <a:t>publishLocal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cd ../</a:t>
            </a:r>
            <a:r>
              <a:rPr lang="en-US" dirty="0" err="1" smtClean="0"/>
              <a:t>heros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ant.settings.template</a:t>
            </a:r>
            <a:r>
              <a:rPr lang="en-US" dirty="0"/>
              <a:t> </a:t>
            </a:r>
            <a:r>
              <a:rPr lang="en-US" dirty="0" err="1" smtClean="0"/>
              <a:t>ant.settings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javadoc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ant </a:t>
            </a:r>
            <a:r>
              <a:rPr lang="en-US" dirty="0" smtClean="0"/>
              <a:t>publish-local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cd ../</a:t>
            </a:r>
            <a:r>
              <a:rPr lang="en-US" dirty="0" err="1" smtClean="0"/>
              <a:t>apsa</a:t>
            </a:r>
            <a:r>
              <a:rPr lang="en-US" dirty="0" smtClean="0"/>
              <a:t>/2016/</a:t>
            </a:r>
            <a:r>
              <a:rPr lang="en-US" dirty="0" err="1" smtClean="0"/>
              <a:t>ifds</a:t>
            </a:r>
            <a:r>
              <a:rPr lang="en-US" dirty="0" smtClean="0"/>
              <a:t>/</a:t>
            </a:r>
            <a:r>
              <a:rPr lang="en-US" dirty="0" err="1" smtClean="0"/>
              <a:t>ifds</a:t>
            </a:r>
            <a:r>
              <a:rPr lang="en-US" dirty="0" smtClean="0"/>
              <a:t>-exercise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sbt</a:t>
            </a:r>
            <a:r>
              <a:rPr lang="en-US" dirty="0"/>
              <a:t> </a:t>
            </a:r>
            <a:r>
              <a:rPr lang="en-US" dirty="0" smtClean="0"/>
              <a:t>eclipse</a:t>
            </a:r>
          </a:p>
          <a:p>
            <a:pPr marL="0" indent="0">
              <a:buNone/>
            </a:pPr>
            <a:r>
              <a:rPr lang="en-US" dirty="0" smtClean="0"/>
              <a:t>Import projects IFDS-exercise and IFDS-</a:t>
            </a:r>
            <a:r>
              <a:rPr lang="en-US" dirty="0" err="1" smtClean="0"/>
              <a:t>testcases</a:t>
            </a:r>
            <a:r>
              <a:rPr lang="en-US" dirty="0" smtClean="0"/>
              <a:t> in Eclipse</a:t>
            </a:r>
          </a:p>
          <a:p>
            <a:pPr marL="0" indent="0">
              <a:buNone/>
            </a:pPr>
            <a:r>
              <a:rPr lang="en-US" dirty="0" smtClean="0"/>
              <a:t>Verify set-up: should compile without errors, some tests should succeed</a:t>
            </a:r>
            <a:endParaRPr lang="en-US" dirty="0"/>
          </a:p>
        </p:txBody>
      </p:sp>
      <p:sp>
        <p:nvSpPr>
          <p:cNvPr id="5" name="Abgerundetes Rechteck 4"/>
          <p:cNvSpPr/>
          <p:nvPr/>
        </p:nvSpPr>
        <p:spPr>
          <a:xfrm rot="574465">
            <a:off x="5016004" y="900279"/>
            <a:ext cx="4070295" cy="10347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Compiling OPAL may take some time, therefore start with the set up now, if not already done.</a:t>
            </a:r>
            <a:endParaRPr lang="en-US" sz="2000" dirty="0"/>
          </a:p>
        </p:txBody>
      </p:sp>
      <p:sp>
        <p:nvSpPr>
          <p:cNvPr id="3" name="Abgerundete rechteckige Legende 2"/>
          <p:cNvSpPr/>
          <p:nvPr/>
        </p:nvSpPr>
        <p:spPr>
          <a:xfrm>
            <a:off x="5390866" y="4291092"/>
            <a:ext cx="3596877" cy="893929"/>
          </a:xfrm>
          <a:prstGeom prst="wedgeRoundRectCallout">
            <a:avLst>
              <a:gd name="adj1" fmla="val -69781"/>
              <a:gd name="adj2" fmla="val -15363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 within Eclipse select Run As </a:t>
            </a:r>
            <a:r>
              <a:rPr lang="en-US" dirty="0" smtClean="0">
                <a:sym typeface="Wingdings" panose="05000000000000000000" pitchFamily="2" charset="2"/>
              </a:rPr>
              <a:t> Ant Build…</a:t>
            </a:r>
            <a:r>
              <a:rPr lang="en-US" dirty="0" smtClean="0"/>
              <a:t> on the build.xml file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7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Problem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2092497" y="1926510"/>
            <a:ext cx="1032840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a=1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2086993" y="3103920"/>
            <a:ext cx="1038344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b=2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2092497" y="4194854"/>
            <a:ext cx="1032840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c=</a:t>
            </a:r>
            <a:r>
              <a:rPr lang="en-US" dirty="0" err="1" smtClean="0"/>
              <a:t>a+b</a:t>
            </a:r>
            <a:endParaRPr lang="en-US" dirty="0"/>
          </a:p>
        </p:txBody>
      </p:sp>
      <p:cxnSp>
        <p:nvCxnSpPr>
          <p:cNvPr id="7" name="Gerade Verbindung mit Pfeil 6"/>
          <p:cNvCxnSpPr>
            <a:stCxn id="4" idx="2"/>
            <a:endCxn id="5" idx="0"/>
          </p:cNvCxnSpPr>
          <p:nvPr/>
        </p:nvCxnSpPr>
        <p:spPr>
          <a:xfrm flipH="1">
            <a:off x="2606165" y="2318395"/>
            <a:ext cx="2752" cy="78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5" idx="2"/>
            <a:endCxn id="6" idx="0"/>
          </p:cNvCxnSpPr>
          <p:nvPr/>
        </p:nvCxnSpPr>
        <p:spPr>
          <a:xfrm>
            <a:off x="2606165" y="3495805"/>
            <a:ext cx="2752" cy="699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Freihandform 8"/>
          <p:cNvSpPr/>
          <p:nvPr/>
        </p:nvSpPr>
        <p:spPr>
          <a:xfrm>
            <a:off x="2086993" y="3303648"/>
            <a:ext cx="137901" cy="989448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95576 w 338208"/>
              <a:gd name="connsiteY0" fmla="*/ 0 h 344920"/>
              <a:gd name="connsiteX1" fmla="*/ 338208 w 338208"/>
              <a:gd name="connsiteY1" fmla="*/ 344920 h 344920"/>
              <a:gd name="connsiteX0" fmla="*/ 18551 w 61183"/>
              <a:gd name="connsiteY0" fmla="*/ 0 h 344920"/>
              <a:gd name="connsiteX1" fmla="*/ 61183 w 61183"/>
              <a:gd name="connsiteY1" fmla="*/ 344920 h 344920"/>
              <a:gd name="connsiteX0" fmla="*/ 24347 w 42722"/>
              <a:gd name="connsiteY0" fmla="*/ 0 h 347095"/>
              <a:gd name="connsiteX1" fmla="*/ 42722 w 42722"/>
              <a:gd name="connsiteY1" fmla="*/ 347095 h 347095"/>
              <a:gd name="connsiteX0" fmla="*/ 40455 w 58830"/>
              <a:gd name="connsiteY0" fmla="*/ 0 h 347095"/>
              <a:gd name="connsiteX1" fmla="*/ 58830 w 58830"/>
              <a:gd name="connsiteY1" fmla="*/ 347095 h 34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830" h="347095">
                <a:moveTo>
                  <a:pt x="40455" y="0"/>
                </a:moveTo>
                <a:cubicBezTo>
                  <a:pt x="-43859" y="178183"/>
                  <a:pt x="24388" y="147832"/>
                  <a:pt x="58830" y="347095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1564788" y="251413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</a:t>
            </a:r>
            <a:r>
              <a:rPr lang="en-US" dirty="0" smtClean="0">
                <a:solidFill>
                  <a:schemeClr val="tx2"/>
                </a:solidFill>
              </a:rPr>
              <a:t>=1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Freihandform 14"/>
          <p:cNvSpPr/>
          <p:nvPr/>
        </p:nvSpPr>
        <p:spPr>
          <a:xfrm flipH="1">
            <a:off x="2990946" y="3287503"/>
            <a:ext cx="140893" cy="100559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95576 w 338208"/>
              <a:gd name="connsiteY0" fmla="*/ 0 h 344920"/>
              <a:gd name="connsiteX1" fmla="*/ 338208 w 338208"/>
              <a:gd name="connsiteY1" fmla="*/ 344920 h 344920"/>
              <a:gd name="connsiteX0" fmla="*/ 18551 w 61183"/>
              <a:gd name="connsiteY0" fmla="*/ 0 h 344920"/>
              <a:gd name="connsiteX1" fmla="*/ 61183 w 61183"/>
              <a:gd name="connsiteY1" fmla="*/ 344920 h 344920"/>
              <a:gd name="connsiteX0" fmla="*/ 24347 w 42722"/>
              <a:gd name="connsiteY0" fmla="*/ 0 h 347095"/>
              <a:gd name="connsiteX1" fmla="*/ 42722 w 42722"/>
              <a:gd name="connsiteY1" fmla="*/ 347095 h 347095"/>
              <a:gd name="connsiteX0" fmla="*/ 40455 w 58830"/>
              <a:gd name="connsiteY0" fmla="*/ 0 h 347095"/>
              <a:gd name="connsiteX1" fmla="*/ 58830 w 58830"/>
              <a:gd name="connsiteY1" fmla="*/ 347095 h 34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830" h="347095">
                <a:moveTo>
                  <a:pt x="40455" y="0"/>
                </a:moveTo>
                <a:cubicBezTo>
                  <a:pt x="-43859" y="178183"/>
                  <a:pt x="24388" y="147832"/>
                  <a:pt x="58830" y="347095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1564788" y="354577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</a:t>
            </a:r>
            <a:r>
              <a:rPr lang="en-US" dirty="0" smtClean="0">
                <a:solidFill>
                  <a:schemeClr val="tx2"/>
                </a:solidFill>
              </a:rPr>
              <a:t>=1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125337" y="366066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b=2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Freihandform 17"/>
          <p:cNvSpPr/>
          <p:nvPr/>
        </p:nvSpPr>
        <p:spPr>
          <a:xfrm>
            <a:off x="2092497" y="2110093"/>
            <a:ext cx="132397" cy="1177410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95576 w 338208"/>
              <a:gd name="connsiteY0" fmla="*/ 0 h 344920"/>
              <a:gd name="connsiteX1" fmla="*/ 338208 w 338208"/>
              <a:gd name="connsiteY1" fmla="*/ 344920 h 344920"/>
              <a:gd name="connsiteX0" fmla="*/ 18551 w 61183"/>
              <a:gd name="connsiteY0" fmla="*/ 0 h 344920"/>
              <a:gd name="connsiteX1" fmla="*/ 61183 w 61183"/>
              <a:gd name="connsiteY1" fmla="*/ 344920 h 344920"/>
              <a:gd name="connsiteX0" fmla="*/ 24347 w 42722"/>
              <a:gd name="connsiteY0" fmla="*/ 0 h 347095"/>
              <a:gd name="connsiteX1" fmla="*/ 42722 w 42722"/>
              <a:gd name="connsiteY1" fmla="*/ 347095 h 347095"/>
              <a:gd name="connsiteX0" fmla="*/ 40455 w 58830"/>
              <a:gd name="connsiteY0" fmla="*/ 0 h 347095"/>
              <a:gd name="connsiteX1" fmla="*/ 58830 w 58830"/>
              <a:gd name="connsiteY1" fmla="*/ 347095 h 34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830" h="347095">
                <a:moveTo>
                  <a:pt x="40455" y="0"/>
                </a:moveTo>
                <a:cubicBezTo>
                  <a:pt x="-43859" y="178183"/>
                  <a:pt x="24388" y="147832"/>
                  <a:pt x="58830" y="347095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2098999" y="5268032"/>
            <a:ext cx="1032840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rint(c)</a:t>
            </a:r>
            <a:endParaRPr lang="en-US" dirty="0"/>
          </a:p>
        </p:txBody>
      </p:sp>
      <p:cxnSp>
        <p:nvCxnSpPr>
          <p:cNvPr id="20" name="Gerade Verbindung mit Pfeil 19"/>
          <p:cNvCxnSpPr>
            <a:endCxn id="19" idx="0"/>
          </p:cNvCxnSpPr>
          <p:nvPr/>
        </p:nvCxnSpPr>
        <p:spPr>
          <a:xfrm>
            <a:off x="2612667" y="4568983"/>
            <a:ext cx="2752" cy="699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Abgerundete rechteckige Legende 20"/>
          <p:cNvSpPr/>
          <p:nvPr/>
        </p:nvSpPr>
        <p:spPr>
          <a:xfrm>
            <a:off x="4674201" y="2600829"/>
            <a:ext cx="3459864" cy="681293"/>
          </a:xfrm>
          <a:prstGeom prst="wedgeRoundRectCallout">
            <a:avLst>
              <a:gd name="adj1" fmla="val -90845"/>
              <a:gd name="adj2" fmla="val 223696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IFDS cannot infer that c is 3,</a:t>
            </a:r>
          </a:p>
          <a:p>
            <a:pPr algn="ctr"/>
            <a:r>
              <a:rPr lang="en-US" dirty="0" smtClean="0"/>
              <a:t>if we track a and b independently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45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Problem (2)</a:t>
            </a:r>
            <a:endParaRPr lang="en-US" dirty="0"/>
          </a:p>
        </p:txBody>
      </p:sp>
      <p:sp>
        <p:nvSpPr>
          <p:cNvPr id="23" name="Rechteck 22"/>
          <p:cNvSpPr/>
          <p:nvPr/>
        </p:nvSpPr>
        <p:spPr>
          <a:xfrm>
            <a:off x="2512974" y="1926511"/>
            <a:ext cx="694706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24" name="Rechteck 23"/>
          <p:cNvSpPr/>
          <p:nvPr/>
        </p:nvSpPr>
        <p:spPr>
          <a:xfrm>
            <a:off x="2510222" y="3103921"/>
            <a:ext cx="694706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hteck 24"/>
          <p:cNvSpPr/>
          <p:nvPr/>
        </p:nvSpPr>
        <p:spPr>
          <a:xfrm>
            <a:off x="2512974" y="4194855"/>
            <a:ext cx="694706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26" name="Rechteck 25"/>
          <p:cNvSpPr/>
          <p:nvPr/>
        </p:nvSpPr>
        <p:spPr>
          <a:xfrm>
            <a:off x="2512974" y="5329028"/>
            <a:ext cx="694706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Gerade Verbindung mit Pfeil 26"/>
          <p:cNvCxnSpPr>
            <a:stCxn id="23" idx="2"/>
            <a:endCxn id="24" idx="0"/>
          </p:cNvCxnSpPr>
          <p:nvPr/>
        </p:nvCxnSpPr>
        <p:spPr>
          <a:xfrm flipH="1">
            <a:off x="2857575" y="2318396"/>
            <a:ext cx="2752" cy="78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4" idx="2"/>
            <a:endCxn id="25" idx="0"/>
          </p:cNvCxnSpPr>
          <p:nvPr/>
        </p:nvCxnSpPr>
        <p:spPr>
          <a:xfrm>
            <a:off x="2857575" y="3495806"/>
            <a:ext cx="2752" cy="699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12"/>
          <p:cNvCxnSpPr>
            <a:stCxn id="26" idx="3"/>
            <a:endCxn id="24" idx="3"/>
          </p:cNvCxnSpPr>
          <p:nvPr/>
        </p:nvCxnSpPr>
        <p:spPr>
          <a:xfrm flipH="1" flipV="1">
            <a:off x="3204928" y="3299864"/>
            <a:ext cx="2752" cy="2225107"/>
          </a:xfrm>
          <a:prstGeom prst="bentConnector3">
            <a:avLst>
              <a:gd name="adj1" fmla="val -2963128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Freihandform 29"/>
          <p:cNvSpPr/>
          <p:nvPr/>
        </p:nvSpPr>
        <p:spPr>
          <a:xfrm>
            <a:off x="2473768" y="2244774"/>
            <a:ext cx="132397" cy="2178194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95576 w 338208"/>
              <a:gd name="connsiteY0" fmla="*/ 0 h 344920"/>
              <a:gd name="connsiteX1" fmla="*/ 338208 w 338208"/>
              <a:gd name="connsiteY1" fmla="*/ 344920 h 344920"/>
              <a:gd name="connsiteX0" fmla="*/ 18551 w 61183"/>
              <a:gd name="connsiteY0" fmla="*/ 0 h 344920"/>
              <a:gd name="connsiteX1" fmla="*/ 61183 w 61183"/>
              <a:gd name="connsiteY1" fmla="*/ 344920 h 344920"/>
              <a:gd name="connsiteX0" fmla="*/ 24347 w 42722"/>
              <a:gd name="connsiteY0" fmla="*/ 0 h 347095"/>
              <a:gd name="connsiteX1" fmla="*/ 42722 w 42722"/>
              <a:gd name="connsiteY1" fmla="*/ 347095 h 347095"/>
              <a:gd name="connsiteX0" fmla="*/ 40455 w 58830"/>
              <a:gd name="connsiteY0" fmla="*/ 0 h 347095"/>
              <a:gd name="connsiteX1" fmla="*/ 58830 w 58830"/>
              <a:gd name="connsiteY1" fmla="*/ 347095 h 34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830" h="347095">
                <a:moveTo>
                  <a:pt x="40455" y="0"/>
                </a:moveTo>
                <a:cubicBezTo>
                  <a:pt x="-43859" y="178183"/>
                  <a:pt x="24388" y="147832"/>
                  <a:pt x="58830" y="347095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1911777" y="347599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de-DE" b="0" i="0" dirty="0" smtClean="0">
                <a:solidFill>
                  <a:schemeClr val="tx2"/>
                </a:solidFill>
                <a:latin typeface="+mj-lt"/>
              </a:rPr>
              <a:t>=0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32" name="Gerade Verbindung mit Pfeil 31"/>
          <p:cNvCxnSpPr>
            <a:stCxn id="25" idx="2"/>
            <a:endCxn id="26" idx="0"/>
          </p:cNvCxnSpPr>
          <p:nvPr/>
        </p:nvCxnSpPr>
        <p:spPr>
          <a:xfrm>
            <a:off x="2860327" y="4586740"/>
            <a:ext cx="0" cy="742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Freihandform 32"/>
          <p:cNvSpPr/>
          <p:nvPr/>
        </p:nvSpPr>
        <p:spPr>
          <a:xfrm>
            <a:off x="2590619" y="4476819"/>
            <a:ext cx="77646" cy="893154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95576 w 338208"/>
              <a:gd name="connsiteY0" fmla="*/ 0 h 344920"/>
              <a:gd name="connsiteX1" fmla="*/ 338208 w 338208"/>
              <a:gd name="connsiteY1" fmla="*/ 344920 h 344920"/>
              <a:gd name="connsiteX0" fmla="*/ 18551 w 61183"/>
              <a:gd name="connsiteY0" fmla="*/ 0 h 344920"/>
              <a:gd name="connsiteX1" fmla="*/ 61183 w 61183"/>
              <a:gd name="connsiteY1" fmla="*/ 344920 h 344920"/>
              <a:gd name="connsiteX0" fmla="*/ 24347 w 42722"/>
              <a:gd name="connsiteY0" fmla="*/ 0 h 347095"/>
              <a:gd name="connsiteX1" fmla="*/ 42722 w 42722"/>
              <a:gd name="connsiteY1" fmla="*/ 347095 h 347095"/>
              <a:gd name="connsiteX0" fmla="*/ 40455 w 58830"/>
              <a:gd name="connsiteY0" fmla="*/ 0 h 347095"/>
              <a:gd name="connsiteX1" fmla="*/ 58830 w 58830"/>
              <a:gd name="connsiteY1" fmla="*/ 347095 h 34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830" h="347095">
                <a:moveTo>
                  <a:pt x="40455" y="0"/>
                </a:moveTo>
                <a:cubicBezTo>
                  <a:pt x="-43859" y="178183"/>
                  <a:pt x="24388" y="147832"/>
                  <a:pt x="58830" y="347095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1996486" y="473873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de-DE" b="0" i="0" dirty="0" smtClean="0">
                <a:solidFill>
                  <a:schemeClr val="tx2"/>
                </a:solidFill>
                <a:latin typeface="+mj-lt"/>
              </a:rPr>
              <a:t>=1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4014064" y="421740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de-DE" b="0" i="0" dirty="0" smtClean="0">
                <a:solidFill>
                  <a:schemeClr val="tx2"/>
                </a:solidFill>
                <a:latin typeface="+mj-lt"/>
              </a:rPr>
              <a:t>=1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6" name="Freihandform 35"/>
          <p:cNvSpPr/>
          <p:nvPr/>
        </p:nvSpPr>
        <p:spPr>
          <a:xfrm>
            <a:off x="3126645" y="3423218"/>
            <a:ext cx="887419" cy="2065971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95576 w 338208"/>
              <a:gd name="connsiteY0" fmla="*/ 0 h 344920"/>
              <a:gd name="connsiteX1" fmla="*/ 338208 w 338208"/>
              <a:gd name="connsiteY1" fmla="*/ 344920 h 344920"/>
              <a:gd name="connsiteX0" fmla="*/ 18551 w 61183"/>
              <a:gd name="connsiteY0" fmla="*/ 0 h 344920"/>
              <a:gd name="connsiteX1" fmla="*/ 61183 w 61183"/>
              <a:gd name="connsiteY1" fmla="*/ 344920 h 344920"/>
              <a:gd name="connsiteX0" fmla="*/ 24347 w 42722"/>
              <a:gd name="connsiteY0" fmla="*/ 0 h 347095"/>
              <a:gd name="connsiteX1" fmla="*/ 42722 w 42722"/>
              <a:gd name="connsiteY1" fmla="*/ 347095 h 347095"/>
              <a:gd name="connsiteX0" fmla="*/ 40455 w 58830"/>
              <a:gd name="connsiteY0" fmla="*/ 0 h 347095"/>
              <a:gd name="connsiteX1" fmla="*/ 58830 w 58830"/>
              <a:gd name="connsiteY1" fmla="*/ 347095 h 347095"/>
              <a:gd name="connsiteX0" fmla="*/ 6779 w 686165"/>
              <a:gd name="connsiteY0" fmla="*/ 51100 h 101479"/>
              <a:gd name="connsiteX1" fmla="*/ 686165 w 686165"/>
              <a:gd name="connsiteY1" fmla="*/ 61106 h 101479"/>
              <a:gd name="connsiteX0" fmla="*/ 44187 w 50433"/>
              <a:gd name="connsiteY0" fmla="*/ 360852 h 390100"/>
              <a:gd name="connsiteX1" fmla="*/ 50433 w 50433"/>
              <a:gd name="connsiteY1" fmla="*/ 35944 h 390100"/>
              <a:gd name="connsiteX0" fmla="*/ 6736 w 285634"/>
              <a:gd name="connsiteY0" fmla="*/ 324908 h 369861"/>
              <a:gd name="connsiteX1" fmla="*/ 12982 w 285634"/>
              <a:gd name="connsiteY1" fmla="*/ 0 h 369861"/>
              <a:gd name="connsiteX0" fmla="*/ 0 w 394319"/>
              <a:gd name="connsiteY0" fmla="*/ 324908 h 329212"/>
              <a:gd name="connsiteX1" fmla="*/ 6246 w 394319"/>
              <a:gd name="connsiteY1" fmla="*/ 0 h 32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4319" h="329212">
                <a:moveTo>
                  <a:pt x="0" y="324908"/>
                </a:moveTo>
                <a:cubicBezTo>
                  <a:pt x="364444" y="366081"/>
                  <a:pt x="663134" y="100855"/>
                  <a:pt x="6246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/>
          <p:cNvSpPr txBox="1"/>
          <p:nvPr/>
        </p:nvSpPr>
        <p:spPr>
          <a:xfrm>
            <a:off x="1913214" y="372622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de-DE" b="0" i="0" dirty="0" smtClean="0">
                <a:solidFill>
                  <a:schemeClr val="tx2"/>
                </a:solidFill>
                <a:latin typeface="+mj-lt"/>
              </a:rPr>
              <a:t>=1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1993734" y="497334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de-DE" b="0" i="0" dirty="0" smtClean="0">
                <a:solidFill>
                  <a:schemeClr val="tx2"/>
                </a:solidFill>
                <a:latin typeface="+mj-lt"/>
              </a:rPr>
              <a:t>=2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4012161" y="446985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de-DE" b="0" i="0" dirty="0" smtClean="0">
                <a:solidFill>
                  <a:schemeClr val="tx2"/>
                </a:solidFill>
                <a:latin typeface="+mj-lt"/>
              </a:rPr>
              <a:t>=2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1958415" y="389685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j-lt"/>
              </a:rPr>
              <a:t>…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Abgerundete rechteckige Legende 2"/>
          <p:cNvSpPr/>
          <p:nvPr/>
        </p:nvSpPr>
        <p:spPr>
          <a:xfrm>
            <a:off x="5212940" y="2785318"/>
            <a:ext cx="3043955" cy="696559"/>
          </a:xfrm>
          <a:prstGeom prst="wedgeRoundRectCallout">
            <a:avLst>
              <a:gd name="adj1" fmla="val -36510"/>
              <a:gd name="adj2" fmla="val 103882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Meet operator is limited to </a:t>
            </a:r>
          </a:p>
          <a:p>
            <a:pPr algn="ctr"/>
            <a:r>
              <a:rPr lang="en-US" b="1" dirty="0" smtClean="0"/>
              <a:t>union</a:t>
            </a:r>
            <a:r>
              <a:rPr lang="en-US" dirty="0" smtClean="0"/>
              <a:t> or intersection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131553" y="3991691"/>
                <a:ext cx="1220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2"/>
                    </a:solidFill>
                  </a:rPr>
                  <a:t>x=0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⊓</m:t>
                    </m:r>
                  </m:oMath>
                </a14:m>
                <a:r>
                  <a:rPr lang="en-US" sz="2000" dirty="0" smtClean="0">
                    <a:solidFill>
                      <a:schemeClr val="tx2"/>
                    </a:solidFill>
                  </a:rPr>
                  <a:t> x=1</a:t>
                </a: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553" y="3991691"/>
                <a:ext cx="1220206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5500" t="-7692" r="-4500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eck 10"/>
          <p:cNvSpPr/>
          <p:nvPr/>
        </p:nvSpPr>
        <p:spPr>
          <a:xfrm>
            <a:off x="6653029" y="4010189"/>
            <a:ext cx="904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x</a:t>
            </a:r>
            <a:r>
              <a:rPr lang="en-US" sz="2000" dirty="0">
                <a:solidFill>
                  <a:schemeClr val="tx2"/>
                </a:solidFill>
              </a:rPr>
              <a:t>=[0,1]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/>
              <p:cNvSpPr/>
              <p:nvPr/>
            </p:nvSpPr>
            <p:spPr>
              <a:xfrm>
                <a:off x="6661508" y="4500562"/>
                <a:ext cx="61747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2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12" name="Rechtec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508" y="4500562"/>
                <a:ext cx="617477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0891" t="-7576" r="-891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bgerundete rechteckige Legende 41"/>
          <p:cNvSpPr/>
          <p:nvPr/>
        </p:nvSpPr>
        <p:spPr>
          <a:xfrm>
            <a:off x="6948116" y="5216229"/>
            <a:ext cx="2073055" cy="1140121"/>
          </a:xfrm>
          <a:prstGeom prst="wedgeRoundRectCallout">
            <a:avLst>
              <a:gd name="adj1" fmla="val -28130"/>
              <a:gd name="adj2" fmla="val -121580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Implicitly possible, but tracked as two independent facts</a:t>
            </a:r>
            <a:endParaRPr lang="en-US" dirty="0"/>
          </a:p>
        </p:txBody>
      </p:sp>
      <p:sp>
        <p:nvSpPr>
          <p:cNvPr id="43" name="Abgerundete rechteckige Legende 42"/>
          <p:cNvSpPr/>
          <p:nvPr/>
        </p:nvSpPr>
        <p:spPr>
          <a:xfrm>
            <a:off x="4844955" y="5620024"/>
            <a:ext cx="1889960" cy="821715"/>
          </a:xfrm>
          <a:prstGeom prst="wedgeRoundRectCallout">
            <a:avLst>
              <a:gd name="adj1" fmla="val 48036"/>
              <a:gd name="adj2" fmla="val -137125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Impossible as outcome of meet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05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1" grpId="0"/>
      <p:bldP spid="12" grpId="0"/>
      <p:bldP spid="42" grpId="0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06" y="129268"/>
            <a:ext cx="4460675" cy="6685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4610581" y="3888379"/>
            <a:ext cx="425994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For a complete view of the algorithm, </a:t>
            </a:r>
            <a:r>
              <a:rPr lang="en-US" sz="2000" dirty="0" smtClean="0"/>
              <a:t>check Figure 2 and </a:t>
            </a:r>
            <a:r>
              <a:rPr lang="de-DE" sz="2000" dirty="0" err="1" smtClean="0"/>
              <a:t>Figure</a:t>
            </a:r>
            <a:r>
              <a:rPr lang="de-DE" sz="2000" dirty="0" smtClean="0"/>
              <a:t> 4 </a:t>
            </a:r>
            <a:r>
              <a:rPr lang="de-DE" sz="2000" dirty="0" err="1" smtClean="0"/>
              <a:t>of</a:t>
            </a:r>
            <a:endParaRPr lang="de-DE" sz="2000" dirty="0" smtClean="0"/>
          </a:p>
          <a:p>
            <a:r>
              <a:rPr lang="de-DE" sz="2000" dirty="0" err="1" smtClean="0"/>
              <a:t>Nomair</a:t>
            </a:r>
            <a:r>
              <a:rPr lang="de-DE" sz="2000" dirty="0" smtClean="0"/>
              <a:t> </a:t>
            </a:r>
            <a:r>
              <a:rPr lang="de-DE" sz="2000" dirty="0"/>
              <a:t>A. Naeem, </a:t>
            </a:r>
            <a:r>
              <a:rPr lang="de-DE" sz="2000" dirty="0" err="1"/>
              <a:t>Ondřej</a:t>
            </a:r>
            <a:r>
              <a:rPr lang="de-DE" sz="2000" dirty="0"/>
              <a:t> </a:t>
            </a:r>
            <a:r>
              <a:rPr lang="de-DE" sz="2000" dirty="0" err="1"/>
              <a:t>Lhoták</a:t>
            </a:r>
            <a:r>
              <a:rPr lang="de-DE" sz="2000" dirty="0"/>
              <a:t>, </a:t>
            </a:r>
            <a:r>
              <a:rPr lang="de-DE" sz="2000" dirty="0" err="1"/>
              <a:t>and</a:t>
            </a:r>
            <a:r>
              <a:rPr lang="de-DE" sz="2000" dirty="0"/>
              <a:t> Jonathan Rodriguez: </a:t>
            </a:r>
            <a:r>
              <a:rPr lang="en-US" sz="2000" dirty="0"/>
              <a:t>Practical </a:t>
            </a:r>
            <a:r>
              <a:rPr lang="en-US" sz="2000" dirty="0" smtClean="0"/>
              <a:t>Extensions </a:t>
            </a:r>
            <a:r>
              <a:rPr lang="en-US" sz="2000" dirty="0"/>
              <a:t>to the IFDS Algorithm. </a:t>
            </a:r>
            <a:r>
              <a:rPr lang="en-US" sz="2000" dirty="0" smtClean="0"/>
              <a:t>C’10</a:t>
            </a:r>
            <a:endParaRPr lang="de-DE" sz="20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59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Static-Analysis Buzzword Bingo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Flow-Sensitive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Context-Sensitive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Field-Based / Field-Sensitive</a:t>
            </a:r>
            <a:endParaRPr lang="en-US" dirty="0"/>
          </a:p>
        </p:txBody>
      </p:sp>
      <p:sp>
        <p:nvSpPr>
          <p:cNvPr id="4" name="L-Form 3"/>
          <p:cNvSpPr/>
          <p:nvPr/>
        </p:nvSpPr>
        <p:spPr>
          <a:xfrm rot="18284887">
            <a:off x="3966358" y="1710045"/>
            <a:ext cx="748146" cy="463138"/>
          </a:xfrm>
          <a:prstGeom prst="corner">
            <a:avLst>
              <a:gd name="adj1" fmla="val 40111"/>
              <a:gd name="adj2" fmla="val 2940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-Form 4"/>
          <p:cNvSpPr/>
          <p:nvPr/>
        </p:nvSpPr>
        <p:spPr>
          <a:xfrm rot="18284887">
            <a:off x="3966359" y="2557077"/>
            <a:ext cx="748146" cy="463138"/>
          </a:xfrm>
          <a:prstGeom prst="corner">
            <a:avLst>
              <a:gd name="adj1" fmla="val 40111"/>
              <a:gd name="adj2" fmla="val 2940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 rot="20484520">
            <a:off x="5636900" y="3457811"/>
            <a:ext cx="17764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depends on </a:t>
            </a: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chosen domain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13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Field-Based Tracking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818868" y="2756861"/>
            <a:ext cx="143385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source();</a:t>
            </a:r>
          </a:p>
          <a:p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 = new DS();</a:t>
            </a:r>
          </a:p>
          <a:p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 = new DS();</a:t>
            </a:r>
          </a:p>
          <a:p>
            <a:endParaRPr lang="en-US" dirty="0" smtClean="0"/>
          </a:p>
          <a:p>
            <a:r>
              <a:rPr lang="en-US" dirty="0" err="1" smtClean="0"/>
              <a:t>b.f</a:t>
            </a:r>
            <a:r>
              <a:rPr lang="en-US" dirty="0" smtClean="0"/>
              <a:t> = a;</a:t>
            </a:r>
          </a:p>
          <a:p>
            <a:endParaRPr lang="en-US" dirty="0" smtClean="0"/>
          </a:p>
          <a:p>
            <a:r>
              <a:rPr lang="en-US" dirty="0" smtClean="0"/>
              <a:t>d = </a:t>
            </a:r>
            <a:r>
              <a:rPr lang="en-US" dirty="0" err="1" smtClean="0"/>
              <a:t>c.f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sink(d);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499799" y="2470253"/>
                <a:ext cx="873188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0→</m:t>
                      </m:r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</m:t>
                      </m:r>
                    </m:oMath>
                  </m:oMathPara>
                </a14:m>
                <a:endParaRPr lang="de-DE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de-DE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 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799" y="2470253"/>
                <a:ext cx="873188" cy="31393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/>
              <p:cNvSpPr/>
              <p:nvPr/>
            </p:nvSpPr>
            <p:spPr>
              <a:xfrm>
                <a:off x="3404738" y="4663711"/>
                <a:ext cx="11945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→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𝐷𝑆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738" y="4663711"/>
                <a:ext cx="1194558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/>
              <p:cNvSpPr/>
              <p:nvPr/>
            </p:nvSpPr>
            <p:spPr>
              <a:xfrm>
                <a:off x="4662783" y="5240242"/>
                <a:ext cx="8283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783" y="5240242"/>
                <a:ext cx="82836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3404738" y="5240242"/>
                <a:ext cx="11945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𝐷𝑆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738" y="5240242"/>
                <a:ext cx="1194558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326340" y="1630734"/>
                <a:ext cx="38348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𝐷𝑜𝑚𝑎𝑖𝑛</m:t>
                      </m:r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r>
                        <a:rPr lang="de-DE" sz="2400" b="0" i="1" smtClean="0">
                          <a:latin typeface="Cambria Math"/>
                        </a:rPr>
                        <m:t>𝐿𝑜𝑐𝑎𝑙𝑠</m:t>
                      </m:r>
                      <m:r>
                        <a:rPr lang="de-DE" sz="2400" b="0" i="1" smtClean="0">
                          <a:latin typeface="Cambria Math"/>
                        </a:rPr>
                        <m:t>∪</m:t>
                      </m:r>
                      <m:r>
                        <a:rPr lang="de-DE" sz="2400" b="0" i="1" smtClean="0">
                          <a:latin typeface="Cambria Math"/>
                        </a:rPr>
                        <m:t>𝐹𝑖𝑒𝑙𝑑𝑠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340" y="1630734"/>
                <a:ext cx="3834896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bgerundete rechteckige Legende 2"/>
          <p:cNvSpPr/>
          <p:nvPr/>
        </p:nvSpPr>
        <p:spPr>
          <a:xfrm>
            <a:off x="5628291" y="2437729"/>
            <a:ext cx="2853558" cy="997168"/>
          </a:xfrm>
          <a:prstGeom prst="wedgeRoundRectCallout">
            <a:avLst>
              <a:gd name="adj1" fmla="val -122490"/>
              <a:gd name="adj2" fmla="val -24457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Simplified representation for a Path Edge (only showing facts)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81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Field-Sensitive Tracking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818868" y="2756861"/>
            <a:ext cx="143385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source();</a:t>
            </a:r>
          </a:p>
          <a:p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 = new DS();</a:t>
            </a:r>
          </a:p>
          <a:p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 = new DS();</a:t>
            </a:r>
          </a:p>
          <a:p>
            <a:endParaRPr lang="en-US" dirty="0" smtClean="0"/>
          </a:p>
          <a:p>
            <a:r>
              <a:rPr lang="en-US" dirty="0" err="1" smtClean="0"/>
              <a:t>b.f</a:t>
            </a:r>
            <a:r>
              <a:rPr lang="en-US" dirty="0" smtClean="0"/>
              <a:t> = a;</a:t>
            </a:r>
          </a:p>
          <a:p>
            <a:endParaRPr lang="en-US" dirty="0" smtClean="0"/>
          </a:p>
          <a:p>
            <a:r>
              <a:rPr lang="en-US" dirty="0" smtClean="0"/>
              <a:t>d = </a:t>
            </a:r>
            <a:r>
              <a:rPr lang="en-US" dirty="0" err="1" smtClean="0"/>
              <a:t>c.f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sink(d);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4326340" y="1630734"/>
                <a:ext cx="3655424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𝐷𝑜𝑚𝑎𝑖𝑛</m:t>
                      </m:r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/>
                            </a:rPr>
                            <m:t>.…</m:t>
                          </m:r>
                          <m:r>
                            <a:rPr lang="de-DE" sz="2400" b="0" i="0" smtClean="0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2400" b="0" i="0" dirty="0" smtClean="0">
                  <a:latin typeface="Cambria Math"/>
                </a:endParaRPr>
              </a:p>
              <a:p>
                <a:r>
                  <a:rPr lang="de-DE" sz="2400" b="0" dirty="0" smtClean="0"/>
                  <a:t>			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𝑙</m:t>
                    </m:r>
                    <m:r>
                      <a:rPr lang="de-DE" sz="2400" b="0" i="1" smtClean="0">
                        <a:latin typeface="Cambria Math"/>
                      </a:rPr>
                      <m:t>∈</m:t>
                    </m:r>
                    <m:r>
                      <a:rPr lang="de-DE" sz="2400" b="0" i="1" smtClean="0">
                        <a:latin typeface="Cambria Math"/>
                      </a:rPr>
                      <m:t>𝐿𝑜𝑐𝑎𝑙𝑠</m:t>
                    </m:r>
                    <m:r>
                      <a:rPr lang="de-DE" sz="2400" b="0" i="1" smtClean="0">
                        <a:latin typeface="Cambria Math"/>
                      </a:rPr>
                      <m:t>,</m:t>
                    </m:r>
                  </m:oMath>
                </a14:m>
                <a:endParaRPr lang="de-DE" sz="2400" b="0" dirty="0" smtClean="0"/>
              </a:p>
              <a:p>
                <a:r>
                  <a:rPr lang="de-DE" sz="2400" b="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∈</m:t>
                    </m:r>
                    <m:r>
                      <a:rPr lang="de-DE" sz="2400" b="0" i="1" smtClean="0">
                        <a:latin typeface="Cambria Math"/>
                      </a:rPr>
                      <m:t>𝐹𝑖𝑒𝑙𝑑𝑠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r>
                  <a:rPr lang="de-DE" sz="2400" b="0" dirty="0" smtClean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400" b="0" i="0" smtClean="0">
                        <a:latin typeface="Cambria Math"/>
                      </a:rPr>
                      <m:t>n</m:t>
                    </m:r>
                    <m:r>
                      <a:rPr lang="de-DE" sz="2400" b="0" i="1" smtClean="0">
                        <a:latin typeface="Cambria Math"/>
                      </a:rPr>
                      <m:t>≥0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340" y="1630734"/>
                <a:ext cx="3655424" cy="1569660"/>
              </a:xfrm>
              <a:prstGeom prst="rect">
                <a:avLst/>
              </a:prstGeom>
              <a:blipFill rotWithShape="1">
                <a:blip r:embed="rId3"/>
                <a:stretch>
                  <a:fillRect l="-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499799" y="2470253"/>
                <a:ext cx="873188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0→</m:t>
                      </m:r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</m:t>
                      </m:r>
                    </m:oMath>
                  </m:oMathPara>
                </a14:m>
                <a:endParaRPr lang="de-DE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de-DE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 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799" y="2470253"/>
                <a:ext cx="873188" cy="31393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3404738" y="4663711"/>
                <a:ext cx="1038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→</m:t>
                      </m:r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𝑏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738" y="4663711"/>
                <a:ext cx="103804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3404738" y="5226594"/>
                <a:ext cx="1038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𝑏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738" y="5226594"/>
                <a:ext cx="1038041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26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Field-Sensitive Tracking (2)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818868" y="2756861"/>
            <a:ext cx="189551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source();</a:t>
            </a:r>
          </a:p>
          <a:p>
            <a:endParaRPr lang="en-US" dirty="0" smtClean="0"/>
          </a:p>
          <a:p>
            <a:r>
              <a:rPr lang="en-US" dirty="0" smtClean="0"/>
              <a:t>while(random()) {</a:t>
            </a:r>
          </a:p>
          <a:p>
            <a:endParaRPr lang="en-US" dirty="0" smtClean="0"/>
          </a:p>
          <a:p>
            <a:r>
              <a:rPr lang="en-US" dirty="0" smtClean="0"/>
              <a:t>	b = new DS();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b.f</a:t>
            </a:r>
            <a:r>
              <a:rPr lang="en-US" dirty="0" smtClean="0"/>
              <a:t> = a;</a:t>
            </a:r>
          </a:p>
          <a:p>
            <a:endParaRPr lang="en-US" dirty="0"/>
          </a:p>
          <a:p>
            <a:r>
              <a:rPr lang="en-US" dirty="0" smtClean="0"/>
              <a:t>	a = b;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sink(a);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4326340" y="1630734"/>
                <a:ext cx="3655424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𝐷𝑜𝑚𝑎𝑖𝑛</m:t>
                      </m:r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/>
                            </a:rPr>
                            <m:t>.…</m:t>
                          </m:r>
                          <m:r>
                            <a:rPr lang="de-DE" sz="2400" b="0" i="0" smtClean="0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2400" b="0" i="0" dirty="0" smtClean="0">
                  <a:latin typeface="Cambria Math"/>
                </a:endParaRPr>
              </a:p>
              <a:p>
                <a:r>
                  <a:rPr lang="de-DE" sz="2400" b="0" dirty="0" smtClean="0"/>
                  <a:t>			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𝑙</m:t>
                    </m:r>
                    <m:r>
                      <a:rPr lang="de-DE" sz="2400" b="0" i="1" smtClean="0">
                        <a:latin typeface="Cambria Math"/>
                      </a:rPr>
                      <m:t>∈</m:t>
                    </m:r>
                    <m:r>
                      <a:rPr lang="de-DE" sz="2400" b="0" i="1" smtClean="0">
                        <a:latin typeface="Cambria Math"/>
                      </a:rPr>
                      <m:t>𝐿𝑜𝑐𝑎𝑙𝑠</m:t>
                    </m:r>
                    <m:r>
                      <a:rPr lang="de-DE" sz="2400" b="0" i="1" smtClean="0">
                        <a:latin typeface="Cambria Math"/>
                      </a:rPr>
                      <m:t>,</m:t>
                    </m:r>
                  </m:oMath>
                </a14:m>
                <a:endParaRPr lang="de-DE" sz="2400" b="0" dirty="0" smtClean="0"/>
              </a:p>
              <a:p>
                <a:r>
                  <a:rPr lang="de-DE" sz="2400" b="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∈</m:t>
                    </m:r>
                    <m:r>
                      <a:rPr lang="de-DE" sz="2400" b="0" i="1" smtClean="0">
                        <a:latin typeface="Cambria Math"/>
                      </a:rPr>
                      <m:t>𝐹𝑖𝑒𝑙𝑑𝑠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r>
                  <a:rPr lang="de-DE" sz="2400" b="0" dirty="0" smtClean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400" b="0" i="0" smtClean="0">
                        <a:latin typeface="Cambria Math"/>
                      </a:rPr>
                      <m:t>n</m:t>
                    </m:r>
                    <m:r>
                      <a:rPr lang="de-DE" sz="2400" b="0" i="1" smtClean="0">
                        <a:latin typeface="Cambria Math"/>
                      </a:rPr>
                      <m:t>≥0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340" y="1630734"/>
                <a:ext cx="3655424" cy="1569660"/>
              </a:xfrm>
              <a:prstGeom prst="rect">
                <a:avLst/>
              </a:prstGeom>
              <a:blipFill rotWithShape="1">
                <a:blip r:embed="rId2"/>
                <a:stretch>
                  <a:fillRect l="-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595335" y="2470253"/>
                <a:ext cx="873188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0→</m:t>
                      </m:r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</m:t>
                      </m:r>
                    </m:oMath>
                  </m:oMathPara>
                </a14:m>
                <a:endParaRPr lang="de-DE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de-DE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5" y="2470253"/>
                <a:ext cx="873188" cy="258532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3500274" y="4663711"/>
                <a:ext cx="1038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→</m:t>
                      </m:r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𝑏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274" y="4663711"/>
                <a:ext cx="103804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3500274" y="5226594"/>
                <a:ext cx="1038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𝑏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274" y="5226594"/>
                <a:ext cx="103804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/>
              <p:cNvSpPr/>
              <p:nvPr/>
            </p:nvSpPr>
            <p:spPr>
              <a:xfrm>
                <a:off x="2595335" y="5209956"/>
                <a:ext cx="11107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 </m:t>
                      </m:r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5" y="5209956"/>
                <a:ext cx="1110753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5687076" y="3578248"/>
                <a:ext cx="1038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𝑏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076" y="3578248"/>
                <a:ext cx="1038041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/>
              <p:cNvSpPr/>
              <p:nvPr/>
            </p:nvSpPr>
            <p:spPr>
              <a:xfrm>
                <a:off x="4538315" y="3578248"/>
                <a:ext cx="11107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 </m:t>
                      </m:r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315" y="3578248"/>
                <a:ext cx="1110753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/>
              <p:cNvSpPr/>
              <p:nvPr/>
            </p:nvSpPr>
            <p:spPr>
              <a:xfrm>
                <a:off x="4538315" y="4086332"/>
                <a:ext cx="11107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 </m:t>
                      </m:r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2" name="Rechtec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315" y="4086332"/>
                <a:ext cx="1110753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/>
              <p:cNvSpPr/>
              <p:nvPr/>
            </p:nvSpPr>
            <p:spPr>
              <a:xfrm>
                <a:off x="4538315" y="4663711"/>
                <a:ext cx="11107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 </m:t>
                      </m:r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3" name="Rechteck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315" y="4663711"/>
                <a:ext cx="1110753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/>
              <p:cNvSpPr/>
              <p:nvPr/>
            </p:nvSpPr>
            <p:spPr>
              <a:xfrm>
                <a:off x="5689347" y="4655715"/>
                <a:ext cx="12579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𝑏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hteck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347" y="4655715"/>
                <a:ext cx="1257973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/>
              <p:cNvSpPr/>
              <p:nvPr/>
            </p:nvSpPr>
            <p:spPr>
              <a:xfrm>
                <a:off x="4538315" y="5217952"/>
                <a:ext cx="13306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 </m:t>
                      </m:r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5" name="Rechtec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315" y="5217952"/>
                <a:ext cx="1330685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/>
              <p:cNvSpPr/>
              <p:nvPr/>
            </p:nvSpPr>
            <p:spPr>
              <a:xfrm>
                <a:off x="5689347" y="5209956"/>
                <a:ext cx="12579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𝑏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347" y="5209956"/>
                <a:ext cx="1257973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16"/>
              <p:cNvSpPr/>
              <p:nvPr/>
            </p:nvSpPr>
            <p:spPr>
              <a:xfrm>
                <a:off x="6974616" y="3586926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hteck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616" y="3586926"/>
                <a:ext cx="410689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bgerundete rechteckige Legende 3"/>
          <p:cNvSpPr/>
          <p:nvPr/>
        </p:nvSpPr>
        <p:spPr>
          <a:xfrm>
            <a:off x="7385305" y="3566557"/>
            <a:ext cx="1506840" cy="762045"/>
          </a:xfrm>
          <a:prstGeom prst="wedgeRoundRectCallout">
            <a:avLst>
              <a:gd name="adj1" fmla="val -76988"/>
              <a:gd name="adj2" fmla="val -109430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is not finite</a:t>
            </a:r>
            <a:endParaRPr lang="en-US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20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3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k-limiting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818868" y="2756861"/>
            <a:ext cx="189551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source();</a:t>
            </a:r>
          </a:p>
          <a:p>
            <a:endParaRPr lang="en-US" dirty="0" smtClean="0"/>
          </a:p>
          <a:p>
            <a:r>
              <a:rPr lang="en-US" dirty="0" smtClean="0"/>
              <a:t>while(random()) {</a:t>
            </a:r>
          </a:p>
          <a:p>
            <a:endParaRPr lang="en-US" dirty="0" smtClean="0"/>
          </a:p>
          <a:p>
            <a:r>
              <a:rPr lang="en-US" dirty="0" smtClean="0"/>
              <a:t>	b = new DS();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b.f</a:t>
            </a:r>
            <a:r>
              <a:rPr lang="en-US" dirty="0" smtClean="0"/>
              <a:t> = a;</a:t>
            </a:r>
          </a:p>
          <a:p>
            <a:endParaRPr lang="en-US" dirty="0"/>
          </a:p>
          <a:p>
            <a:r>
              <a:rPr lang="en-US" dirty="0" smtClean="0"/>
              <a:t>	a = b;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sink(a);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4326340" y="1630734"/>
                <a:ext cx="3655424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𝐷𝑜𝑚𝑎𝑖𝑛</m:t>
                      </m:r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/>
                            </a:rPr>
                            <m:t>.…</m:t>
                          </m:r>
                          <m:r>
                            <a:rPr lang="de-DE" sz="2400" b="0" i="0" smtClean="0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2400" b="0" i="0" dirty="0" smtClean="0">
                  <a:latin typeface="Cambria Math"/>
                </a:endParaRPr>
              </a:p>
              <a:p>
                <a:r>
                  <a:rPr lang="de-DE" sz="2400" b="0" dirty="0" smtClean="0"/>
                  <a:t>			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𝑙</m:t>
                    </m:r>
                    <m:r>
                      <a:rPr lang="de-DE" sz="2400" b="0" i="1" smtClean="0">
                        <a:latin typeface="Cambria Math"/>
                      </a:rPr>
                      <m:t>∈</m:t>
                    </m:r>
                    <m:r>
                      <a:rPr lang="de-DE" sz="2400" b="0" i="1" smtClean="0">
                        <a:latin typeface="Cambria Math"/>
                      </a:rPr>
                      <m:t>𝐿𝑜𝑐𝑎𝑙𝑠</m:t>
                    </m:r>
                    <m:r>
                      <a:rPr lang="de-DE" sz="2400" b="0" i="1" smtClean="0">
                        <a:latin typeface="Cambria Math"/>
                      </a:rPr>
                      <m:t>,</m:t>
                    </m:r>
                  </m:oMath>
                </a14:m>
                <a:endParaRPr lang="de-DE" sz="2400" b="0" dirty="0" smtClean="0"/>
              </a:p>
              <a:p>
                <a:r>
                  <a:rPr lang="de-DE" sz="2400" b="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∈</m:t>
                    </m:r>
                    <m:r>
                      <a:rPr lang="de-DE" sz="2400" b="0" i="1" smtClean="0">
                        <a:latin typeface="Cambria Math"/>
                      </a:rPr>
                      <m:t>𝐹𝑖𝑒𝑙𝑑𝑠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r>
                  <a:rPr lang="de-DE" sz="2400" b="0" dirty="0" smtClean="0"/>
                  <a:t>			</a:t>
                </a:r>
                <a14:m>
                  <m:oMath xmlns:m="http://schemas.openxmlformats.org/officeDocument/2006/math">
                    <m:r>
                      <a:rPr lang="de-DE" sz="2400" b="0" i="0" smtClean="0">
                        <a:latin typeface="Cambria Math"/>
                      </a:rPr>
                      <m:t>0</m:t>
                    </m:r>
                    <m:r>
                      <a:rPr lang="de-DE" sz="2400" b="0" i="1" smtClean="0">
                        <a:latin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de-DE" sz="2400" b="0" i="0" smtClean="0">
                        <a:latin typeface="Cambria Math"/>
                      </a:rPr>
                      <m:t>n</m:t>
                    </m:r>
                    <m:r>
                      <a:rPr lang="de-DE" sz="2400" b="0" i="1" smtClean="0">
                        <a:latin typeface="Cambria Math"/>
                      </a:rPr>
                      <m:t>≤</m:t>
                    </m:r>
                    <m:r>
                      <a:rPr lang="de-DE" sz="2400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340" y="1630734"/>
                <a:ext cx="3655424" cy="1569660"/>
              </a:xfrm>
              <a:prstGeom prst="rect">
                <a:avLst/>
              </a:prstGeom>
              <a:blipFill rotWithShape="1">
                <a:blip r:embed="rId2"/>
                <a:stretch>
                  <a:fillRect l="-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595335" y="2470253"/>
                <a:ext cx="873188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0→</m:t>
                      </m:r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</m:t>
                      </m:r>
                    </m:oMath>
                  </m:oMathPara>
                </a14:m>
                <a:endParaRPr lang="de-DE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de-DE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5" y="2470253"/>
                <a:ext cx="873188" cy="258532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3500274" y="4663711"/>
                <a:ext cx="1038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→</m:t>
                      </m:r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𝑏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274" y="4663711"/>
                <a:ext cx="103804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3500274" y="5226594"/>
                <a:ext cx="1038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𝑏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274" y="5226594"/>
                <a:ext cx="103804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/>
              <p:cNvSpPr/>
              <p:nvPr/>
            </p:nvSpPr>
            <p:spPr>
              <a:xfrm>
                <a:off x="2595335" y="5209956"/>
                <a:ext cx="11107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 </m:t>
                      </m:r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5" y="5209956"/>
                <a:ext cx="1110753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5687076" y="3578248"/>
                <a:ext cx="1038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𝑏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076" y="3578248"/>
                <a:ext cx="1038041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/>
              <p:cNvSpPr/>
              <p:nvPr/>
            </p:nvSpPr>
            <p:spPr>
              <a:xfrm>
                <a:off x="4538315" y="3578248"/>
                <a:ext cx="11107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 </m:t>
                      </m:r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315" y="3578248"/>
                <a:ext cx="1110753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/>
              <p:cNvSpPr/>
              <p:nvPr/>
            </p:nvSpPr>
            <p:spPr>
              <a:xfrm>
                <a:off x="4538315" y="4086332"/>
                <a:ext cx="11107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 </m:t>
                      </m:r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2" name="Rechtec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315" y="4086332"/>
                <a:ext cx="1110753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/>
              <p:cNvSpPr/>
              <p:nvPr/>
            </p:nvSpPr>
            <p:spPr>
              <a:xfrm>
                <a:off x="4538315" y="4663711"/>
                <a:ext cx="11107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 </m:t>
                      </m:r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3" name="Rechteck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315" y="4663711"/>
                <a:ext cx="1110753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/>
              <p:cNvSpPr/>
              <p:nvPr/>
            </p:nvSpPr>
            <p:spPr>
              <a:xfrm>
                <a:off x="5689347" y="4655715"/>
                <a:ext cx="12579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𝑏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hteck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347" y="4655715"/>
                <a:ext cx="1257973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/>
              <p:cNvSpPr/>
              <p:nvPr/>
            </p:nvSpPr>
            <p:spPr>
              <a:xfrm>
                <a:off x="4538315" y="5217952"/>
                <a:ext cx="13306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 </m:t>
                      </m:r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5" name="Rechtec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315" y="5217952"/>
                <a:ext cx="1330685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/>
              <p:cNvSpPr/>
              <p:nvPr/>
            </p:nvSpPr>
            <p:spPr>
              <a:xfrm>
                <a:off x="5689347" y="5209956"/>
                <a:ext cx="12579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𝑏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347" y="5209956"/>
                <a:ext cx="1257973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16"/>
              <p:cNvSpPr/>
              <p:nvPr/>
            </p:nvSpPr>
            <p:spPr>
              <a:xfrm>
                <a:off x="6974616" y="3586926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hteck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616" y="3586926"/>
                <a:ext cx="410689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bgerundete rechteckige Legende 17"/>
          <p:cNvSpPr/>
          <p:nvPr/>
        </p:nvSpPr>
        <p:spPr>
          <a:xfrm>
            <a:off x="7385305" y="3566557"/>
            <a:ext cx="1506840" cy="762045"/>
          </a:xfrm>
          <a:prstGeom prst="wedgeRoundRectCallout">
            <a:avLst>
              <a:gd name="adj1" fmla="val -76988"/>
              <a:gd name="adj2" fmla="val -109430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is now finite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53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k-limiting (2)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818868" y="2347421"/>
            <a:ext cx="143385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source();</a:t>
            </a:r>
          </a:p>
          <a:p>
            <a:endParaRPr lang="en-US" dirty="0" smtClean="0"/>
          </a:p>
          <a:p>
            <a:r>
              <a:rPr lang="en-US" dirty="0" smtClean="0"/>
              <a:t>b = new DS();</a:t>
            </a:r>
          </a:p>
          <a:p>
            <a:endParaRPr lang="en-US" dirty="0"/>
          </a:p>
          <a:p>
            <a:r>
              <a:rPr lang="en-US" dirty="0" smtClean="0"/>
              <a:t>c = new DS();</a:t>
            </a:r>
          </a:p>
          <a:p>
            <a:endParaRPr lang="en-US" dirty="0"/>
          </a:p>
          <a:p>
            <a:r>
              <a:rPr lang="en-US" dirty="0" err="1" smtClean="0"/>
              <a:t>b.f</a:t>
            </a:r>
            <a:r>
              <a:rPr lang="en-US" dirty="0" smtClean="0"/>
              <a:t> = a;</a:t>
            </a:r>
          </a:p>
          <a:p>
            <a:endParaRPr lang="en-US" dirty="0"/>
          </a:p>
          <a:p>
            <a:r>
              <a:rPr lang="en-US" dirty="0" err="1" smtClean="0"/>
              <a:t>c.f</a:t>
            </a:r>
            <a:r>
              <a:rPr lang="en-US" dirty="0" smtClean="0"/>
              <a:t> = b;</a:t>
            </a:r>
          </a:p>
          <a:p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 = </a:t>
            </a:r>
            <a:r>
              <a:rPr lang="en-US" dirty="0" err="1"/>
              <a:t>c</a:t>
            </a:r>
            <a:r>
              <a:rPr lang="en-US" dirty="0" err="1" smtClean="0"/>
              <a:t>.f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e = </a:t>
            </a:r>
            <a:r>
              <a:rPr lang="en-US" dirty="0" err="1" smtClean="0"/>
              <a:t>d.f</a:t>
            </a:r>
            <a:r>
              <a:rPr lang="en-US" dirty="0" smtClean="0"/>
              <a:t>; </a:t>
            </a:r>
          </a:p>
          <a:p>
            <a:endParaRPr lang="en-US" dirty="0" smtClean="0"/>
          </a:p>
          <a:p>
            <a:r>
              <a:rPr lang="en-US" dirty="0" smtClean="0"/>
              <a:t>sink(e);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4326340" y="1630734"/>
                <a:ext cx="3655424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𝐷𝑜𝑚𝑎𝑖𝑛</m:t>
                      </m:r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/>
                            </a:rPr>
                            <m:t>.…</m:t>
                          </m:r>
                          <m:r>
                            <a:rPr lang="de-DE" sz="2400" b="0" i="0" smtClean="0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2400" b="0" i="0" dirty="0" smtClean="0">
                  <a:latin typeface="Cambria Math"/>
                </a:endParaRPr>
              </a:p>
              <a:p>
                <a:r>
                  <a:rPr lang="de-DE" sz="2400" b="0" dirty="0" smtClean="0"/>
                  <a:t>			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𝑙</m:t>
                    </m:r>
                    <m:r>
                      <a:rPr lang="de-DE" sz="2400" b="0" i="1" smtClean="0">
                        <a:latin typeface="Cambria Math"/>
                      </a:rPr>
                      <m:t>∈</m:t>
                    </m:r>
                    <m:r>
                      <a:rPr lang="de-DE" sz="2400" b="0" i="1" smtClean="0">
                        <a:latin typeface="Cambria Math"/>
                      </a:rPr>
                      <m:t>𝐿𝑜𝑐𝑎𝑙𝑠</m:t>
                    </m:r>
                    <m:r>
                      <a:rPr lang="de-DE" sz="2400" b="0" i="1" smtClean="0">
                        <a:latin typeface="Cambria Math"/>
                      </a:rPr>
                      <m:t>,</m:t>
                    </m:r>
                  </m:oMath>
                </a14:m>
                <a:endParaRPr lang="de-DE" sz="2400" b="0" dirty="0" smtClean="0"/>
              </a:p>
              <a:p>
                <a:r>
                  <a:rPr lang="de-DE" sz="2400" b="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∈</m:t>
                    </m:r>
                    <m:r>
                      <a:rPr lang="de-DE" sz="2400" b="0" i="1" smtClean="0">
                        <a:latin typeface="Cambria Math"/>
                      </a:rPr>
                      <m:t>𝐹𝑖𝑒𝑙𝑑𝑠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r>
                  <a:rPr lang="de-DE" sz="2400" b="0" dirty="0" smtClean="0"/>
                  <a:t>			</a:t>
                </a:r>
                <a14:m>
                  <m:oMath xmlns:m="http://schemas.openxmlformats.org/officeDocument/2006/math">
                    <m:r>
                      <a:rPr lang="de-DE" sz="2400" b="0" i="0" smtClean="0">
                        <a:latin typeface="Cambria Math"/>
                      </a:rPr>
                      <m:t>0</m:t>
                    </m:r>
                    <m:r>
                      <a:rPr lang="de-DE" sz="2400" b="0" i="1" smtClean="0">
                        <a:latin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de-DE" sz="2400" b="0" i="0" smtClean="0">
                        <a:latin typeface="Cambria Math"/>
                      </a:rPr>
                      <m:t>n</m:t>
                    </m:r>
                    <m:r>
                      <a:rPr lang="de-DE" sz="2400" b="0" i="1" smtClean="0">
                        <a:latin typeface="Cambria Math"/>
                      </a:rPr>
                      <m:t>≤</m:t>
                    </m:r>
                    <m:r>
                      <a:rPr lang="de-DE" sz="2400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340" y="1630734"/>
                <a:ext cx="3655424" cy="1569660"/>
              </a:xfrm>
              <a:prstGeom prst="rect">
                <a:avLst/>
              </a:prstGeom>
              <a:blipFill rotWithShape="1">
                <a:blip r:embed="rId3"/>
                <a:stretch>
                  <a:fillRect l="-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185895" y="2074461"/>
                <a:ext cx="873188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0→</m:t>
                      </m:r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</m:t>
                      </m:r>
                    </m:oMath>
                  </m:oMathPara>
                </a14:m>
                <a:endParaRPr lang="de-DE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de-DE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895" y="2074461"/>
                <a:ext cx="873188" cy="258532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/>
              <p:cNvSpPr/>
              <p:nvPr/>
            </p:nvSpPr>
            <p:spPr>
              <a:xfrm>
                <a:off x="3365715" y="4290452"/>
                <a:ext cx="1038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𝑏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715" y="4290452"/>
                <a:ext cx="103804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/>
              <p:cNvSpPr/>
              <p:nvPr/>
            </p:nvSpPr>
            <p:spPr>
              <a:xfrm>
                <a:off x="3365714" y="4793060"/>
                <a:ext cx="1240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𝑐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9" name="Rechteck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714" y="4793060"/>
                <a:ext cx="1240981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hteck 19"/>
              <p:cNvSpPr/>
              <p:nvPr/>
            </p:nvSpPr>
            <p:spPr>
              <a:xfrm>
                <a:off x="3365715" y="5334253"/>
                <a:ext cx="1048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𝑑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0" name="Rechtec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715" y="5334253"/>
                <a:ext cx="10483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hteck 20"/>
              <p:cNvSpPr/>
              <p:nvPr/>
            </p:nvSpPr>
            <p:spPr>
              <a:xfrm>
                <a:off x="3365715" y="5869633"/>
                <a:ext cx="8068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1" name="Rechtec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715" y="5869633"/>
                <a:ext cx="80688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332148" y="3903260"/>
                <a:ext cx="11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 smtClean="0"/>
                  <a:t>For </a:t>
                </a:r>
                <a14:m>
                  <m:oMath xmlns:m="http://schemas.openxmlformats.org/officeDocument/2006/math">
                    <m:r>
                      <a:rPr lang="de-DE" b="1" i="1" u="sng" smtClean="0">
                        <a:latin typeface="Cambria Math"/>
                      </a:rPr>
                      <m:t>𝒌</m:t>
                    </m:r>
                    <m:r>
                      <a:rPr lang="de-DE" b="1" i="1" u="sng" smtClean="0">
                        <a:latin typeface="Cambria Math"/>
                      </a:rPr>
                      <m:t>≥</m:t>
                    </m:r>
                    <m:r>
                      <a:rPr lang="de-DE" b="1" i="1" u="sng" smtClean="0">
                        <a:latin typeface="Cambria Math"/>
                      </a:rPr>
                      <m:t>𝟐</m:t>
                    </m:r>
                    <m:r>
                      <a:rPr lang="de-DE" b="1" i="1" u="sng" smtClean="0">
                        <a:latin typeface="Cambria Math"/>
                      </a:rPr>
                      <m:t>:</m:t>
                    </m:r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148" y="3903260"/>
                <a:ext cx="1186928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46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163223" y="3903260"/>
                <a:ext cx="11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 smtClean="0"/>
                  <a:t>For </a:t>
                </a:r>
                <a14:m>
                  <m:oMath xmlns:m="http://schemas.openxmlformats.org/officeDocument/2006/math">
                    <m:r>
                      <a:rPr lang="de-DE" b="1" i="1" u="sng" smtClean="0">
                        <a:latin typeface="Cambria Math"/>
                      </a:rPr>
                      <m:t>𝒌</m:t>
                    </m:r>
                    <m:r>
                      <a:rPr lang="de-DE" b="1" i="1" u="sng" smtClean="0">
                        <a:latin typeface="Cambria Math"/>
                      </a:rPr>
                      <m:t>=</m:t>
                    </m:r>
                    <m:r>
                      <a:rPr lang="de-DE" b="1" i="1" u="sng" smtClean="0">
                        <a:latin typeface="Cambria Math"/>
                      </a:rPr>
                      <m:t>𝟏</m:t>
                    </m:r>
                    <m:r>
                      <a:rPr lang="de-DE" b="1" i="1" u="sng" smtClean="0">
                        <a:latin typeface="Cambria Math"/>
                      </a:rPr>
                      <m:t>:</m:t>
                    </m:r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223" y="3903260"/>
                <a:ext cx="1186928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461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 22"/>
              <p:cNvSpPr/>
              <p:nvPr/>
            </p:nvSpPr>
            <p:spPr>
              <a:xfrm>
                <a:off x="5237666" y="4290452"/>
                <a:ext cx="1038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𝑏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3" name="Rechteck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666" y="4290452"/>
                <a:ext cx="1038041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5237665" y="4793060"/>
                <a:ext cx="10210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𝑐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665" y="4793060"/>
                <a:ext cx="1021049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/>
              <p:cNvSpPr/>
              <p:nvPr/>
            </p:nvSpPr>
            <p:spPr>
              <a:xfrm>
                <a:off x="5237666" y="5334253"/>
                <a:ext cx="8283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5" name="Rechtec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666" y="5334253"/>
                <a:ext cx="828368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bgerundete rechteckige Legende 26"/>
          <p:cNvSpPr/>
          <p:nvPr/>
        </p:nvSpPr>
        <p:spPr>
          <a:xfrm>
            <a:off x="7276580" y="3564593"/>
            <a:ext cx="1410367" cy="725859"/>
          </a:xfrm>
          <a:prstGeom prst="wedgeRoundRectCallout">
            <a:avLst>
              <a:gd name="adj1" fmla="val -58529"/>
              <a:gd name="adj2" fmla="val -91678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is not sound!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45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20" grpId="0"/>
      <p:bldP spid="21" grpId="0"/>
      <p:bldP spid="4" grpId="0"/>
      <p:bldP spid="22" grpId="0"/>
      <p:bldP spid="23" grpId="0"/>
      <p:bldP spid="24" grpId="0"/>
      <p:bldP spid="25" grpId="0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k-limiting (3)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818868" y="2347421"/>
            <a:ext cx="143385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source();</a:t>
            </a:r>
          </a:p>
          <a:p>
            <a:endParaRPr lang="en-US" dirty="0" smtClean="0"/>
          </a:p>
          <a:p>
            <a:r>
              <a:rPr lang="en-US" dirty="0" smtClean="0"/>
              <a:t>b = new DS();</a:t>
            </a:r>
          </a:p>
          <a:p>
            <a:endParaRPr lang="en-US" dirty="0"/>
          </a:p>
          <a:p>
            <a:r>
              <a:rPr lang="en-US" dirty="0" smtClean="0"/>
              <a:t>c = new DS();</a:t>
            </a:r>
          </a:p>
          <a:p>
            <a:endParaRPr lang="en-US" dirty="0"/>
          </a:p>
          <a:p>
            <a:r>
              <a:rPr lang="en-US" dirty="0" err="1" smtClean="0"/>
              <a:t>b.f</a:t>
            </a:r>
            <a:r>
              <a:rPr lang="en-US" dirty="0" smtClean="0"/>
              <a:t> = a;</a:t>
            </a:r>
          </a:p>
          <a:p>
            <a:endParaRPr lang="en-US" dirty="0"/>
          </a:p>
          <a:p>
            <a:r>
              <a:rPr lang="en-US" dirty="0" err="1" smtClean="0"/>
              <a:t>c.f</a:t>
            </a:r>
            <a:r>
              <a:rPr lang="en-US" dirty="0" smtClean="0"/>
              <a:t> = b;</a:t>
            </a:r>
          </a:p>
          <a:p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 = </a:t>
            </a:r>
            <a:r>
              <a:rPr lang="en-US" dirty="0" err="1"/>
              <a:t>c</a:t>
            </a:r>
            <a:r>
              <a:rPr lang="en-US" dirty="0" err="1" smtClean="0"/>
              <a:t>.f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e = </a:t>
            </a:r>
            <a:r>
              <a:rPr lang="en-US" dirty="0" err="1" smtClean="0"/>
              <a:t>d.f</a:t>
            </a:r>
            <a:r>
              <a:rPr lang="en-US" dirty="0" smtClean="0"/>
              <a:t>; </a:t>
            </a:r>
          </a:p>
          <a:p>
            <a:endParaRPr lang="en-US" dirty="0" smtClean="0"/>
          </a:p>
          <a:p>
            <a:r>
              <a:rPr lang="en-US" dirty="0" smtClean="0"/>
              <a:t>sink(e);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4326340" y="1630734"/>
                <a:ext cx="3942361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𝐷𝑜𝑚𝑎𝑖𝑛</m:t>
                      </m:r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/>
                            </a:rPr>
                            <m:t>.…</m:t>
                          </m:r>
                          <m:r>
                            <a:rPr lang="de-DE" sz="2400" b="0" i="0" smtClean="0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/>
                                </a:rPr>
                                <m:t>n</m:t>
                              </m:r>
                            </m:sub>
                          </m:sSub>
                          <m:r>
                            <a:rPr lang="de-DE" sz="2400" b="0" i="0" smtClean="0">
                              <a:latin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/>
                            </a:rPr>
                            <m:t>w</m:t>
                          </m:r>
                        </m:e>
                      </m:d>
                    </m:oMath>
                  </m:oMathPara>
                </a14:m>
                <a:endParaRPr lang="de-DE" sz="2400" b="0" i="0" dirty="0" smtClean="0">
                  <a:latin typeface="Cambria Math"/>
                </a:endParaRPr>
              </a:p>
              <a:p>
                <a:r>
                  <a:rPr lang="de-DE" sz="2400" b="0" dirty="0" smtClean="0"/>
                  <a:t>			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𝑙</m:t>
                    </m:r>
                    <m:r>
                      <a:rPr lang="de-DE" sz="2400" b="0" i="1" smtClean="0">
                        <a:latin typeface="Cambria Math"/>
                      </a:rPr>
                      <m:t>∈</m:t>
                    </m:r>
                    <m:r>
                      <a:rPr lang="de-DE" sz="2400" b="0" i="1" smtClean="0">
                        <a:latin typeface="Cambria Math"/>
                      </a:rPr>
                      <m:t>𝐿𝑜𝑐𝑎𝑙𝑠</m:t>
                    </m:r>
                    <m:r>
                      <a:rPr lang="de-DE" sz="2400" b="0" i="1" smtClean="0">
                        <a:latin typeface="Cambria Math"/>
                      </a:rPr>
                      <m:t>,</m:t>
                    </m:r>
                  </m:oMath>
                </a14:m>
                <a:endParaRPr lang="de-DE" sz="2400" b="0" dirty="0" smtClean="0"/>
              </a:p>
              <a:p>
                <a:r>
                  <a:rPr lang="de-DE" sz="2400" b="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∈</m:t>
                    </m:r>
                    <m:r>
                      <a:rPr lang="de-DE" sz="2400" b="0" i="1" smtClean="0">
                        <a:latin typeface="Cambria Math"/>
                      </a:rPr>
                      <m:t>𝐹𝑖𝑒𝑙𝑑𝑠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r>
                  <a:rPr lang="de-DE" sz="2400" b="0" dirty="0" smtClean="0"/>
                  <a:t>			</a:t>
                </a:r>
                <a14:m>
                  <m:oMath xmlns:m="http://schemas.openxmlformats.org/officeDocument/2006/math">
                    <m:r>
                      <a:rPr lang="de-DE" sz="2400" b="0" i="0" smtClean="0">
                        <a:latin typeface="Cambria Math"/>
                      </a:rPr>
                      <m:t>0</m:t>
                    </m:r>
                    <m:r>
                      <a:rPr lang="de-DE" sz="2400" b="0" i="1" smtClean="0">
                        <a:latin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de-DE" sz="2400" b="0" i="0" smtClean="0">
                        <a:latin typeface="Cambria Math"/>
                      </a:rPr>
                      <m:t>n</m:t>
                    </m:r>
                    <m:r>
                      <a:rPr lang="de-DE" sz="2400" b="0" i="1" smtClean="0">
                        <a:latin typeface="Cambria Math"/>
                      </a:rPr>
                      <m:t>≤</m:t>
                    </m:r>
                    <m:r>
                      <a:rPr lang="de-DE" sz="24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/>
                      </a:rPr>
                      <m:t>𝑤</m:t>
                    </m:r>
                    <m:r>
                      <a:rPr lang="de-DE" sz="24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sz="2400" i="1">
                            <a:latin typeface="Cambria Math"/>
                          </a:rPr>
                          <m:t>∗</m:t>
                        </m:r>
                      </m:e>
                    </m:d>
                    <m:r>
                      <a:rPr lang="de-DE" sz="2400" b="0" i="1" smtClean="0">
                        <a:latin typeface="Cambria Math"/>
                      </a:rPr>
                      <m:t>?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340" y="1630734"/>
                <a:ext cx="3942361" cy="1938992"/>
              </a:xfrm>
              <a:prstGeom prst="rect">
                <a:avLst/>
              </a:prstGeom>
              <a:blipFill rotWithShape="1">
                <a:blip r:embed="rId3"/>
                <a:stretch>
                  <a:fillRect l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185895" y="2074461"/>
                <a:ext cx="873188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0→</m:t>
                      </m:r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</m:t>
                      </m:r>
                    </m:oMath>
                  </m:oMathPara>
                </a14:m>
                <a:endParaRPr lang="de-DE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de-DE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895" y="2074461"/>
                <a:ext cx="873188" cy="258532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/>
              <p:cNvSpPr/>
              <p:nvPr/>
            </p:nvSpPr>
            <p:spPr>
              <a:xfrm>
                <a:off x="3365715" y="4290452"/>
                <a:ext cx="1038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𝑏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715" y="4290452"/>
                <a:ext cx="103804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/>
              <p:cNvSpPr/>
              <p:nvPr/>
            </p:nvSpPr>
            <p:spPr>
              <a:xfrm>
                <a:off x="3365714" y="4793060"/>
                <a:ext cx="1240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𝑐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9" name="Rechteck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714" y="4793060"/>
                <a:ext cx="1240981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hteck 19"/>
              <p:cNvSpPr/>
              <p:nvPr/>
            </p:nvSpPr>
            <p:spPr>
              <a:xfrm>
                <a:off x="3365715" y="5334253"/>
                <a:ext cx="1048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𝑑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0" name="Rechtec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715" y="5334253"/>
                <a:ext cx="10483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hteck 20"/>
              <p:cNvSpPr/>
              <p:nvPr/>
            </p:nvSpPr>
            <p:spPr>
              <a:xfrm>
                <a:off x="3365715" y="5869633"/>
                <a:ext cx="8068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1" name="Rechtec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715" y="5869633"/>
                <a:ext cx="80688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332148" y="3903260"/>
                <a:ext cx="11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 smtClean="0"/>
                  <a:t>For </a:t>
                </a:r>
                <a14:m>
                  <m:oMath xmlns:m="http://schemas.openxmlformats.org/officeDocument/2006/math">
                    <m:r>
                      <a:rPr lang="de-DE" b="1" i="1" u="sng" smtClean="0">
                        <a:latin typeface="Cambria Math"/>
                      </a:rPr>
                      <m:t>𝒌</m:t>
                    </m:r>
                    <m:r>
                      <a:rPr lang="de-DE" b="1" i="1" u="sng" smtClean="0">
                        <a:latin typeface="Cambria Math"/>
                      </a:rPr>
                      <m:t>≥</m:t>
                    </m:r>
                    <m:r>
                      <a:rPr lang="de-DE" b="1" i="1" u="sng" smtClean="0">
                        <a:latin typeface="Cambria Math"/>
                      </a:rPr>
                      <m:t>𝟐</m:t>
                    </m:r>
                    <m:r>
                      <a:rPr lang="de-DE" b="1" i="1" u="sng" smtClean="0">
                        <a:latin typeface="Cambria Math"/>
                      </a:rPr>
                      <m:t>:</m:t>
                    </m:r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148" y="3903260"/>
                <a:ext cx="1186928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46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163223" y="3903260"/>
                <a:ext cx="11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 smtClean="0"/>
                  <a:t>For </a:t>
                </a:r>
                <a14:m>
                  <m:oMath xmlns:m="http://schemas.openxmlformats.org/officeDocument/2006/math">
                    <m:r>
                      <a:rPr lang="de-DE" b="1" i="1" u="sng" smtClean="0">
                        <a:latin typeface="Cambria Math"/>
                      </a:rPr>
                      <m:t>𝒌</m:t>
                    </m:r>
                    <m:r>
                      <a:rPr lang="de-DE" b="1" i="1" u="sng" smtClean="0">
                        <a:latin typeface="Cambria Math"/>
                      </a:rPr>
                      <m:t>=</m:t>
                    </m:r>
                    <m:r>
                      <a:rPr lang="de-DE" b="1" i="1" u="sng" smtClean="0">
                        <a:latin typeface="Cambria Math"/>
                      </a:rPr>
                      <m:t>𝟏</m:t>
                    </m:r>
                    <m:r>
                      <a:rPr lang="de-DE" b="1" i="1" u="sng" smtClean="0">
                        <a:latin typeface="Cambria Math"/>
                      </a:rPr>
                      <m:t>:</m:t>
                    </m:r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223" y="3903260"/>
                <a:ext cx="1186928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461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 22"/>
              <p:cNvSpPr/>
              <p:nvPr/>
            </p:nvSpPr>
            <p:spPr>
              <a:xfrm>
                <a:off x="5237666" y="4290452"/>
                <a:ext cx="1038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𝑏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3" name="Rechteck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666" y="4290452"/>
                <a:ext cx="1038041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5237665" y="4793060"/>
                <a:ext cx="1184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𝑐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.∗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665" y="4793060"/>
                <a:ext cx="1184555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/>
              <p:cNvSpPr/>
              <p:nvPr/>
            </p:nvSpPr>
            <p:spPr>
              <a:xfrm>
                <a:off x="5237666" y="5334253"/>
                <a:ext cx="9485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2"/>
                        </a:solidFill>
                        <a:latin typeface="Cambria Math"/>
                        <a:sym typeface="Wingdings" panose="05000000000000000000" pitchFamily="2" charset="2"/>
                      </a:rPr>
                      <m:t>0→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sym typeface="Wingdings" panose="05000000000000000000" pitchFamily="2" charset="2"/>
                      </a:rPr>
                      <m:t>𝑑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.*</a:t>
                </a:r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5" name="Rechtec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666" y="5334253"/>
                <a:ext cx="948593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51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/>
              <p:cNvSpPr/>
              <p:nvPr/>
            </p:nvSpPr>
            <p:spPr>
              <a:xfrm>
                <a:off x="5245111" y="5844276"/>
                <a:ext cx="9671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.∗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111" y="5844276"/>
                <a:ext cx="96718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48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968991"/>
            <a:ext cx="7772400" cy="2631459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IFDS Framework</a:t>
            </a:r>
            <a:br>
              <a:rPr lang="de-DE" dirty="0" smtClean="0"/>
            </a:br>
            <a:r>
              <a:rPr lang="en-US" sz="2800" dirty="0"/>
              <a:t>Applied Static Analysis </a:t>
            </a:r>
            <a:r>
              <a:rPr lang="en-US" sz="2800" dirty="0" smtClean="0"/>
              <a:t>2016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Johannes Lerch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200" dirty="0"/>
              <a:t>Dr. Michael </a:t>
            </a:r>
            <a:r>
              <a:rPr lang="en-US" sz="2200" dirty="0" err="1"/>
              <a:t>Eichberg</a:t>
            </a:r>
            <a:r>
              <a:rPr lang="en-US" sz="2200" dirty="0"/>
              <a:t>, </a:t>
            </a:r>
            <a:r>
              <a:rPr lang="en-US" sz="2200" dirty="0" smtClean="0"/>
              <a:t>Ben Hermann, </a:t>
            </a:r>
            <a:r>
              <a:rPr lang="en-US" sz="2200" dirty="0"/>
              <a:t>Sebastian </a:t>
            </a:r>
            <a:r>
              <a:rPr lang="en-US" sz="2200" dirty="0" err="1"/>
              <a:t>Proksch</a:t>
            </a:r>
            <a:r>
              <a:rPr lang="en-US" sz="2200" dirty="0"/>
              <a:t>, Karim Ali Ph.D.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145512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Thomas Reps</a:t>
            </a:r>
            <a:r>
              <a:rPr lang="en-US" sz="1800" dirty="0" smtClean="0"/>
              <a:t>, </a:t>
            </a:r>
            <a:r>
              <a:rPr lang="en-US" sz="1800" dirty="0"/>
              <a:t>Susan </a:t>
            </a:r>
            <a:r>
              <a:rPr lang="en-US" sz="1800" dirty="0" smtClean="0"/>
              <a:t>Horwitz, and </a:t>
            </a:r>
            <a:r>
              <a:rPr lang="en-US" sz="1800" dirty="0" err="1"/>
              <a:t>Mooly</a:t>
            </a:r>
            <a:r>
              <a:rPr lang="en-US" sz="1800" dirty="0"/>
              <a:t> </a:t>
            </a:r>
            <a:r>
              <a:rPr lang="en-US" sz="1800" dirty="0" err="1" smtClean="0"/>
              <a:t>Sagiv</a:t>
            </a:r>
            <a:r>
              <a:rPr lang="en-US" sz="1800" dirty="0" smtClean="0"/>
              <a:t>: Precise </a:t>
            </a:r>
            <a:r>
              <a:rPr lang="en-US" sz="1800" dirty="0" err="1"/>
              <a:t>Interprocedural</a:t>
            </a:r>
            <a:r>
              <a:rPr lang="en-US" sz="1800" dirty="0"/>
              <a:t> Dataflow Analysis via Graph </a:t>
            </a:r>
            <a:r>
              <a:rPr lang="en-US" sz="1800" dirty="0" smtClean="0"/>
              <a:t>Reachability. PoPL’95</a:t>
            </a:r>
          </a:p>
          <a:p>
            <a:pPr algn="l"/>
            <a:endParaRPr lang="en-US" sz="1800" dirty="0" smtClean="0"/>
          </a:p>
          <a:p>
            <a:pPr algn="l"/>
            <a:r>
              <a:rPr lang="de-DE" sz="1800" dirty="0" err="1"/>
              <a:t>Nomair</a:t>
            </a:r>
            <a:r>
              <a:rPr lang="de-DE" sz="1800" dirty="0"/>
              <a:t> A. Naeem</a:t>
            </a:r>
            <a:r>
              <a:rPr lang="de-DE" sz="1800" dirty="0" smtClean="0"/>
              <a:t>, </a:t>
            </a:r>
            <a:r>
              <a:rPr lang="de-DE" sz="1800" dirty="0" err="1"/>
              <a:t>Ondřej</a:t>
            </a:r>
            <a:r>
              <a:rPr lang="de-DE" sz="1800" dirty="0"/>
              <a:t> </a:t>
            </a:r>
            <a:r>
              <a:rPr lang="de-DE" sz="1800" dirty="0" err="1" smtClean="0"/>
              <a:t>Lhoták</a:t>
            </a:r>
            <a:r>
              <a:rPr lang="de-DE" sz="1800" dirty="0" smtClean="0"/>
              <a:t>, </a:t>
            </a:r>
            <a:r>
              <a:rPr lang="de-DE" sz="1800" dirty="0" err="1"/>
              <a:t>and</a:t>
            </a:r>
            <a:r>
              <a:rPr lang="de-DE" sz="1800" dirty="0"/>
              <a:t> Jonathan </a:t>
            </a:r>
            <a:r>
              <a:rPr lang="de-DE" sz="1800" dirty="0" smtClean="0"/>
              <a:t>Rodriguez: </a:t>
            </a:r>
            <a:r>
              <a:rPr lang="en-US" sz="1800" dirty="0" smtClean="0"/>
              <a:t>Practical </a:t>
            </a:r>
            <a:r>
              <a:rPr lang="en-US" sz="1800" dirty="0"/>
              <a:t>Extensions to the IFDS </a:t>
            </a:r>
            <a:r>
              <a:rPr lang="en-US" sz="1800" dirty="0" smtClean="0"/>
              <a:t>Algorithm. CC’10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38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k-limiting (4)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818868" y="2347421"/>
            <a:ext cx="143385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source();</a:t>
            </a:r>
          </a:p>
          <a:p>
            <a:endParaRPr lang="en-US" dirty="0" smtClean="0"/>
          </a:p>
          <a:p>
            <a:r>
              <a:rPr lang="en-US" dirty="0" smtClean="0"/>
              <a:t>b = new DS();</a:t>
            </a:r>
          </a:p>
          <a:p>
            <a:endParaRPr lang="en-US" dirty="0"/>
          </a:p>
          <a:p>
            <a:r>
              <a:rPr lang="en-US" dirty="0" smtClean="0"/>
              <a:t>c = new DS();</a:t>
            </a:r>
          </a:p>
          <a:p>
            <a:endParaRPr lang="en-US" dirty="0"/>
          </a:p>
          <a:p>
            <a:r>
              <a:rPr lang="en-US" dirty="0" err="1" smtClean="0"/>
              <a:t>b.f</a:t>
            </a:r>
            <a:r>
              <a:rPr lang="en-US" dirty="0" smtClean="0"/>
              <a:t> = a;</a:t>
            </a:r>
          </a:p>
          <a:p>
            <a:endParaRPr lang="en-US" dirty="0"/>
          </a:p>
          <a:p>
            <a:r>
              <a:rPr lang="en-US" dirty="0" err="1" smtClean="0"/>
              <a:t>c.f</a:t>
            </a:r>
            <a:r>
              <a:rPr lang="en-US" dirty="0" smtClean="0"/>
              <a:t> = b;</a:t>
            </a:r>
          </a:p>
          <a:p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 = </a:t>
            </a:r>
            <a:r>
              <a:rPr lang="en-US" dirty="0" err="1"/>
              <a:t>c</a:t>
            </a:r>
            <a:r>
              <a:rPr lang="en-US" dirty="0" err="1" smtClean="0"/>
              <a:t>.f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e = </a:t>
            </a:r>
            <a:r>
              <a:rPr lang="en-US" dirty="0" err="1" smtClean="0">
                <a:solidFill>
                  <a:srgbClr val="C00000"/>
                </a:solidFill>
              </a:rPr>
              <a:t>d.g</a:t>
            </a:r>
            <a:r>
              <a:rPr lang="en-US" dirty="0" smtClean="0">
                <a:solidFill>
                  <a:srgbClr val="C00000"/>
                </a:solidFill>
              </a:rPr>
              <a:t>; </a:t>
            </a:r>
          </a:p>
          <a:p>
            <a:endParaRPr lang="en-US" dirty="0" smtClean="0"/>
          </a:p>
          <a:p>
            <a:r>
              <a:rPr lang="en-US" dirty="0" smtClean="0"/>
              <a:t>sink(e);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4326340" y="1630734"/>
                <a:ext cx="3942361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𝐷𝑜𝑚𝑎𝑖𝑛</m:t>
                      </m:r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/>
                            </a:rPr>
                            <m:t>.…</m:t>
                          </m:r>
                          <m:r>
                            <a:rPr lang="de-DE" sz="2400" b="0" i="0" smtClean="0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/>
                                </a:rPr>
                                <m:t>n</m:t>
                              </m:r>
                            </m:sub>
                          </m:sSub>
                          <m:r>
                            <a:rPr lang="de-DE" sz="2400" b="0" i="0" smtClean="0">
                              <a:latin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/>
                            </a:rPr>
                            <m:t>w</m:t>
                          </m:r>
                        </m:e>
                      </m:d>
                    </m:oMath>
                  </m:oMathPara>
                </a14:m>
                <a:endParaRPr lang="de-DE" sz="2400" b="0" i="0" dirty="0" smtClean="0">
                  <a:latin typeface="Cambria Math"/>
                </a:endParaRPr>
              </a:p>
              <a:p>
                <a:r>
                  <a:rPr lang="de-DE" sz="2400" b="0" dirty="0" smtClean="0"/>
                  <a:t>			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𝑙</m:t>
                    </m:r>
                    <m:r>
                      <a:rPr lang="de-DE" sz="2400" b="0" i="1" smtClean="0">
                        <a:latin typeface="Cambria Math"/>
                      </a:rPr>
                      <m:t>∈</m:t>
                    </m:r>
                    <m:r>
                      <a:rPr lang="de-DE" sz="2400" b="0" i="1" smtClean="0">
                        <a:latin typeface="Cambria Math"/>
                      </a:rPr>
                      <m:t>𝐿𝑜𝑐𝑎𝑙𝑠</m:t>
                    </m:r>
                    <m:r>
                      <a:rPr lang="de-DE" sz="2400" b="0" i="1" smtClean="0">
                        <a:latin typeface="Cambria Math"/>
                      </a:rPr>
                      <m:t>,</m:t>
                    </m:r>
                  </m:oMath>
                </a14:m>
                <a:endParaRPr lang="de-DE" sz="2400" b="0" dirty="0" smtClean="0"/>
              </a:p>
              <a:p>
                <a:r>
                  <a:rPr lang="de-DE" sz="2400" b="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∈</m:t>
                    </m:r>
                    <m:r>
                      <a:rPr lang="de-DE" sz="2400" b="0" i="1" smtClean="0">
                        <a:latin typeface="Cambria Math"/>
                      </a:rPr>
                      <m:t>𝐹𝑖𝑒𝑙𝑑𝑠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r>
                  <a:rPr lang="de-DE" sz="2400" b="0" dirty="0" smtClean="0"/>
                  <a:t>			</a:t>
                </a:r>
                <a14:m>
                  <m:oMath xmlns:m="http://schemas.openxmlformats.org/officeDocument/2006/math">
                    <m:r>
                      <a:rPr lang="de-DE" sz="2400" b="0" i="0" smtClean="0">
                        <a:latin typeface="Cambria Math"/>
                      </a:rPr>
                      <m:t>0</m:t>
                    </m:r>
                    <m:r>
                      <a:rPr lang="de-DE" sz="2400" b="0" i="1" smtClean="0">
                        <a:latin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de-DE" sz="2400" b="0" i="0" smtClean="0">
                        <a:latin typeface="Cambria Math"/>
                      </a:rPr>
                      <m:t>n</m:t>
                    </m:r>
                    <m:r>
                      <a:rPr lang="de-DE" sz="2400" b="0" i="1" smtClean="0">
                        <a:latin typeface="Cambria Math"/>
                      </a:rPr>
                      <m:t>≤</m:t>
                    </m:r>
                    <m:r>
                      <a:rPr lang="de-DE" sz="24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/>
                      </a:rPr>
                      <m:t>𝑤</m:t>
                    </m:r>
                    <m:r>
                      <a:rPr lang="de-DE" sz="24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sz="2400" i="1">
                            <a:latin typeface="Cambria Math"/>
                          </a:rPr>
                          <m:t>∗</m:t>
                        </m:r>
                      </m:e>
                    </m:d>
                    <m:r>
                      <a:rPr lang="de-DE" sz="2400" b="0" i="1" smtClean="0">
                        <a:latin typeface="Cambria Math"/>
                      </a:rPr>
                      <m:t>?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340" y="1630734"/>
                <a:ext cx="3942361" cy="1938992"/>
              </a:xfrm>
              <a:prstGeom prst="rect">
                <a:avLst/>
              </a:prstGeom>
              <a:blipFill rotWithShape="1">
                <a:blip r:embed="rId3"/>
                <a:stretch>
                  <a:fillRect l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185895" y="2074461"/>
                <a:ext cx="873188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0→</m:t>
                      </m:r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</m:t>
                      </m:r>
                    </m:oMath>
                  </m:oMathPara>
                </a14:m>
                <a:endParaRPr lang="de-DE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de-DE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895" y="2074461"/>
                <a:ext cx="873188" cy="258532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/>
              <p:cNvSpPr/>
              <p:nvPr/>
            </p:nvSpPr>
            <p:spPr>
              <a:xfrm>
                <a:off x="3365715" y="4290452"/>
                <a:ext cx="1038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𝑏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715" y="4290452"/>
                <a:ext cx="103804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/>
              <p:cNvSpPr/>
              <p:nvPr/>
            </p:nvSpPr>
            <p:spPr>
              <a:xfrm>
                <a:off x="3365714" y="4793060"/>
                <a:ext cx="1240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𝑐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9" name="Rechteck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714" y="4793060"/>
                <a:ext cx="1240981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hteck 19"/>
              <p:cNvSpPr/>
              <p:nvPr/>
            </p:nvSpPr>
            <p:spPr>
              <a:xfrm>
                <a:off x="3365715" y="5334253"/>
                <a:ext cx="1048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𝑑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0" name="Rechtec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715" y="5334253"/>
                <a:ext cx="10483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332148" y="3903260"/>
                <a:ext cx="11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 smtClean="0"/>
                  <a:t>For </a:t>
                </a:r>
                <a14:m>
                  <m:oMath xmlns:m="http://schemas.openxmlformats.org/officeDocument/2006/math">
                    <m:r>
                      <a:rPr lang="de-DE" b="1" i="1" u="sng" smtClean="0">
                        <a:latin typeface="Cambria Math"/>
                      </a:rPr>
                      <m:t>𝒌</m:t>
                    </m:r>
                    <m:r>
                      <a:rPr lang="de-DE" b="1" i="1" u="sng" smtClean="0">
                        <a:latin typeface="Cambria Math"/>
                      </a:rPr>
                      <m:t>≥</m:t>
                    </m:r>
                    <m:r>
                      <a:rPr lang="de-DE" b="1" i="1" u="sng" smtClean="0">
                        <a:latin typeface="Cambria Math"/>
                      </a:rPr>
                      <m:t>𝟐</m:t>
                    </m:r>
                    <m:r>
                      <a:rPr lang="de-DE" b="1" i="1" u="sng" smtClean="0">
                        <a:latin typeface="Cambria Math"/>
                      </a:rPr>
                      <m:t>:</m:t>
                    </m:r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148" y="3903260"/>
                <a:ext cx="118692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46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163223" y="3903260"/>
                <a:ext cx="11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 smtClean="0"/>
                  <a:t>For </a:t>
                </a:r>
                <a14:m>
                  <m:oMath xmlns:m="http://schemas.openxmlformats.org/officeDocument/2006/math">
                    <m:r>
                      <a:rPr lang="de-DE" b="1" i="1" u="sng" smtClean="0">
                        <a:latin typeface="Cambria Math"/>
                      </a:rPr>
                      <m:t>𝒌</m:t>
                    </m:r>
                    <m:r>
                      <a:rPr lang="de-DE" b="1" i="1" u="sng" smtClean="0">
                        <a:latin typeface="Cambria Math"/>
                      </a:rPr>
                      <m:t>=</m:t>
                    </m:r>
                    <m:r>
                      <a:rPr lang="de-DE" b="1" i="1" u="sng" smtClean="0">
                        <a:latin typeface="Cambria Math"/>
                      </a:rPr>
                      <m:t>𝟏</m:t>
                    </m:r>
                    <m:r>
                      <a:rPr lang="de-DE" b="1" i="1" u="sng" smtClean="0">
                        <a:latin typeface="Cambria Math"/>
                      </a:rPr>
                      <m:t>:</m:t>
                    </m:r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223" y="3903260"/>
                <a:ext cx="1186928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461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 22"/>
              <p:cNvSpPr/>
              <p:nvPr/>
            </p:nvSpPr>
            <p:spPr>
              <a:xfrm>
                <a:off x="5237666" y="4290452"/>
                <a:ext cx="1038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𝑏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3" name="Rechteck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666" y="4290452"/>
                <a:ext cx="1038041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5237665" y="4793060"/>
                <a:ext cx="1184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𝑐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.∗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665" y="4793060"/>
                <a:ext cx="1184555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/>
              <p:cNvSpPr/>
              <p:nvPr/>
            </p:nvSpPr>
            <p:spPr>
              <a:xfrm>
                <a:off x="5237666" y="5334253"/>
                <a:ext cx="9485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2"/>
                        </a:solidFill>
                        <a:latin typeface="Cambria Math"/>
                        <a:sym typeface="Wingdings" panose="05000000000000000000" pitchFamily="2" charset="2"/>
                      </a:rPr>
                      <m:t>0→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sym typeface="Wingdings" panose="05000000000000000000" pitchFamily="2" charset="2"/>
                      </a:rPr>
                      <m:t>𝑑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.*</a:t>
                </a:r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5" name="Rechtec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666" y="5334253"/>
                <a:ext cx="94859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51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/>
              <p:cNvSpPr/>
              <p:nvPr/>
            </p:nvSpPr>
            <p:spPr>
              <a:xfrm>
                <a:off x="5245111" y="5844276"/>
                <a:ext cx="9671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.∗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111" y="5844276"/>
                <a:ext cx="967188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bgerundete rechteckige Legende 7"/>
          <p:cNvSpPr/>
          <p:nvPr/>
        </p:nvSpPr>
        <p:spPr>
          <a:xfrm>
            <a:off x="6350152" y="5078822"/>
            <a:ext cx="2544084" cy="765454"/>
          </a:xfrm>
          <a:prstGeom prst="wedgeRoundRectCallout">
            <a:avLst>
              <a:gd name="adj1" fmla="val -58020"/>
              <a:gd name="adj2" fmla="val 54156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over-approximation may yield false positives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18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16" grpId="0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685800" y="683737"/>
            <a:ext cx="7772400" cy="1470025"/>
          </a:xfrm>
        </p:spPr>
        <p:txBody>
          <a:bodyPr/>
          <a:lstStyle/>
          <a:p>
            <a:r>
              <a:rPr lang="en-US" dirty="0" smtClean="0"/>
              <a:t>IFDS-Exercise</a:t>
            </a:r>
            <a:endParaRPr lang="en-US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1371600" y="2180200"/>
            <a:ext cx="6400800" cy="1752600"/>
          </a:xfrm>
        </p:spPr>
        <p:txBody>
          <a:bodyPr/>
          <a:lstStyle/>
          <a:p>
            <a:r>
              <a:rPr lang="en-US" dirty="0" smtClean="0"/>
              <a:t>Implement a simple Taint Analysis 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Heros</a:t>
            </a:r>
            <a:r>
              <a:rPr lang="en-US" dirty="0" smtClean="0"/>
              <a:t>’ IFDS-Solver and OPAL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265830" y="4380931"/>
            <a:ext cx="24767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ublic static foo() {</a:t>
            </a:r>
          </a:p>
          <a:p>
            <a:r>
              <a:rPr lang="en-US" dirty="0" smtClean="0"/>
              <a:t>	Object a = source();</a:t>
            </a:r>
          </a:p>
          <a:p>
            <a:r>
              <a:rPr lang="en-US" dirty="0"/>
              <a:t>	</a:t>
            </a:r>
            <a:r>
              <a:rPr lang="en-US" dirty="0" smtClean="0"/>
              <a:t>Object b = a;</a:t>
            </a:r>
          </a:p>
          <a:p>
            <a:r>
              <a:rPr lang="en-US" dirty="0"/>
              <a:t>	</a:t>
            </a:r>
            <a:r>
              <a:rPr lang="en-US" dirty="0" smtClean="0"/>
              <a:t>sink(b);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4275160" y="4765652"/>
            <a:ext cx="41830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Detect if values returned by </a:t>
            </a:r>
            <a:r>
              <a:rPr lang="en-US" sz="2000" b="1" dirty="0"/>
              <a:t>source() </a:t>
            </a:r>
            <a:r>
              <a:rPr lang="en-US" sz="2000" dirty="0"/>
              <a:t>flow as argument into </a:t>
            </a:r>
            <a:r>
              <a:rPr lang="en-US" sz="2000" b="1" dirty="0"/>
              <a:t>sink()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19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</a:t>
            </a:r>
            <a:endParaRPr lang="en-US" dirty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7199" y="1873160"/>
            <a:ext cx="8427493" cy="469141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clone https://bitbucket.org/delors/opal.git</a:t>
            </a:r>
          </a:p>
          <a:p>
            <a:pPr marL="0" indent="0">
              <a:buFont typeface="Arial"/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clone https://github.com/Sable/heros.git</a:t>
            </a:r>
          </a:p>
          <a:p>
            <a:pPr marL="0" indent="0">
              <a:buFont typeface="Arial"/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clone https://github.com/stg-tud/apsa.git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cd opal</a:t>
            </a:r>
          </a:p>
          <a:p>
            <a:pPr marL="0" indent="0">
              <a:buFont typeface="Arial"/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checkout develop</a:t>
            </a:r>
          </a:p>
          <a:p>
            <a:pPr marL="0" indent="0">
              <a:buFont typeface="Arial"/>
              <a:buNone/>
            </a:pPr>
            <a:r>
              <a:rPr lang="en-US" dirty="0" err="1" smtClean="0"/>
              <a:t>sbt</a:t>
            </a:r>
            <a:r>
              <a:rPr lang="en-US" dirty="0" smtClean="0"/>
              <a:t> </a:t>
            </a:r>
            <a:r>
              <a:rPr lang="en-US" dirty="0" err="1" smtClean="0"/>
              <a:t>publishLocal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cd ../</a:t>
            </a:r>
            <a:r>
              <a:rPr lang="en-US" dirty="0" err="1" smtClean="0"/>
              <a:t>heros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err="1" smtClean="0"/>
              <a:t>cp</a:t>
            </a:r>
            <a:r>
              <a:rPr lang="en-US" dirty="0" smtClean="0"/>
              <a:t> </a:t>
            </a:r>
            <a:r>
              <a:rPr lang="en-US" dirty="0" err="1" smtClean="0"/>
              <a:t>ant.settings.template</a:t>
            </a:r>
            <a:r>
              <a:rPr lang="en-US" dirty="0" smtClean="0"/>
              <a:t> </a:t>
            </a:r>
            <a:r>
              <a:rPr lang="en-US" dirty="0" err="1" smtClean="0"/>
              <a:t>ant.settings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javadoc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ant </a:t>
            </a:r>
            <a:r>
              <a:rPr lang="en-US" dirty="0" smtClean="0"/>
              <a:t>publish-local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cd ../</a:t>
            </a:r>
            <a:r>
              <a:rPr lang="en-US" dirty="0" err="1" smtClean="0"/>
              <a:t>apsa</a:t>
            </a:r>
            <a:r>
              <a:rPr lang="en-US" dirty="0" smtClean="0"/>
              <a:t>/2016/</a:t>
            </a:r>
            <a:r>
              <a:rPr lang="en-US" dirty="0" err="1" smtClean="0"/>
              <a:t>ifds</a:t>
            </a:r>
            <a:r>
              <a:rPr lang="en-US" dirty="0" smtClean="0"/>
              <a:t>/</a:t>
            </a:r>
            <a:r>
              <a:rPr lang="en-US" dirty="0" err="1" smtClean="0"/>
              <a:t>ifds</a:t>
            </a:r>
            <a:r>
              <a:rPr lang="en-US" dirty="0" smtClean="0"/>
              <a:t>-exercise</a:t>
            </a:r>
          </a:p>
          <a:p>
            <a:pPr marL="0" indent="0">
              <a:buFont typeface="Arial"/>
              <a:buNone/>
            </a:pPr>
            <a:r>
              <a:rPr lang="en-US" dirty="0" err="1" smtClean="0"/>
              <a:t>sbt</a:t>
            </a:r>
            <a:r>
              <a:rPr lang="en-US" dirty="0" smtClean="0"/>
              <a:t> eclipse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Import projects IFDS-exercise and IFDS-</a:t>
            </a:r>
            <a:r>
              <a:rPr lang="en-US" dirty="0" err="1" smtClean="0"/>
              <a:t>testcases</a:t>
            </a:r>
            <a:r>
              <a:rPr lang="en-US" dirty="0" smtClean="0"/>
              <a:t> in Eclipse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Verify set-up: should compile without errors, some tests should succeed</a:t>
            </a:r>
            <a:endParaRPr lang="en-US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390866" y="4291092"/>
            <a:ext cx="3596877" cy="893929"/>
          </a:xfrm>
          <a:prstGeom prst="wedgeRoundRectCallout">
            <a:avLst>
              <a:gd name="adj1" fmla="val -69781"/>
              <a:gd name="adj2" fmla="val -15363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 within Eclipse select Run As </a:t>
            </a:r>
            <a:r>
              <a:rPr lang="en-US" dirty="0" smtClean="0">
                <a:sym typeface="Wingdings" panose="05000000000000000000" pitchFamily="2" charset="2"/>
              </a:rPr>
              <a:t> Ant Build…</a:t>
            </a:r>
            <a:r>
              <a:rPr lang="en-US" dirty="0" smtClean="0"/>
              <a:t> on the build.xml file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61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Quickstart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6134"/>
          </a:xfrm>
        </p:spPr>
        <p:txBody>
          <a:bodyPr>
            <a:normAutofit/>
          </a:bodyPr>
          <a:lstStyle/>
          <a:p>
            <a:r>
              <a:rPr lang="en-US" dirty="0" err="1" smtClean="0"/>
              <a:t>Heros</a:t>
            </a:r>
            <a:r>
              <a:rPr lang="en-US" dirty="0"/>
              <a:t> </a:t>
            </a:r>
            <a:r>
              <a:rPr lang="en-US" dirty="0" smtClean="0"/>
              <a:t>implementation of IFDS (https</a:t>
            </a:r>
            <a:r>
              <a:rPr lang="en-US" dirty="0"/>
              <a:t>://</a:t>
            </a:r>
            <a:r>
              <a:rPr lang="en-US" dirty="0" smtClean="0"/>
              <a:t>github.com/sable/heros)</a:t>
            </a:r>
          </a:p>
          <a:p>
            <a:pPr lvl="1"/>
            <a:r>
              <a:rPr lang="en-US" dirty="0" smtClean="0"/>
              <a:t>Important classes:</a:t>
            </a:r>
          </a:p>
          <a:p>
            <a:pPr lvl="2"/>
            <a:r>
              <a:rPr lang="en-US" dirty="0" err="1" smtClean="0"/>
              <a:t>IFDSSolver</a:t>
            </a:r>
            <a:r>
              <a:rPr lang="en-US" dirty="0" smtClean="0"/>
              <a:t> / </a:t>
            </a:r>
            <a:r>
              <a:rPr lang="en-US" dirty="0" err="1" smtClean="0"/>
              <a:t>IDESolver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of the IFDS framework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en-US" dirty="0" err="1" smtClean="0"/>
              <a:t>IFDSTabulationProblem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IDETabulationProblem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settings &amp; input configuration: ICFG, flow functions</a:t>
            </a:r>
          </a:p>
          <a:p>
            <a:pPr lvl="2"/>
            <a:r>
              <a:rPr lang="en-US" dirty="0" err="1" smtClean="0"/>
              <a:t>FlowFunctions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FlowFunction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implementations for edges of the ICFG</a:t>
            </a:r>
          </a:p>
          <a:p>
            <a:pPr lvl="2"/>
            <a:r>
              <a:rPr lang="en-US" dirty="0" err="1" smtClean="0"/>
              <a:t>FlowFunction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of a flow function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26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FlowFunctions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457200" y="2100038"/>
            <a:ext cx="7626960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public interface </a:t>
            </a:r>
            <a:r>
              <a:rPr lang="en-US" dirty="0" err="1"/>
              <a:t>FlowFunctions</a:t>
            </a:r>
            <a:r>
              <a:rPr lang="en-US" dirty="0"/>
              <a:t>&lt;N, D, M&gt; </a:t>
            </a:r>
            <a:r>
              <a:rPr lang="en-US" dirty="0" smtClean="0"/>
              <a:t>{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err="1" smtClean="0"/>
              <a:t>FlowFunction</a:t>
            </a:r>
            <a:r>
              <a:rPr lang="en-US" dirty="0" smtClean="0"/>
              <a:t>&lt;D</a:t>
            </a:r>
            <a:r>
              <a:rPr lang="en-US" dirty="0"/>
              <a:t>&gt; </a:t>
            </a:r>
            <a:r>
              <a:rPr lang="en-US" dirty="0" err="1"/>
              <a:t>getNormalFlowFunction</a:t>
            </a:r>
            <a:r>
              <a:rPr lang="en-US" dirty="0"/>
              <a:t>(N </a:t>
            </a:r>
            <a:r>
              <a:rPr lang="en-US" dirty="0" err="1"/>
              <a:t>curr</a:t>
            </a:r>
            <a:r>
              <a:rPr lang="en-US" dirty="0"/>
              <a:t>, N </a:t>
            </a:r>
            <a:r>
              <a:rPr lang="en-US" dirty="0" err="1"/>
              <a:t>succ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err="1" smtClean="0"/>
              <a:t>FlowFunction</a:t>
            </a:r>
            <a:r>
              <a:rPr lang="en-US" dirty="0" smtClean="0"/>
              <a:t>&lt;D</a:t>
            </a:r>
            <a:r>
              <a:rPr lang="en-US" dirty="0"/>
              <a:t>&gt; </a:t>
            </a:r>
            <a:r>
              <a:rPr lang="en-US" dirty="0" err="1"/>
              <a:t>getCallFlowFunction</a:t>
            </a:r>
            <a:r>
              <a:rPr lang="en-US" dirty="0"/>
              <a:t>(N </a:t>
            </a:r>
            <a:r>
              <a:rPr lang="en-US" dirty="0" err="1"/>
              <a:t>callStmt</a:t>
            </a:r>
            <a:r>
              <a:rPr lang="en-US" dirty="0"/>
              <a:t>, M </a:t>
            </a:r>
            <a:r>
              <a:rPr lang="en-US" dirty="0" err="1"/>
              <a:t>destinationMethod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err="1" smtClean="0"/>
              <a:t>FlowFunction</a:t>
            </a:r>
            <a:r>
              <a:rPr lang="en-US" dirty="0" smtClean="0"/>
              <a:t>&lt;D</a:t>
            </a:r>
            <a:r>
              <a:rPr lang="en-US" dirty="0"/>
              <a:t>&gt; </a:t>
            </a:r>
            <a:r>
              <a:rPr lang="en-US" dirty="0" err="1"/>
              <a:t>getReturnFlowFunction</a:t>
            </a:r>
            <a:r>
              <a:rPr lang="en-US" dirty="0"/>
              <a:t>(N </a:t>
            </a:r>
            <a:r>
              <a:rPr lang="en-US" dirty="0" err="1"/>
              <a:t>callSite</a:t>
            </a:r>
            <a:r>
              <a:rPr lang="en-US" dirty="0"/>
              <a:t>, M </a:t>
            </a:r>
            <a:r>
              <a:rPr lang="en-US" dirty="0" err="1"/>
              <a:t>calleeMethod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N </a:t>
            </a:r>
            <a:r>
              <a:rPr lang="en-US" dirty="0" err="1"/>
              <a:t>exitStmt</a:t>
            </a:r>
            <a:r>
              <a:rPr lang="en-US" dirty="0"/>
              <a:t>, N </a:t>
            </a:r>
            <a:r>
              <a:rPr lang="en-US" dirty="0" err="1"/>
              <a:t>returnSite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err="1" smtClean="0"/>
              <a:t>FlowFunction</a:t>
            </a:r>
            <a:r>
              <a:rPr lang="en-US" dirty="0" smtClean="0"/>
              <a:t>&lt;D</a:t>
            </a:r>
            <a:r>
              <a:rPr lang="en-US" dirty="0"/>
              <a:t>&gt; </a:t>
            </a:r>
            <a:r>
              <a:rPr lang="en-US" dirty="0" err="1"/>
              <a:t>getCallToReturnFlowFunction</a:t>
            </a:r>
            <a:r>
              <a:rPr lang="en-US" dirty="0"/>
              <a:t>(N </a:t>
            </a:r>
            <a:r>
              <a:rPr lang="en-US" dirty="0" err="1"/>
              <a:t>callSite</a:t>
            </a:r>
            <a:r>
              <a:rPr lang="en-US" dirty="0"/>
              <a:t>, N </a:t>
            </a:r>
            <a:r>
              <a:rPr lang="en-US" dirty="0" err="1"/>
              <a:t>returnSite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457200" y="531829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interface </a:t>
            </a:r>
            <a:r>
              <a:rPr lang="en-US" dirty="0" err="1"/>
              <a:t>FlowFunction</a:t>
            </a:r>
            <a:r>
              <a:rPr lang="en-US" dirty="0"/>
              <a:t>&lt;D&gt; {</a:t>
            </a:r>
          </a:p>
          <a:p>
            <a:endParaRPr lang="en-US" dirty="0" smtClean="0"/>
          </a:p>
          <a:p>
            <a:r>
              <a:rPr lang="en-US" dirty="0"/>
              <a:t>	Set&lt;D&gt; </a:t>
            </a:r>
            <a:r>
              <a:rPr lang="en-US" dirty="0" err="1"/>
              <a:t>computeTargets</a:t>
            </a:r>
            <a:r>
              <a:rPr lang="en-US" dirty="0"/>
              <a:t>(D source);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704770" y="1322102"/>
            <a:ext cx="2742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Statement / Instruction</a:t>
            </a:r>
          </a:p>
          <a:p>
            <a:r>
              <a:rPr lang="en-US" dirty="0" smtClean="0"/>
              <a:t>D = Data-Flow Fact</a:t>
            </a:r>
          </a:p>
          <a:p>
            <a:r>
              <a:rPr lang="en-US" dirty="0" smtClean="0"/>
              <a:t>M = Method</a:t>
            </a:r>
            <a:endParaRPr lang="en-US" dirty="0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4094328" y="1783767"/>
            <a:ext cx="1419368" cy="316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64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Domain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 simplicity we used some intermediate representation in the previous slides</a:t>
            </a:r>
          </a:p>
          <a:p>
            <a:r>
              <a:rPr lang="en-US" sz="2800" dirty="0" smtClean="0"/>
              <a:t>Does not match Bytecode using an operand stack</a:t>
            </a:r>
            <a:endParaRPr lang="en-US" sz="2800" dirty="0"/>
          </a:p>
        </p:txBody>
      </p:sp>
      <p:sp>
        <p:nvSpPr>
          <p:cNvPr id="4" name="Textfeld 3"/>
          <p:cNvSpPr txBox="1"/>
          <p:nvPr/>
        </p:nvSpPr>
        <p:spPr>
          <a:xfrm>
            <a:off x="655092" y="4126172"/>
            <a:ext cx="24767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ublic static foo() {</a:t>
            </a:r>
          </a:p>
          <a:p>
            <a:r>
              <a:rPr lang="en-US" dirty="0" smtClean="0"/>
              <a:t>	Object a = source();</a:t>
            </a:r>
          </a:p>
          <a:p>
            <a:r>
              <a:rPr lang="en-US" dirty="0"/>
              <a:t>	</a:t>
            </a:r>
            <a:r>
              <a:rPr lang="en-US" dirty="0" smtClean="0"/>
              <a:t>Object b = a;</a:t>
            </a:r>
          </a:p>
          <a:p>
            <a:r>
              <a:rPr lang="en-US" dirty="0"/>
              <a:t>	</a:t>
            </a:r>
            <a:r>
              <a:rPr lang="en-US" dirty="0" smtClean="0"/>
              <a:t>sink(b);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3452866" y="4126172"/>
            <a:ext cx="38191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ublic static void foo();</a:t>
            </a:r>
          </a:p>
          <a:p>
            <a:r>
              <a:rPr lang="en-US" dirty="0" smtClean="0"/>
              <a:t>0	</a:t>
            </a:r>
            <a:r>
              <a:rPr lang="en-US" dirty="0" err="1" smtClean="0"/>
              <a:t>invokestatic</a:t>
            </a:r>
            <a:r>
              <a:rPr lang="en-US" dirty="0" smtClean="0"/>
              <a:t> source()</a:t>
            </a:r>
          </a:p>
          <a:p>
            <a:r>
              <a:rPr lang="en-US" dirty="0" smtClean="0"/>
              <a:t>3 	astore_0</a:t>
            </a:r>
          </a:p>
          <a:p>
            <a:r>
              <a:rPr lang="en-US" dirty="0"/>
              <a:t>4</a:t>
            </a:r>
            <a:r>
              <a:rPr lang="en-US" dirty="0" smtClean="0"/>
              <a:t>	aload_0</a:t>
            </a:r>
          </a:p>
          <a:p>
            <a:r>
              <a:rPr lang="en-US" dirty="0" smtClean="0"/>
              <a:t>5	astore_1</a:t>
            </a:r>
          </a:p>
          <a:p>
            <a:r>
              <a:rPr lang="en-US" dirty="0" smtClean="0"/>
              <a:t>6	aload_1</a:t>
            </a:r>
          </a:p>
          <a:p>
            <a:r>
              <a:rPr lang="en-US" dirty="0" smtClean="0"/>
              <a:t>7	</a:t>
            </a:r>
            <a:r>
              <a:rPr lang="en-US" dirty="0" err="1" smtClean="0"/>
              <a:t>invokestatic</a:t>
            </a:r>
            <a:r>
              <a:rPr lang="en-US" dirty="0" smtClean="0"/>
              <a:t> sink(</a:t>
            </a:r>
            <a:r>
              <a:rPr lang="en-US" dirty="0" err="1" smtClean="0"/>
              <a:t>java.lang.Object</a:t>
            </a:r>
            <a:r>
              <a:rPr lang="en-US" dirty="0" smtClean="0"/>
              <a:t>)</a:t>
            </a:r>
          </a:p>
          <a:p>
            <a:r>
              <a:rPr lang="en-US" dirty="0" smtClean="0"/>
              <a:t>10	return</a:t>
            </a:r>
            <a:endParaRPr lang="en-US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6687402" y="4892132"/>
            <a:ext cx="2347415" cy="940346"/>
          </a:xfrm>
          <a:prstGeom prst="wedgeRoundRectCallout">
            <a:avLst>
              <a:gd name="adj1" fmla="val -111530"/>
              <a:gd name="adj2" fmla="val -24581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 where on the operand stack the tainted value is</a:t>
            </a:r>
            <a:endParaRPr lang="en-US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6687402" y="3924490"/>
            <a:ext cx="2347415" cy="940346"/>
          </a:xfrm>
          <a:prstGeom prst="wedgeRoundRectCallout">
            <a:avLst>
              <a:gd name="adj1" fmla="val -115600"/>
              <a:gd name="adj2" fmla="val 45084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 registers containing tainted values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78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Domain (2)</a:t>
            </a:r>
            <a:endParaRPr lang="en-US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6687402" y="4892132"/>
            <a:ext cx="2347415" cy="940346"/>
          </a:xfrm>
          <a:prstGeom prst="wedgeRoundRectCallout">
            <a:avLst>
              <a:gd name="adj1" fmla="val -111530"/>
              <a:gd name="adj2" fmla="val -24581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 where on the operand stack the tainted value is</a:t>
            </a:r>
            <a:endParaRPr lang="en-US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6687402" y="3924490"/>
            <a:ext cx="2347415" cy="940346"/>
          </a:xfrm>
          <a:prstGeom prst="wedgeRoundRectCallout">
            <a:avLst>
              <a:gd name="adj1" fmla="val -121414"/>
              <a:gd name="adj2" fmla="val -97149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 registers containing tainted values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190468" y="470885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case class </a:t>
            </a:r>
            <a:r>
              <a:rPr lang="en-US" dirty="0" err="1"/>
              <a:t>OperandStackFact</a:t>
            </a:r>
            <a:r>
              <a:rPr lang="en-US" dirty="0" smtClean="0"/>
              <a:t>(</a:t>
            </a:r>
          </a:p>
          <a:p>
            <a:r>
              <a:rPr lang="en-US" dirty="0"/>
              <a:t>	</a:t>
            </a:r>
            <a:r>
              <a:rPr lang="en-US" dirty="0" err="1" smtClean="0"/>
              <a:t>stackIndex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opStack</a:t>
            </a:r>
            <a:r>
              <a:rPr lang="en-US" dirty="0"/>
              <a:t>: List[</a:t>
            </a:r>
            <a:r>
              <a:rPr lang="en-US" dirty="0" err="1"/>
              <a:t>StackEntry</a:t>
            </a:r>
            <a:r>
              <a:rPr lang="en-US" dirty="0" smtClean="0"/>
              <a:t>]</a:t>
            </a:r>
          </a:p>
          <a:p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2190468" y="30375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case class </a:t>
            </a:r>
            <a:r>
              <a:rPr lang="en-US" dirty="0" err="1"/>
              <a:t>RegisterFact</a:t>
            </a:r>
            <a:r>
              <a:rPr lang="en-US" dirty="0" smtClean="0"/>
              <a:t>(</a:t>
            </a:r>
          </a:p>
          <a:p>
            <a:r>
              <a:rPr lang="en-US" dirty="0"/>
              <a:t>	</a:t>
            </a:r>
            <a:r>
              <a:rPr lang="en-US" dirty="0" err="1" smtClean="0"/>
              <a:t>registerIndex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opStack</a:t>
            </a:r>
            <a:r>
              <a:rPr lang="en-US" dirty="0"/>
              <a:t>: List[</a:t>
            </a:r>
            <a:r>
              <a:rPr lang="en-US" dirty="0" err="1"/>
              <a:t>StackEntry</a:t>
            </a:r>
            <a:r>
              <a:rPr lang="en-US" dirty="0" smtClean="0"/>
              <a:t>]</a:t>
            </a:r>
          </a:p>
          <a:p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819810" y="4677321"/>
            <a:ext cx="662152" cy="41494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819810" y="5091771"/>
            <a:ext cx="662152" cy="41494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hteck 8"/>
          <p:cNvSpPr/>
          <p:nvPr/>
        </p:nvSpPr>
        <p:spPr>
          <a:xfrm>
            <a:off x="819810" y="5506711"/>
            <a:ext cx="662152" cy="41494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 rot="5400000">
            <a:off x="883746" y="6072369"/>
            <a:ext cx="723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1261249" y="4907899"/>
            <a:ext cx="1294527" cy="249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299796" y="4423195"/>
            <a:ext cx="5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23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Track the Operand Stack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457200" y="1727019"/>
            <a:ext cx="20151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a = source();</a:t>
            </a:r>
          </a:p>
          <a:p>
            <a:r>
              <a:rPr lang="en-US" dirty="0" smtClean="0"/>
              <a:t>DS b = new DS();</a:t>
            </a:r>
          </a:p>
          <a:p>
            <a:r>
              <a:rPr lang="en-US" dirty="0" smtClean="0"/>
              <a:t>DS c = new DS();</a:t>
            </a:r>
          </a:p>
          <a:p>
            <a:r>
              <a:rPr lang="en-US" dirty="0" err="1" smtClean="0"/>
              <a:t>b.f</a:t>
            </a:r>
            <a:r>
              <a:rPr lang="en-US" dirty="0" smtClean="0"/>
              <a:t> = a;</a:t>
            </a:r>
          </a:p>
          <a:p>
            <a:r>
              <a:rPr lang="en-US" dirty="0" smtClean="0"/>
              <a:t>Object d = </a:t>
            </a:r>
            <a:r>
              <a:rPr lang="en-US" dirty="0" err="1" smtClean="0"/>
              <a:t>c.f</a:t>
            </a:r>
            <a:r>
              <a:rPr lang="en-US" dirty="0" smtClean="0"/>
              <a:t>;</a:t>
            </a:r>
          </a:p>
          <a:p>
            <a:r>
              <a:rPr lang="en-US" dirty="0" smtClean="0"/>
              <a:t>sink(d);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3741689" y="2047154"/>
            <a:ext cx="13603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aload_1 [b]</a:t>
            </a:r>
          </a:p>
          <a:p>
            <a:r>
              <a:rPr lang="en-US" dirty="0" smtClean="0"/>
              <a:t>aload_0 [a]</a:t>
            </a:r>
          </a:p>
          <a:p>
            <a:r>
              <a:rPr lang="en-US" dirty="0" err="1" smtClean="0"/>
              <a:t>putfield</a:t>
            </a:r>
            <a:r>
              <a:rPr lang="en-US" dirty="0" smtClean="0"/>
              <a:t> </a:t>
            </a:r>
            <a:r>
              <a:rPr lang="en-US" dirty="0" err="1" smtClean="0"/>
              <a:t>DS.f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load_2 [c]</a:t>
            </a:r>
          </a:p>
          <a:p>
            <a:r>
              <a:rPr lang="en-US" dirty="0" err="1" smtClean="0"/>
              <a:t>getfield</a:t>
            </a:r>
            <a:r>
              <a:rPr lang="en-US" dirty="0" smtClean="0"/>
              <a:t> </a:t>
            </a:r>
            <a:r>
              <a:rPr lang="en-US" dirty="0" err="1" smtClean="0"/>
              <a:t>DS.f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store_3 [d]</a:t>
            </a:r>
            <a:endParaRPr lang="en-US" dirty="0"/>
          </a:p>
        </p:txBody>
      </p:sp>
      <p:cxnSp>
        <p:nvCxnSpPr>
          <p:cNvPr id="7" name="Gerade Verbindung 6"/>
          <p:cNvCxnSpPr/>
          <p:nvPr/>
        </p:nvCxnSpPr>
        <p:spPr>
          <a:xfrm flipV="1">
            <a:off x="2060812" y="2101744"/>
            <a:ext cx="1680877" cy="502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2060812" y="3193565"/>
            <a:ext cx="1680877" cy="553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Abgerundete rechteckige Legende 9"/>
          <p:cNvSpPr/>
          <p:nvPr/>
        </p:nvSpPr>
        <p:spPr>
          <a:xfrm>
            <a:off x="5732060" y="2374705"/>
            <a:ext cx="2838735" cy="877163"/>
          </a:xfrm>
          <a:prstGeom prst="wedgeRoundRectCallout">
            <a:avLst>
              <a:gd name="adj1" fmla="val -72980"/>
              <a:gd name="adj2" fmla="val 2425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taint </a:t>
            </a:r>
            <a:r>
              <a:rPr lang="en-US" b="1" dirty="0" err="1" smtClean="0"/>
              <a:t>b.f</a:t>
            </a:r>
            <a:r>
              <a:rPr lang="en-US" dirty="0" smtClean="0"/>
              <a:t> you need to know register 1 [b] is on the operand stack</a:t>
            </a:r>
            <a:endParaRPr lang="en-US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5732057" y="4928014"/>
            <a:ext cx="3125337" cy="764274"/>
          </a:xfrm>
          <a:prstGeom prst="wedgeRoundRectCallout">
            <a:avLst>
              <a:gd name="adj1" fmla="val -67471"/>
              <a:gd name="adj2" fmla="val 9762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only required for field-sensitivity, but also for arrays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457200" y="4436694"/>
            <a:ext cx="28829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a = source();</a:t>
            </a:r>
          </a:p>
          <a:p>
            <a:r>
              <a:rPr lang="en-US" dirty="0" smtClean="0"/>
              <a:t>Object[] </a:t>
            </a:r>
            <a:r>
              <a:rPr lang="en-US" dirty="0" err="1" smtClean="0"/>
              <a:t>arr</a:t>
            </a:r>
            <a:r>
              <a:rPr lang="en-US" dirty="0" smtClean="0"/>
              <a:t> = new Object[1];</a:t>
            </a:r>
          </a:p>
          <a:p>
            <a:r>
              <a:rPr lang="en-US" dirty="0" err="1" smtClean="0"/>
              <a:t>arr</a:t>
            </a:r>
            <a:r>
              <a:rPr lang="en-US" dirty="0" smtClean="0"/>
              <a:t>[0] = a;</a:t>
            </a:r>
          </a:p>
          <a:p>
            <a:r>
              <a:rPr lang="en-US" dirty="0" smtClean="0"/>
              <a:t>Object b = </a:t>
            </a:r>
            <a:r>
              <a:rPr lang="en-US" dirty="0" err="1" smtClean="0"/>
              <a:t>arr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sink(b);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3741689" y="4320093"/>
            <a:ext cx="13997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aload_1 [</a:t>
            </a:r>
            <a:r>
              <a:rPr lang="en-US" dirty="0" err="1" smtClean="0"/>
              <a:t>arr</a:t>
            </a:r>
            <a:r>
              <a:rPr lang="en-US" dirty="0" smtClean="0"/>
              <a:t>]</a:t>
            </a:r>
          </a:p>
          <a:p>
            <a:r>
              <a:rPr lang="en-US" dirty="0" smtClean="0"/>
              <a:t>iconst_0</a:t>
            </a:r>
          </a:p>
          <a:p>
            <a:r>
              <a:rPr lang="en-US" dirty="0" smtClean="0"/>
              <a:t>aload_0 [a]</a:t>
            </a:r>
          </a:p>
          <a:p>
            <a:r>
              <a:rPr lang="en-US" dirty="0" err="1" smtClean="0"/>
              <a:t>aastore</a:t>
            </a:r>
            <a:endParaRPr lang="en-US" dirty="0" smtClean="0"/>
          </a:p>
          <a:p>
            <a:r>
              <a:rPr lang="en-US" dirty="0" smtClean="0"/>
              <a:t>aload_1 [</a:t>
            </a:r>
            <a:r>
              <a:rPr lang="en-US" dirty="0" err="1" smtClean="0"/>
              <a:t>arr</a:t>
            </a:r>
            <a:r>
              <a:rPr lang="en-US" dirty="0" smtClean="0"/>
              <a:t>]</a:t>
            </a:r>
          </a:p>
          <a:p>
            <a:r>
              <a:rPr lang="en-US" dirty="0" smtClean="0"/>
              <a:t>iconst_0</a:t>
            </a:r>
          </a:p>
          <a:p>
            <a:r>
              <a:rPr lang="en-US" dirty="0" err="1" smtClean="0"/>
              <a:t>aaload</a:t>
            </a:r>
            <a:endParaRPr lang="en-US" dirty="0" smtClean="0"/>
          </a:p>
          <a:p>
            <a:r>
              <a:rPr lang="en-US" dirty="0" smtClean="0"/>
              <a:t>astore_2 [b]</a:t>
            </a:r>
            <a:endParaRPr lang="en-US" dirty="0"/>
          </a:p>
        </p:txBody>
      </p:sp>
      <p:cxnSp>
        <p:nvCxnSpPr>
          <p:cNvPr id="14" name="Gerade Verbindung 13"/>
          <p:cNvCxnSpPr/>
          <p:nvPr/>
        </p:nvCxnSpPr>
        <p:spPr>
          <a:xfrm>
            <a:off x="3166281" y="5595582"/>
            <a:ext cx="575408" cy="1005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3166281" y="4436694"/>
            <a:ext cx="575408" cy="626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28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Instructions of Interest</a:t>
            </a:r>
            <a:br>
              <a:rPr lang="en-US" dirty="0" smtClean="0"/>
            </a:br>
            <a:r>
              <a:rPr lang="en-US" sz="2200" dirty="0" smtClean="0"/>
              <a:t>(listed as types of OPAL)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343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LoadLocalVariableInstruction</a:t>
            </a:r>
            <a:r>
              <a:rPr lang="en-US" sz="2400" dirty="0" smtClean="0"/>
              <a:t>(_, </a:t>
            </a:r>
            <a:r>
              <a:rPr lang="en-US" sz="2400" dirty="0" err="1" smtClean="0"/>
              <a:t>localVarIndex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StoreLocalVariableInstruction</a:t>
            </a:r>
            <a:r>
              <a:rPr lang="en-US" sz="2400" dirty="0" smtClean="0"/>
              <a:t>(_, </a:t>
            </a:r>
            <a:r>
              <a:rPr lang="en-US" sz="2400" dirty="0" err="1" smtClean="0"/>
              <a:t>localVarIndex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PUTFIELD(</a:t>
            </a:r>
            <a:r>
              <a:rPr lang="en-US" sz="2400" dirty="0" err="1" smtClean="0"/>
              <a:t>declaringClass</a:t>
            </a:r>
            <a:r>
              <a:rPr lang="en-US" sz="2400" dirty="0" smtClean="0"/>
              <a:t>, </a:t>
            </a:r>
            <a:r>
              <a:rPr lang="en-US" sz="2400" dirty="0" err="1" smtClean="0"/>
              <a:t>fieldName</a:t>
            </a:r>
            <a:r>
              <a:rPr lang="en-US" sz="2400" dirty="0" smtClean="0"/>
              <a:t>, _)</a:t>
            </a:r>
          </a:p>
          <a:p>
            <a:r>
              <a:rPr lang="en-US" sz="2400" dirty="0" smtClean="0"/>
              <a:t>PUTSTATIC(</a:t>
            </a:r>
            <a:r>
              <a:rPr lang="en-US" sz="2400" dirty="0" err="1" smtClean="0"/>
              <a:t>declaringClass</a:t>
            </a:r>
            <a:r>
              <a:rPr lang="en-US" sz="2400" dirty="0" smtClean="0"/>
              <a:t>, </a:t>
            </a:r>
            <a:r>
              <a:rPr lang="en-US" sz="2400" dirty="0" err="1" smtClean="0"/>
              <a:t>fieldName</a:t>
            </a:r>
            <a:r>
              <a:rPr lang="en-US" sz="2400" dirty="0" smtClean="0"/>
              <a:t>, _)</a:t>
            </a:r>
          </a:p>
          <a:p>
            <a:r>
              <a:rPr lang="en-US" sz="2400" dirty="0" smtClean="0"/>
              <a:t>GETFIELD(</a:t>
            </a:r>
            <a:r>
              <a:rPr lang="en-US" sz="2400" dirty="0" err="1" smtClean="0"/>
              <a:t>declaringClass</a:t>
            </a:r>
            <a:r>
              <a:rPr lang="en-US" sz="2400" dirty="0" smtClean="0"/>
              <a:t>, </a:t>
            </a:r>
            <a:r>
              <a:rPr lang="en-US" sz="2400" dirty="0" err="1" smtClean="0"/>
              <a:t>fieldName</a:t>
            </a:r>
            <a:r>
              <a:rPr lang="en-US" sz="2400" dirty="0" smtClean="0"/>
              <a:t>, _)</a:t>
            </a:r>
          </a:p>
          <a:p>
            <a:r>
              <a:rPr lang="en-US" sz="2400" dirty="0" smtClean="0"/>
              <a:t>GETSTATIC(</a:t>
            </a:r>
            <a:r>
              <a:rPr lang="en-US" sz="2400" dirty="0" err="1" smtClean="0"/>
              <a:t>declaringClass</a:t>
            </a:r>
            <a:r>
              <a:rPr lang="en-US" sz="2400" dirty="0" smtClean="0"/>
              <a:t>, </a:t>
            </a:r>
            <a:r>
              <a:rPr lang="en-US" sz="2400" dirty="0" err="1" smtClean="0"/>
              <a:t>fieldName</a:t>
            </a:r>
            <a:r>
              <a:rPr lang="en-US" sz="2400" dirty="0" smtClean="0"/>
              <a:t>, _)</a:t>
            </a:r>
          </a:p>
          <a:p>
            <a:r>
              <a:rPr lang="en-US" sz="2400" dirty="0" err="1" smtClean="0"/>
              <a:t>ArrayLoadInstruction</a:t>
            </a:r>
            <a:endParaRPr lang="en-US" sz="2400" dirty="0" smtClean="0"/>
          </a:p>
          <a:p>
            <a:r>
              <a:rPr lang="en-US" sz="2400" dirty="0" err="1" smtClean="0"/>
              <a:t>ArrayStoreInstruction</a:t>
            </a:r>
            <a:endParaRPr lang="en-US" sz="2400" dirty="0" smtClean="0"/>
          </a:p>
          <a:p>
            <a:r>
              <a:rPr lang="en-US" sz="2400" dirty="0" err="1" smtClean="0"/>
              <a:t>ReturnValueInstruction</a:t>
            </a:r>
            <a:endParaRPr lang="en-US" sz="2400" dirty="0" smtClean="0"/>
          </a:p>
          <a:p>
            <a:r>
              <a:rPr lang="en-US" sz="2400" dirty="0" smtClean="0"/>
              <a:t>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74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bgerundetes Rechteck 20"/>
          <p:cNvSpPr/>
          <p:nvPr/>
        </p:nvSpPr>
        <p:spPr>
          <a:xfrm>
            <a:off x="887580" y="4704663"/>
            <a:ext cx="4014710" cy="182311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: a=b;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 Framework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800000"/>
                </a:solidFill>
              </a:rPr>
              <a:t>I</a:t>
            </a:r>
            <a:r>
              <a:rPr lang="de-DE" dirty="0" err="1" smtClean="0"/>
              <a:t>nterprocedural</a:t>
            </a:r>
            <a:r>
              <a:rPr lang="de-DE" dirty="0" smtClean="0"/>
              <a:t>, </a:t>
            </a:r>
            <a:r>
              <a:rPr lang="de-DE" dirty="0" smtClean="0">
                <a:solidFill>
                  <a:srgbClr val="800000"/>
                </a:solidFill>
              </a:rPr>
              <a:t>F</a:t>
            </a:r>
            <a:r>
              <a:rPr lang="de-DE" dirty="0" smtClean="0"/>
              <a:t>inite, </a:t>
            </a:r>
            <a:r>
              <a:rPr lang="de-DE" dirty="0" smtClean="0">
                <a:solidFill>
                  <a:srgbClr val="800000"/>
                </a:solidFill>
              </a:rPr>
              <a:t>D</a:t>
            </a:r>
            <a:r>
              <a:rPr lang="de-DE" dirty="0" smtClean="0"/>
              <a:t>istributive, </a:t>
            </a:r>
            <a:r>
              <a:rPr lang="de-DE" dirty="0" err="1" smtClean="0">
                <a:solidFill>
                  <a:srgbClr val="800000"/>
                </a:solidFill>
              </a:rPr>
              <a:t>S</a:t>
            </a:r>
            <a:r>
              <a:rPr lang="de-DE" dirty="0" err="1" smtClean="0"/>
              <a:t>ubset</a:t>
            </a:r>
            <a:r>
              <a:rPr lang="de-DE" dirty="0" smtClean="0"/>
              <a:t> Problems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95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Inputs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Framework:</a:t>
            </a:r>
          </a:p>
          <a:p>
            <a:pPr lvl="1"/>
            <a:r>
              <a:rPr lang="de-DE" dirty="0" err="1" smtClean="0">
                <a:solidFill>
                  <a:srgbClr val="C00000"/>
                </a:solidFill>
              </a:rPr>
              <a:t>Interprocedural</a:t>
            </a:r>
            <a:r>
              <a:rPr lang="de-DE" dirty="0" smtClean="0"/>
              <a:t> Control-Flow Graph (ICFG)</a:t>
            </a:r>
          </a:p>
          <a:p>
            <a:pPr lvl="1"/>
            <a:r>
              <a:rPr lang="de-DE" dirty="0" smtClean="0"/>
              <a:t>Flow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ICFG-Edge</a:t>
            </a:r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084" y="3330265"/>
            <a:ext cx="2236286" cy="399723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2148080" y="3788485"/>
            <a:ext cx="2702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finite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data-flow</a:t>
            </a:r>
            <a:r>
              <a:rPr lang="de-DE" dirty="0" smtClean="0"/>
              <a:t> </a:t>
            </a:r>
            <a:r>
              <a:rPr lang="de-DE" dirty="0" err="1" smtClean="0"/>
              <a:t>facts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1364420" y="4136140"/>
            <a:ext cx="2084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distributive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de-DE" dirty="0"/>
          </a:p>
        </p:txBody>
      </p:sp>
      <p:cxnSp>
        <p:nvCxnSpPr>
          <p:cNvPr id="16" name="Gerade Verbindung mit Pfeil 15"/>
          <p:cNvCxnSpPr/>
          <p:nvPr/>
        </p:nvCxnSpPr>
        <p:spPr>
          <a:xfrm flipH="1" flipV="1">
            <a:off x="2202701" y="3631439"/>
            <a:ext cx="302185" cy="232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 flipV="1">
            <a:off x="1668508" y="3706573"/>
            <a:ext cx="180934" cy="485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Abgerundetes Rechteck 21"/>
          <p:cNvSpPr/>
          <p:nvPr/>
        </p:nvSpPr>
        <p:spPr>
          <a:xfrm>
            <a:off x="6957994" y="4157817"/>
            <a:ext cx="429707" cy="4143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</a:t>
            </a:r>
            <a:r>
              <a:rPr lang="de-DE" baseline="-25000" dirty="0" err="1" smtClean="0"/>
              <a:t>l</a:t>
            </a:r>
            <a:endParaRPr lang="de-DE" baseline="-250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7820475" y="4157817"/>
            <a:ext cx="429707" cy="4143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</a:t>
            </a:r>
            <a:r>
              <a:rPr lang="de-DE" baseline="-25000" dirty="0" err="1" smtClean="0"/>
              <a:t>r</a:t>
            </a:r>
            <a:endParaRPr lang="de-DE" baseline="-25000" dirty="0"/>
          </a:p>
        </p:txBody>
      </p:sp>
      <p:sp>
        <p:nvSpPr>
          <p:cNvPr id="24" name="Abgerundetes Rechteck 23"/>
          <p:cNvSpPr/>
          <p:nvPr/>
        </p:nvSpPr>
        <p:spPr>
          <a:xfrm>
            <a:off x="7024264" y="4943449"/>
            <a:ext cx="1162716" cy="4143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 = </a:t>
            </a:r>
            <a:r>
              <a:rPr lang="de-DE" dirty="0" err="1" smtClean="0"/>
              <a:t>S</a:t>
            </a:r>
            <a:r>
              <a:rPr lang="de-DE" baseline="-25000" dirty="0" err="1" smtClean="0"/>
              <a:t>l</a:t>
            </a:r>
            <a:r>
              <a:rPr lang="de-DE" dirty="0" smtClean="0"/>
              <a:t>∪</a:t>
            </a:r>
            <a:r>
              <a:rPr lang="de-DE" baseline="-25000" dirty="0" smtClean="0"/>
              <a:t> </a:t>
            </a:r>
            <a:r>
              <a:rPr lang="de-DE" dirty="0" err="1" smtClean="0"/>
              <a:t>S</a:t>
            </a:r>
            <a:r>
              <a:rPr lang="de-DE" baseline="-25000" dirty="0" err="1" smtClean="0"/>
              <a:t>r</a:t>
            </a:r>
            <a:endParaRPr lang="de-DE" baseline="-25000" dirty="0"/>
          </a:p>
        </p:txBody>
      </p:sp>
      <p:cxnSp>
        <p:nvCxnSpPr>
          <p:cNvPr id="27" name="Gerade Verbindung mit Pfeil 26"/>
          <p:cNvCxnSpPr>
            <a:stCxn id="22" idx="2"/>
            <a:endCxn id="24" idx="0"/>
          </p:cNvCxnSpPr>
          <p:nvPr/>
        </p:nvCxnSpPr>
        <p:spPr>
          <a:xfrm>
            <a:off x="7172848" y="4572133"/>
            <a:ext cx="432774" cy="371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3" idx="2"/>
            <a:endCxn id="24" idx="0"/>
          </p:cNvCxnSpPr>
          <p:nvPr/>
        </p:nvCxnSpPr>
        <p:spPr>
          <a:xfrm flipH="1">
            <a:off x="7605622" y="4572133"/>
            <a:ext cx="429707" cy="371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7024264" y="5562824"/>
            <a:ext cx="138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joins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C00000"/>
                </a:solidFill>
              </a:rPr>
              <a:t>subsets</a:t>
            </a:r>
            <a:endParaRPr lang="de-DE" dirty="0">
              <a:solidFill>
                <a:srgbClr val="C00000"/>
              </a:solidFill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 flipV="1">
            <a:off x="7735913" y="5296527"/>
            <a:ext cx="0" cy="370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001500" y="5576713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/>
          <p:cNvSpPr/>
          <p:nvPr/>
        </p:nvSpPr>
        <p:spPr>
          <a:xfrm>
            <a:off x="4001500" y="6122109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Oval 37"/>
          <p:cNvSpPr/>
          <p:nvPr/>
        </p:nvSpPr>
        <p:spPr>
          <a:xfrm>
            <a:off x="4363367" y="5576713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/>
          <p:cNvSpPr/>
          <p:nvPr/>
        </p:nvSpPr>
        <p:spPr>
          <a:xfrm>
            <a:off x="4363367" y="6122109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 Verbindung mit Pfeil 40"/>
          <p:cNvCxnSpPr>
            <a:endCxn id="37" idx="0"/>
          </p:cNvCxnSpPr>
          <p:nvPr/>
        </p:nvCxnSpPr>
        <p:spPr>
          <a:xfrm flipH="1">
            <a:off x="4059539" y="5692791"/>
            <a:ext cx="361867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8" idx="4"/>
            <a:endCxn id="39" idx="0"/>
          </p:cNvCxnSpPr>
          <p:nvPr/>
        </p:nvCxnSpPr>
        <p:spPr>
          <a:xfrm>
            <a:off x="4421406" y="5692791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3908709" y="5200553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4268434" y="5200553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</a:p>
        </p:txBody>
      </p:sp>
      <p:pic>
        <p:nvPicPr>
          <p:cNvPr id="48" name="Bild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260" y="5301748"/>
            <a:ext cx="2097641" cy="1056104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76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 build="p"/>
      <p:bldP spid="11" grpId="0"/>
      <p:bldP spid="12" grpId="0"/>
      <p:bldP spid="22" grpId="0" animBg="1"/>
      <p:bldP spid="23" grpId="0" animBg="1"/>
      <p:bldP spid="24" grpId="0" animBg="1"/>
      <p:bldP spid="30" grpId="0"/>
      <p:bldP spid="36" grpId="0" animBg="1"/>
      <p:bldP spid="37" grpId="0" animBg="1"/>
      <p:bldP spid="38" grpId="0" animBg="1"/>
      <p:bldP spid="39" grpId="0" animBg="1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613213" y="1696634"/>
            <a:ext cx="197448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() {</a:t>
            </a:r>
          </a:p>
          <a:p>
            <a:r>
              <a:rPr lang="en-US" dirty="0"/>
              <a:t>	a = source();</a:t>
            </a:r>
          </a:p>
          <a:p>
            <a:endParaRPr lang="en-US" dirty="0"/>
          </a:p>
          <a:p>
            <a:r>
              <a:rPr lang="it-IT" dirty="0"/>
              <a:t>	b = a;</a:t>
            </a:r>
          </a:p>
          <a:p>
            <a:endParaRPr lang="it-IT" dirty="0"/>
          </a:p>
          <a:p>
            <a:r>
              <a:rPr lang="it-IT" dirty="0"/>
              <a:t>	a = </a:t>
            </a:r>
            <a:r>
              <a:rPr lang="it-IT" dirty="0" err="1"/>
              <a:t>null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en-US" dirty="0"/>
              <a:t>	c = foo(b);</a:t>
            </a:r>
          </a:p>
          <a:p>
            <a:endParaRPr lang="en-US" dirty="0"/>
          </a:p>
          <a:p>
            <a:r>
              <a:rPr lang="en-US" dirty="0"/>
              <a:t>	b = c</a:t>
            </a:r>
          </a:p>
          <a:p>
            <a:endParaRPr lang="en-US" dirty="0"/>
          </a:p>
          <a:p>
            <a:r>
              <a:rPr lang="en-US" dirty="0" smtClean="0"/>
              <a:t>	sink</a:t>
            </a:r>
            <a:r>
              <a:rPr lang="en-US" dirty="0"/>
              <a:t>(b);</a:t>
            </a:r>
          </a:p>
          <a:p>
            <a:r>
              <a:rPr lang="en-US" dirty="0"/>
              <a:t>}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174118" y="3098475"/>
            <a:ext cx="16467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foo</a:t>
            </a:r>
            <a:r>
              <a:rPr lang="de-DE" dirty="0"/>
              <a:t>(d) {</a:t>
            </a:r>
          </a:p>
          <a:p>
            <a:r>
              <a:rPr lang="uk-UA" dirty="0"/>
              <a:t>	e = d;</a:t>
            </a:r>
          </a:p>
          <a:p>
            <a:endParaRPr lang="uk-UA" dirty="0"/>
          </a:p>
          <a:p>
            <a:r>
              <a:rPr lang="de-DE" dirty="0"/>
              <a:t>	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e</a:t>
            </a:r>
            <a:r>
              <a:rPr lang="de-DE" dirty="0"/>
              <a:t>;</a:t>
            </a:r>
          </a:p>
          <a:p>
            <a:r>
              <a:rPr lang="de-DE" dirty="0"/>
              <a:t>}</a:t>
            </a:r>
          </a:p>
        </p:txBody>
      </p:sp>
      <p:sp>
        <p:nvSpPr>
          <p:cNvPr id="8" name="Oval 7"/>
          <p:cNvSpPr/>
          <p:nvPr/>
        </p:nvSpPr>
        <p:spPr>
          <a:xfrm>
            <a:off x="2471621" y="1836766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/>
          <p:cNvSpPr/>
          <p:nvPr/>
        </p:nvSpPr>
        <p:spPr>
          <a:xfrm>
            <a:off x="2471621" y="2382162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/>
          <p:cNvSpPr/>
          <p:nvPr/>
        </p:nvSpPr>
        <p:spPr>
          <a:xfrm>
            <a:off x="2471621" y="2927558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/>
          <p:cNvSpPr/>
          <p:nvPr/>
        </p:nvSpPr>
        <p:spPr>
          <a:xfrm>
            <a:off x="2471621" y="3472954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2471621" y="4018350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/>
          <p:cNvSpPr/>
          <p:nvPr/>
        </p:nvSpPr>
        <p:spPr>
          <a:xfrm>
            <a:off x="2471621" y="4563748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2822026" y="1836766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/>
          <p:cNvSpPr/>
          <p:nvPr/>
        </p:nvSpPr>
        <p:spPr>
          <a:xfrm>
            <a:off x="2822026" y="2382162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/>
          <p:cNvSpPr/>
          <p:nvPr/>
        </p:nvSpPr>
        <p:spPr>
          <a:xfrm>
            <a:off x="2822026" y="2927558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/>
          <p:cNvSpPr/>
          <p:nvPr/>
        </p:nvSpPr>
        <p:spPr>
          <a:xfrm>
            <a:off x="2822026" y="3472954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/>
          <p:cNvSpPr/>
          <p:nvPr/>
        </p:nvSpPr>
        <p:spPr>
          <a:xfrm>
            <a:off x="2822026" y="4018350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/>
          <p:cNvSpPr/>
          <p:nvPr/>
        </p:nvSpPr>
        <p:spPr>
          <a:xfrm>
            <a:off x="2822026" y="4563748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/>
          <p:cNvSpPr/>
          <p:nvPr/>
        </p:nvSpPr>
        <p:spPr>
          <a:xfrm>
            <a:off x="3183893" y="1836766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/>
          <p:cNvSpPr/>
          <p:nvPr/>
        </p:nvSpPr>
        <p:spPr>
          <a:xfrm>
            <a:off x="3183893" y="2382162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/>
          <p:cNvSpPr/>
          <p:nvPr/>
        </p:nvSpPr>
        <p:spPr>
          <a:xfrm>
            <a:off x="3183893" y="2927558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/>
          <p:cNvSpPr/>
          <p:nvPr/>
        </p:nvSpPr>
        <p:spPr>
          <a:xfrm>
            <a:off x="3183893" y="3472954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/>
          <p:cNvSpPr/>
          <p:nvPr/>
        </p:nvSpPr>
        <p:spPr>
          <a:xfrm>
            <a:off x="3183893" y="4018350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/>
          <p:cNvSpPr/>
          <p:nvPr/>
        </p:nvSpPr>
        <p:spPr>
          <a:xfrm>
            <a:off x="3183893" y="4563748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/>
          <p:cNvSpPr/>
          <p:nvPr/>
        </p:nvSpPr>
        <p:spPr>
          <a:xfrm>
            <a:off x="3538932" y="1836766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/>
          <p:cNvSpPr/>
          <p:nvPr/>
        </p:nvSpPr>
        <p:spPr>
          <a:xfrm>
            <a:off x="3538932" y="2382162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/>
          <p:cNvSpPr/>
          <p:nvPr/>
        </p:nvSpPr>
        <p:spPr>
          <a:xfrm>
            <a:off x="3538932" y="2927558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/>
          <p:cNvSpPr/>
          <p:nvPr/>
        </p:nvSpPr>
        <p:spPr>
          <a:xfrm>
            <a:off x="3538932" y="3472954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/>
          <p:cNvSpPr/>
          <p:nvPr/>
        </p:nvSpPr>
        <p:spPr>
          <a:xfrm>
            <a:off x="3538932" y="4018350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/>
          <p:cNvSpPr/>
          <p:nvPr/>
        </p:nvSpPr>
        <p:spPr>
          <a:xfrm>
            <a:off x="3538932" y="4563748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stCxn id="8" idx="4"/>
            <a:endCxn id="9" idx="0"/>
          </p:cNvCxnSpPr>
          <p:nvPr/>
        </p:nvCxnSpPr>
        <p:spPr>
          <a:xfrm>
            <a:off x="2529660" y="1952844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8" idx="4"/>
            <a:endCxn id="15" idx="0"/>
          </p:cNvCxnSpPr>
          <p:nvPr/>
        </p:nvCxnSpPr>
        <p:spPr>
          <a:xfrm>
            <a:off x="2529660" y="1952844"/>
            <a:ext cx="350405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0" idx="4"/>
            <a:endCxn id="21" idx="0"/>
          </p:cNvCxnSpPr>
          <p:nvPr/>
        </p:nvCxnSpPr>
        <p:spPr>
          <a:xfrm>
            <a:off x="3241932" y="1952844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26" idx="4"/>
            <a:endCxn id="27" idx="0"/>
          </p:cNvCxnSpPr>
          <p:nvPr/>
        </p:nvCxnSpPr>
        <p:spPr>
          <a:xfrm>
            <a:off x="3596971" y="1952844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9" idx="4"/>
            <a:endCxn id="10" idx="0"/>
          </p:cNvCxnSpPr>
          <p:nvPr/>
        </p:nvCxnSpPr>
        <p:spPr>
          <a:xfrm>
            <a:off x="2529660" y="2498240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5" idx="4"/>
            <a:endCxn id="16" idx="0"/>
          </p:cNvCxnSpPr>
          <p:nvPr/>
        </p:nvCxnSpPr>
        <p:spPr>
          <a:xfrm>
            <a:off x="2880065" y="2498240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15" idx="4"/>
            <a:endCxn id="22" idx="0"/>
          </p:cNvCxnSpPr>
          <p:nvPr/>
        </p:nvCxnSpPr>
        <p:spPr>
          <a:xfrm>
            <a:off x="2880065" y="2498240"/>
            <a:ext cx="361867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27" idx="4"/>
            <a:endCxn id="28" idx="0"/>
          </p:cNvCxnSpPr>
          <p:nvPr/>
        </p:nvCxnSpPr>
        <p:spPr>
          <a:xfrm>
            <a:off x="3596971" y="2498240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2378830" y="14606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58" name="Textfeld 57"/>
          <p:cNvSpPr txBox="1"/>
          <p:nvPr/>
        </p:nvSpPr>
        <p:spPr>
          <a:xfrm>
            <a:off x="2729235" y="1460606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3088960" y="1460606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3455834" y="1460606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</a:t>
            </a:r>
            <a:endParaRPr lang="de-DE" dirty="0"/>
          </a:p>
        </p:txBody>
      </p:sp>
      <p:cxnSp>
        <p:nvCxnSpPr>
          <p:cNvPr id="61" name="Gerade Verbindung mit Pfeil 60"/>
          <p:cNvCxnSpPr/>
          <p:nvPr/>
        </p:nvCxnSpPr>
        <p:spPr>
          <a:xfrm>
            <a:off x="2529660" y="3043636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>
            <a:off x="3241932" y="3052280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>
            <a:off x="3596971" y="3043636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2529660" y="3589032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/>
          <p:nvPr/>
        </p:nvCxnSpPr>
        <p:spPr>
          <a:xfrm>
            <a:off x="2880065" y="3589032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>
            <a:off x="3233876" y="3589032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>
            <a:off x="2529660" y="4134430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>
            <a:off x="2880065" y="4134430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3596971" y="4134430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30" idx="4"/>
            <a:endCxn id="25" idx="0"/>
          </p:cNvCxnSpPr>
          <p:nvPr/>
        </p:nvCxnSpPr>
        <p:spPr>
          <a:xfrm flipH="1">
            <a:off x="3241932" y="4134428"/>
            <a:ext cx="355039" cy="429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6713814" y="3225057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/>
          <p:cNvSpPr/>
          <p:nvPr/>
        </p:nvSpPr>
        <p:spPr>
          <a:xfrm>
            <a:off x="6713814" y="3770453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/>
          <p:cNvSpPr/>
          <p:nvPr/>
        </p:nvSpPr>
        <p:spPr>
          <a:xfrm>
            <a:off x="7064219" y="3225057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/>
          <p:cNvSpPr/>
          <p:nvPr/>
        </p:nvSpPr>
        <p:spPr>
          <a:xfrm>
            <a:off x="7064219" y="3770453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/>
          <p:cNvSpPr/>
          <p:nvPr/>
        </p:nvSpPr>
        <p:spPr>
          <a:xfrm>
            <a:off x="7426086" y="3225057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/>
          <p:cNvSpPr/>
          <p:nvPr/>
        </p:nvSpPr>
        <p:spPr>
          <a:xfrm>
            <a:off x="7426086" y="3770453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9" name="Gerade Verbindung mit Pfeil 78"/>
          <p:cNvCxnSpPr>
            <a:stCxn id="73" idx="4"/>
            <a:endCxn id="74" idx="0"/>
          </p:cNvCxnSpPr>
          <p:nvPr/>
        </p:nvCxnSpPr>
        <p:spPr>
          <a:xfrm>
            <a:off x="6771853" y="3341135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stCxn id="75" idx="4"/>
            <a:endCxn id="78" idx="0"/>
          </p:cNvCxnSpPr>
          <p:nvPr/>
        </p:nvCxnSpPr>
        <p:spPr>
          <a:xfrm>
            <a:off x="7122258" y="3341135"/>
            <a:ext cx="361867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75" idx="4"/>
            <a:endCxn id="76" idx="0"/>
          </p:cNvCxnSpPr>
          <p:nvPr/>
        </p:nvCxnSpPr>
        <p:spPr>
          <a:xfrm>
            <a:off x="7122258" y="3341135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6621023" y="284889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83" name="Textfeld 82"/>
          <p:cNvSpPr txBox="1"/>
          <p:nvPr/>
        </p:nvSpPr>
        <p:spPr>
          <a:xfrm>
            <a:off x="6971428" y="284889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7331153" y="284889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</a:t>
            </a:r>
            <a:endParaRPr lang="de-DE" dirty="0"/>
          </a:p>
        </p:txBody>
      </p:sp>
      <p:sp>
        <p:nvSpPr>
          <p:cNvPr id="89" name="Freihandform 88"/>
          <p:cNvSpPr/>
          <p:nvPr/>
        </p:nvSpPr>
        <p:spPr>
          <a:xfrm>
            <a:off x="2567216" y="2652861"/>
            <a:ext cx="4185382" cy="1058479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85382" h="1058479">
                <a:moveTo>
                  <a:pt x="0" y="931905"/>
                </a:moveTo>
                <a:cubicBezTo>
                  <a:pt x="3061087" y="1671619"/>
                  <a:pt x="2244039" y="-1146122"/>
                  <a:pt x="4185382" y="556358"/>
                </a:cubicBez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Freihandform 89"/>
          <p:cNvSpPr/>
          <p:nvPr/>
        </p:nvSpPr>
        <p:spPr>
          <a:xfrm>
            <a:off x="3262417" y="2411996"/>
            <a:ext cx="3823514" cy="1215668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23514" h="1215668">
                <a:moveTo>
                  <a:pt x="0" y="1170765"/>
                </a:moveTo>
                <a:cubicBezTo>
                  <a:pt x="1504371" y="1610041"/>
                  <a:pt x="1807066" y="-1371575"/>
                  <a:pt x="3823514" y="802046"/>
                </a:cubicBez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Freihandform 90"/>
          <p:cNvSpPr/>
          <p:nvPr/>
        </p:nvSpPr>
        <p:spPr>
          <a:xfrm flipH="1" flipV="1">
            <a:off x="2553559" y="3822913"/>
            <a:ext cx="4219521" cy="771541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  <a:gd name="connsiteX0" fmla="*/ 0 w 4185382"/>
              <a:gd name="connsiteY0" fmla="*/ 1535905 h 1535905"/>
              <a:gd name="connsiteX1" fmla="*/ 4185382 w 4185382"/>
              <a:gd name="connsiteY1" fmla="*/ 1160358 h 1535905"/>
              <a:gd name="connsiteX0" fmla="*/ 0 w 4192210"/>
              <a:gd name="connsiteY0" fmla="*/ 1446740 h 1446740"/>
              <a:gd name="connsiteX1" fmla="*/ 4192210 w 4192210"/>
              <a:gd name="connsiteY1" fmla="*/ 1235068 h 1446740"/>
              <a:gd name="connsiteX0" fmla="*/ 0 w 4192210"/>
              <a:gd name="connsiteY0" fmla="*/ 950391 h 950391"/>
              <a:gd name="connsiteX1" fmla="*/ 4192210 w 4192210"/>
              <a:gd name="connsiteY1" fmla="*/ 738719 h 950391"/>
              <a:gd name="connsiteX0" fmla="*/ 0 w 4219521"/>
              <a:gd name="connsiteY0" fmla="*/ 915598 h 915598"/>
              <a:gd name="connsiteX1" fmla="*/ 4219521 w 4219521"/>
              <a:gd name="connsiteY1" fmla="*/ 813176 h 915598"/>
              <a:gd name="connsiteX0" fmla="*/ 0 w 4219521"/>
              <a:gd name="connsiteY0" fmla="*/ 680362 h 771541"/>
              <a:gd name="connsiteX1" fmla="*/ 4219521 w 4219521"/>
              <a:gd name="connsiteY1" fmla="*/ 577940 h 77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19521" h="771541">
                <a:moveTo>
                  <a:pt x="0" y="680362"/>
                </a:moveTo>
                <a:cubicBezTo>
                  <a:pt x="541665" y="-1188269"/>
                  <a:pt x="2762945" y="1483804"/>
                  <a:pt x="4219521" y="577940"/>
                </a:cubicBez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Freihandform 91"/>
          <p:cNvSpPr/>
          <p:nvPr/>
        </p:nvSpPr>
        <p:spPr>
          <a:xfrm flipH="1" flipV="1">
            <a:off x="3658425" y="3914093"/>
            <a:ext cx="3823514" cy="82873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  <a:gd name="connsiteX0" fmla="*/ 0 w 4185382"/>
              <a:gd name="connsiteY0" fmla="*/ 1535905 h 1535905"/>
              <a:gd name="connsiteX1" fmla="*/ 4185382 w 4185382"/>
              <a:gd name="connsiteY1" fmla="*/ 1160358 h 1535905"/>
              <a:gd name="connsiteX0" fmla="*/ 0 w 4192210"/>
              <a:gd name="connsiteY0" fmla="*/ 1446740 h 1446740"/>
              <a:gd name="connsiteX1" fmla="*/ 4192210 w 4192210"/>
              <a:gd name="connsiteY1" fmla="*/ 1235068 h 1446740"/>
              <a:gd name="connsiteX0" fmla="*/ 0 w 4192210"/>
              <a:gd name="connsiteY0" fmla="*/ 950391 h 950391"/>
              <a:gd name="connsiteX1" fmla="*/ 4192210 w 4192210"/>
              <a:gd name="connsiteY1" fmla="*/ 738719 h 950391"/>
              <a:gd name="connsiteX0" fmla="*/ 0 w 4219521"/>
              <a:gd name="connsiteY0" fmla="*/ 915598 h 915598"/>
              <a:gd name="connsiteX1" fmla="*/ 4219521 w 4219521"/>
              <a:gd name="connsiteY1" fmla="*/ 813176 h 915598"/>
              <a:gd name="connsiteX0" fmla="*/ 0 w 4219521"/>
              <a:gd name="connsiteY0" fmla="*/ 680362 h 771541"/>
              <a:gd name="connsiteX1" fmla="*/ 4219521 w 4219521"/>
              <a:gd name="connsiteY1" fmla="*/ 577940 h 771541"/>
              <a:gd name="connsiteX0" fmla="*/ 0 w 3823514"/>
              <a:gd name="connsiteY0" fmla="*/ 680362 h 771541"/>
              <a:gd name="connsiteX1" fmla="*/ 3823514 w 3823514"/>
              <a:gd name="connsiteY1" fmla="*/ 577940 h 771541"/>
              <a:gd name="connsiteX0" fmla="*/ 0 w 3823514"/>
              <a:gd name="connsiteY0" fmla="*/ 828736 h 828736"/>
              <a:gd name="connsiteX1" fmla="*/ 3823514 w 3823514"/>
              <a:gd name="connsiteY1" fmla="*/ 726314 h 828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23514" h="828736">
                <a:moveTo>
                  <a:pt x="0" y="828736"/>
                </a:moveTo>
                <a:cubicBezTo>
                  <a:pt x="541665" y="-1039895"/>
                  <a:pt x="3288678" y="853771"/>
                  <a:pt x="3823514" y="726314"/>
                </a:cubicBez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Reachability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68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 animBg="1"/>
      <p:bldP spid="9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613213" y="1696634"/>
            <a:ext cx="197448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() {</a:t>
            </a:r>
          </a:p>
          <a:p>
            <a:r>
              <a:rPr lang="en-US" dirty="0"/>
              <a:t>	a = source();</a:t>
            </a:r>
          </a:p>
          <a:p>
            <a:endParaRPr lang="en-US" dirty="0"/>
          </a:p>
          <a:p>
            <a:r>
              <a:rPr lang="it-IT" dirty="0"/>
              <a:t>	b = a;</a:t>
            </a:r>
          </a:p>
          <a:p>
            <a:endParaRPr lang="it-IT" dirty="0"/>
          </a:p>
          <a:p>
            <a:r>
              <a:rPr lang="it-IT" dirty="0"/>
              <a:t>	a = </a:t>
            </a:r>
            <a:r>
              <a:rPr lang="it-IT" dirty="0" err="1"/>
              <a:t>null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en-US" dirty="0"/>
              <a:t>	c = foo(b);</a:t>
            </a:r>
          </a:p>
          <a:p>
            <a:endParaRPr lang="en-US" dirty="0"/>
          </a:p>
          <a:p>
            <a:r>
              <a:rPr lang="en-US" dirty="0"/>
              <a:t>	b = c</a:t>
            </a:r>
          </a:p>
          <a:p>
            <a:endParaRPr lang="en-US" dirty="0"/>
          </a:p>
          <a:p>
            <a:r>
              <a:rPr lang="en-US" dirty="0" smtClean="0"/>
              <a:t>	sink</a:t>
            </a:r>
            <a:r>
              <a:rPr lang="en-US" dirty="0"/>
              <a:t>(b);</a:t>
            </a:r>
          </a:p>
          <a:p>
            <a:r>
              <a:rPr lang="en-US" dirty="0"/>
              <a:t>}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174118" y="3098475"/>
            <a:ext cx="16467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foo</a:t>
            </a:r>
            <a:r>
              <a:rPr lang="de-DE" dirty="0"/>
              <a:t>(d) {</a:t>
            </a:r>
          </a:p>
          <a:p>
            <a:r>
              <a:rPr lang="uk-UA" dirty="0"/>
              <a:t>	e = d;</a:t>
            </a:r>
          </a:p>
          <a:p>
            <a:endParaRPr lang="uk-UA" dirty="0"/>
          </a:p>
          <a:p>
            <a:r>
              <a:rPr lang="de-DE" dirty="0"/>
              <a:t>	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e</a:t>
            </a:r>
            <a:r>
              <a:rPr lang="de-DE" dirty="0"/>
              <a:t>;</a:t>
            </a:r>
          </a:p>
          <a:p>
            <a:r>
              <a:rPr lang="de-DE" dirty="0"/>
              <a:t>}</a:t>
            </a:r>
          </a:p>
        </p:txBody>
      </p:sp>
      <p:sp>
        <p:nvSpPr>
          <p:cNvPr id="8" name="Oval 7"/>
          <p:cNvSpPr/>
          <p:nvPr/>
        </p:nvSpPr>
        <p:spPr>
          <a:xfrm>
            <a:off x="2471621" y="1836766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/>
          <p:cNvSpPr/>
          <p:nvPr/>
        </p:nvSpPr>
        <p:spPr>
          <a:xfrm>
            <a:off x="2471621" y="2382162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/>
          <p:cNvSpPr/>
          <p:nvPr/>
        </p:nvSpPr>
        <p:spPr>
          <a:xfrm>
            <a:off x="2471621" y="2927558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/>
          <p:cNvSpPr/>
          <p:nvPr/>
        </p:nvSpPr>
        <p:spPr>
          <a:xfrm>
            <a:off x="2471621" y="3472954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2471621" y="4018350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/>
          <p:cNvSpPr/>
          <p:nvPr/>
        </p:nvSpPr>
        <p:spPr>
          <a:xfrm>
            <a:off x="2471621" y="4563748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2822026" y="1836766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/>
          <p:cNvSpPr/>
          <p:nvPr/>
        </p:nvSpPr>
        <p:spPr>
          <a:xfrm>
            <a:off x="2822026" y="2382162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/>
          <p:cNvSpPr/>
          <p:nvPr/>
        </p:nvSpPr>
        <p:spPr>
          <a:xfrm>
            <a:off x="2822026" y="2927558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/>
          <p:cNvSpPr/>
          <p:nvPr/>
        </p:nvSpPr>
        <p:spPr>
          <a:xfrm>
            <a:off x="2822026" y="3472954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/>
          <p:cNvSpPr/>
          <p:nvPr/>
        </p:nvSpPr>
        <p:spPr>
          <a:xfrm>
            <a:off x="2822026" y="4018350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/>
          <p:cNvSpPr/>
          <p:nvPr/>
        </p:nvSpPr>
        <p:spPr>
          <a:xfrm>
            <a:off x="2822026" y="4563748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/>
          <p:cNvSpPr/>
          <p:nvPr/>
        </p:nvSpPr>
        <p:spPr>
          <a:xfrm>
            <a:off x="3183893" y="1836766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/>
          <p:cNvSpPr/>
          <p:nvPr/>
        </p:nvSpPr>
        <p:spPr>
          <a:xfrm>
            <a:off x="3183893" y="2382162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/>
          <p:cNvSpPr/>
          <p:nvPr/>
        </p:nvSpPr>
        <p:spPr>
          <a:xfrm>
            <a:off x="3183893" y="2927558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/>
          <p:cNvSpPr/>
          <p:nvPr/>
        </p:nvSpPr>
        <p:spPr>
          <a:xfrm>
            <a:off x="3183893" y="3472954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/>
          <p:cNvSpPr/>
          <p:nvPr/>
        </p:nvSpPr>
        <p:spPr>
          <a:xfrm>
            <a:off x="3183893" y="4018350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/>
          <p:cNvSpPr/>
          <p:nvPr/>
        </p:nvSpPr>
        <p:spPr>
          <a:xfrm>
            <a:off x="3183893" y="4563748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/>
          <p:cNvSpPr/>
          <p:nvPr/>
        </p:nvSpPr>
        <p:spPr>
          <a:xfrm>
            <a:off x="3538932" y="1836766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/>
          <p:cNvSpPr/>
          <p:nvPr/>
        </p:nvSpPr>
        <p:spPr>
          <a:xfrm>
            <a:off x="3538932" y="2382162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/>
          <p:cNvSpPr/>
          <p:nvPr/>
        </p:nvSpPr>
        <p:spPr>
          <a:xfrm>
            <a:off x="3538932" y="2927558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/>
          <p:cNvSpPr/>
          <p:nvPr/>
        </p:nvSpPr>
        <p:spPr>
          <a:xfrm>
            <a:off x="3538932" y="3472954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/>
          <p:cNvSpPr/>
          <p:nvPr/>
        </p:nvSpPr>
        <p:spPr>
          <a:xfrm>
            <a:off x="3538932" y="4018350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/>
          <p:cNvSpPr/>
          <p:nvPr/>
        </p:nvSpPr>
        <p:spPr>
          <a:xfrm>
            <a:off x="3538932" y="4563748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stCxn id="8" idx="4"/>
            <a:endCxn id="9" idx="0"/>
          </p:cNvCxnSpPr>
          <p:nvPr/>
        </p:nvCxnSpPr>
        <p:spPr>
          <a:xfrm>
            <a:off x="2529660" y="1952844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8" idx="4"/>
            <a:endCxn id="15" idx="0"/>
          </p:cNvCxnSpPr>
          <p:nvPr/>
        </p:nvCxnSpPr>
        <p:spPr>
          <a:xfrm>
            <a:off x="2529660" y="1952844"/>
            <a:ext cx="350405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0" idx="4"/>
            <a:endCxn id="21" idx="0"/>
          </p:cNvCxnSpPr>
          <p:nvPr/>
        </p:nvCxnSpPr>
        <p:spPr>
          <a:xfrm>
            <a:off x="3241932" y="1952844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26" idx="4"/>
            <a:endCxn id="27" idx="0"/>
          </p:cNvCxnSpPr>
          <p:nvPr/>
        </p:nvCxnSpPr>
        <p:spPr>
          <a:xfrm>
            <a:off x="3596971" y="1952844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9" idx="4"/>
            <a:endCxn id="10" idx="0"/>
          </p:cNvCxnSpPr>
          <p:nvPr/>
        </p:nvCxnSpPr>
        <p:spPr>
          <a:xfrm>
            <a:off x="2529660" y="2498240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5" idx="4"/>
            <a:endCxn id="16" idx="0"/>
          </p:cNvCxnSpPr>
          <p:nvPr/>
        </p:nvCxnSpPr>
        <p:spPr>
          <a:xfrm>
            <a:off x="2880065" y="2498240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15" idx="4"/>
            <a:endCxn id="22" idx="0"/>
          </p:cNvCxnSpPr>
          <p:nvPr/>
        </p:nvCxnSpPr>
        <p:spPr>
          <a:xfrm>
            <a:off x="2880065" y="2498240"/>
            <a:ext cx="361867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27" idx="4"/>
            <a:endCxn id="28" idx="0"/>
          </p:cNvCxnSpPr>
          <p:nvPr/>
        </p:nvCxnSpPr>
        <p:spPr>
          <a:xfrm>
            <a:off x="3596971" y="2498240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2378830" y="14606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58" name="Textfeld 57"/>
          <p:cNvSpPr txBox="1"/>
          <p:nvPr/>
        </p:nvSpPr>
        <p:spPr>
          <a:xfrm>
            <a:off x="2729235" y="1460606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3088960" y="1460606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3455834" y="1460606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</a:t>
            </a:r>
            <a:endParaRPr lang="de-DE" dirty="0"/>
          </a:p>
        </p:txBody>
      </p:sp>
      <p:cxnSp>
        <p:nvCxnSpPr>
          <p:cNvPr id="61" name="Gerade Verbindung mit Pfeil 60"/>
          <p:cNvCxnSpPr/>
          <p:nvPr/>
        </p:nvCxnSpPr>
        <p:spPr>
          <a:xfrm>
            <a:off x="2529660" y="3043636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>
            <a:off x="3241932" y="3052280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>
            <a:off x="3596971" y="3043636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2529660" y="3589032"/>
            <a:ext cx="0" cy="42931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/>
          <p:nvPr/>
        </p:nvCxnSpPr>
        <p:spPr>
          <a:xfrm>
            <a:off x="2880065" y="3589032"/>
            <a:ext cx="0" cy="42931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>
            <a:off x="3233876" y="3589032"/>
            <a:ext cx="0" cy="42931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>
            <a:off x="2529660" y="4134430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>
            <a:off x="2880065" y="4134430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3596971" y="4134430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30" idx="4"/>
            <a:endCxn id="25" idx="0"/>
          </p:cNvCxnSpPr>
          <p:nvPr/>
        </p:nvCxnSpPr>
        <p:spPr>
          <a:xfrm flipH="1">
            <a:off x="3241932" y="4134428"/>
            <a:ext cx="355039" cy="429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6713814" y="3225057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/>
          <p:cNvSpPr/>
          <p:nvPr/>
        </p:nvSpPr>
        <p:spPr>
          <a:xfrm>
            <a:off x="6713814" y="3770453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/>
          <p:cNvSpPr/>
          <p:nvPr/>
        </p:nvSpPr>
        <p:spPr>
          <a:xfrm>
            <a:off x="7064219" y="3225057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/>
          <p:cNvSpPr/>
          <p:nvPr/>
        </p:nvSpPr>
        <p:spPr>
          <a:xfrm>
            <a:off x="7064219" y="3770453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/>
          <p:cNvSpPr/>
          <p:nvPr/>
        </p:nvSpPr>
        <p:spPr>
          <a:xfrm>
            <a:off x="7426086" y="3225057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/>
          <p:cNvSpPr/>
          <p:nvPr/>
        </p:nvSpPr>
        <p:spPr>
          <a:xfrm>
            <a:off x="7426086" y="3770453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9" name="Gerade Verbindung mit Pfeil 78"/>
          <p:cNvCxnSpPr>
            <a:stCxn id="73" idx="4"/>
            <a:endCxn id="74" idx="0"/>
          </p:cNvCxnSpPr>
          <p:nvPr/>
        </p:nvCxnSpPr>
        <p:spPr>
          <a:xfrm>
            <a:off x="6771853" y="3341135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stCxn id="75" idx="4"/>
            <a:endCxn id="78" idx="0"/>
          </p:cNvCxnSpPr>
          <p:nvPr/>
        </p:nvCxnSpPr>
        <p:spPr>
          <a:xfrm>
            <a:off x="7122258" y="3341135"/>
            <a:ext cx="361867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75" idx="4"/>
            <a:endCxn id="76" idx="0"/>
          </p:cNvCxnSpPr>
          <p:nvPr/>
        </p:nvCxnSpPr>
        <p:spPr>
          <a:xfrm>
            <a:off x="7122258" y="3341135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6621023" y="284889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83" name="Textfeld 82"/>
          <p:cNvSpPr txBox="1"/>
          <p:nvPr/>
        </p:nvSpPr>
        <p:spPr>
          <a:xfrm>
            <a:off x="6971428" y="284889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7331153" y="284889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</a:t>
            </a:r>
            <a:endParaRPr lang="de-DE" dirty="0"/>
          </a:p>
        </p:txBody>
      </p:sp>
      <p:sp>
        <p:nvSpPr>
          <p:cNvPr id="89" name="Freihandform 88"/>
          <p:cNvSpPr/>
          <p:nvPr/>
        </p:nvSpPr>
        <p:spPr>
          <a:xfrm>
            <a:off x="2567216" y="2652861"/>
            <a:ext cx="4185382" cy="1058479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85382" h="1058479">
                <a:moveTo>
                  <a:pt x="0" y="931905"/>
                </a:moveTo>
                <a:cubicBezTo>
                  <a:pt x="3061087" y="1671619"/>
                  <a:pt x="2244039" y="-1146122"/>
                  <a:pt x="4185382" y="556358"/>
                </a:cubicBezTo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Freihandform 89"/>
          <p:cNvSpPr/>
          <p:nvPr/>
        </p:nvSpPr>
        <p:spPr>
          <a:xfrm>
            <a:off x="3262417" y="2411996"/>
            <a:ext cx="3823514" cy="1215668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23514" h="1215668">
                <a:moveTo>
                  <a:pt x="0" y="1170765"/>
                </a:moveTo>
                <a:cubicBezTo>
                  <a:pt x="1504371" y="1610041"/>
                  <a:pt x="1807066" y="-1371575"/>
                  <a:pt x="3823514" y="802046"/>
                </a:cubicBezTo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Freihandform 90"/>
          <p:cNvSpPr/>
          <p:nvPr/>
        </p:nvSpPr>
        <p:spPr>
          <a:xfrm flipH="1" flipV="1">
            <a:off x="2553559" y="3822913"/>
            <a:ext cx="4219521" cy="771541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  <a:gd name="connsiteX0" fmla="*/ 0 w 4185382"/>
              <a:gd name="connsiteY0" fmla="*/ 1535905 h 1535905"/>
              <a:gd name="connsiteX1" fmla="*/ 4185382 w 4185382"/>
              <a:gd name="connsiteY1" fmla="*/ 1160358 h 1535905"/>
              <a:gd name="connsiteX0" fmla="*/ 0 w 4192210"/>
              <a:gd name="connsiteY0" fmla="*/ 1446740 h 1446740"/>
              <a:gd name="connsiteX1" fmla="*/ 4192210 w 4192210"/>
              <a:gd name="connsiteY1" fmla="*/ 1235068 h 1446740"/>
              <a:gd name="connsiteX0" fmla="*/ 0 w 4192210"/>
              <a:gd name="connsiteY0" fmla="*/ 950391 h 950391"/>
              <a:gd name="connsiteX1" fmla="*/ 4192210 w 4192210"/>
              <a:gd name="connsiteY1" fmla="*/ 738719 h 950391"/>
              <a:gd name="connsiteX0" fmla="*/ 0 w 4219521"/>
              <a:gd name="connsiteY0" fmla="*/ 915598 h 915598"/>
              <a:gd name="connsiteX1" fmla="*/ 4219521 w 4219521"/>
              <a:gd name="connsiteY1" fmla="*/ 813176 h 915598"/>
              <a:gd name="connsiteX0" fmla="*/ 0 w 4219521"/>
              <a:gd name="connsiteY0" fmla="*/ 680362 h 771541"/>
              <a:gd name="connsiteX1" fmla="*/ 4219521 w 4219521"/>
              <a:gd name="connsiteY1" fmla="*/ 577940 h 77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19521" h="771541">
                <a:moveTo>
                  <a:pt x="0" y="680362"/>
                </a:moveTo>
                <a:cubicBezTo>
                  <a:pt x="541665" y="-1188269"/>
                  <a:pt x="2762945" y="1483804"/>
                  <a:pt x="4219521" y="577940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Freihandform 91"/>
          <p:cNvSpPr/>
          <p:nvPr/>
        </p:nvSpPr>
        <p:spPr>
          <a:xfrm flipH="1" flipV="1">
            <a:off x="3658425" y="3914093"/>
            <a:ext cx="3823514" cy="82873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  <a:gd name="connsiteX0" fmla="*/ 0 w 4185382"/>
              <a:gd name="connsiteY0" fmla="*/ 1535905 h 1535905"/>
              <a:gd name="connsiteX1" fmla="*/ 4185382 w 4185382"/>
              <a:gd name="connsiteY1" fmla="*/ 1160358 h 1535905"/>
              <a:gd name="connsiteX0" fmla="*/ 0 w 4192210"/>
              <a:gd name="connsiteY0" fmla="*/ 1446740 h 1446740"/>
              <a:gd name="connsiteX1" fmla="*/ 4192210 w 4192210"/>
              <a:gd name="connsiteY1" fmla="*/ 1235068 h 1446740"/>
              <a:gd name="connsiteX0" fmla="*/ 0 w 4192210"/>
              <a:gd name="connsiteY0" fmla="*/ 950391 h 950391"/>
              <a:gd name="connsiteX1" fmla="*/ 4192210 w 4192210"/>
              <a:gd name="connsiteY1" fmla="*/ 738719 h 950391"/>
              <a:gd name="connsiteX0" fmla="*/ 0 w 4219521"/>
              <a:gd name="connsiteY0" fmla="*/ 915598 h 915598"/>
              <a:gd name="connsiteX1" fmla="*/ 4219521 w 4219521"/>
              <a:gd name="connsiteY1" fmla="*/ 813176 h 915598"/>
              <a:gd name="connsiteX0" fmla="*/ 0 w 4219521"/>
              <a:gd name="connsiteY0" fmla="*/ 680362 h 771541"/>
              <a:gd name="connsiteX1" fmla="*/ 4219521 w 4219521"/>
              <a:gd name="connsiteY1" fmla="*/ 577940 h 771541"/>
              <a:gd name="connsiteX0" fmla="*/ 0 w 3823514"/>
              <a:gd name="connsiteY0" fmla="*/ 680362 h 771541"/>
              <a:gd name="connsiteX1" fmla="*/ 3823514 w 3823514"/>
              <a:gd name="connsiteY1" fmla="*/ 577940 h 771541"/>
              <a:gd name="connsiteX0" fmla="*/ 0 w 3823514"/>
              <a:gd name="connsiteY0" fmla="*/ 828736 h 828736"/>
              <a:gd name="connsiteX1" fmla="*/ 3823514 w 3823514"/>
              <a:gd name="connsiteY1" fmla="*/ 726314 h 828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23514" h="828736">
                <a:moveTo>
                  <a:pt x="0" y="828736"/>
                </a:moveTo>
                <a:cubicBezTo>
                  <a:pt x="541665" y="-1039895"/>
                  <a:pt x="3288678" y="853771"/>
                  <a:pt x="3823514" y="726314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5717751" y="5157724"/>
            <a:ext cx="22062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Normal Edge</a:t>
            </a:r>
          </a:p>
          <a:p>
            <a:r>
              <a:rPr lang="de-DE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Call Edge</a:t>
            </a:r>
          </a:p>
          <a:p>
            <a:r>
              <a:rPr lang="de-DE" sz="2000" dirty="0" smtClean="0">
                <a:solidFill>
                  <a:schemeClr val="accent4"/>
                </a:solidFill>
              </a:rPr>
              <a:t>Return Edge</a:t>
            </a:r>
          </a:p>
          <a:p>
            <a:r>
              <a:rPr lang="de-DE" sz="2000" dirty="0" smtClean="0">
                <a:solidFill>
                  <a:schemeClr val="accent6"/>
                </a:solidFill>
              </a:rPr>
              <a:t>Call-</a:t>
            </a:r>
            <a:r>
              <a:rPr lang="de-DE" sz="2000" dirty="0" err="1" smtClean="0">
                <a:solidFill>
                  <a:schemeClr val="accent6"/>
                </a:solidFill>
              </a:rPr>
              <a:t>to</a:t>
            </a:r>
            <a:r>
              <a:rPr lang="de-DE" sz="2000" dirty="0" smtClean="0">
                <a:solidFill>
                  <a:schemeClr val="accent6"/>
                </a:solidFill>
              </a:rPr>
              <a:t>-Return Edge</a:t>
            </a:r>
            <a:endParaRPr lang="de-DE" sz="2000" dirty="0">
              <a:solidFill>
                <a:schemeClr val="accent6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Types of Edges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89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6711900" y="4087822"/>
                <a:ext cx="234891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𝜆</m:t>
                      </m:r>
                      <m:r>
                        <a:rPr lang="de-DE" b="0" i="1" smtClean="0">
                          <a:latin typeface="Cambria Math"/>
                        </a:rPr>
                        <m:t>𝑆</m:t>
                      </m:r>
                      <m:r>
                        <a:rPr lang="de-DE" b="0" i="1" smtClean="0">
                          <a:latin typeface="Cambria Math"/>
                        </a:rPr>
                        <m:t>.</m:t>
                      </m:r>
                      <m:r>
                        <a:rPr lang="de-DE" b="0" i="1" smtClean="0">
                          <a:latin typeface="Cambria Math"/>
                        </a:rPr>
                        <m:t>𝑖𝑓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</a:rPr>
                        <m:t>𝑑</m:t>
                      </m:r>
                      <m:r>
                        <a:rPr lang="de-DE" b="0" i="1" smtClean="0">
                          <a:latin typeface="Cambria Math"/>
                        </a:rPr>
                        <m:t>∈</m:t>
                      </m:r>
                      <m:r>
                        <a:rPr lang="de-DE" b="0" i="1" smtClean="0">
                          <a:latin typeface="Cambria Math"/>
                        </a:rPr>
                        <m:t>𝑆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de-DE" b="0" i="1" dirty="0" smtClean="0">
                  <a:latin typeface="Cambria Math"/>
                </a:endParaRPr>
              </a:p>
              <a:p>
                <a:r>
                  <a:rPr lang="de-DE" b="0" dirty="0" smtClean="0"/>
                  <a:t>               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𝑡h𝑒𝑛</m:t>
                    </m:r>
                    <m:r>
                      <a:rPr lang="de-DE" b="0" i="1" smtClean="0">
                        <a:latin typeface="Cambria Math"/>
                      </a:rPr>
                      <m:t> </m:t>
                    </m:r>
                    <m:r>
                      <a:rPr lang="de-DE" b="0" i="1" smtClean="0">
                        <a:latin typeface="Cambria Math"/>
                      </a:rPr>
                      <m:t>𝑆</m:t>
                    </m:r>
                    <m:r>
                      <a:rPr lang="de-DE" b="0" i="1" smtClean="0"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 </m:t>
                    </m:r>
                  </m:oMath>
                </a14:m>
                <a:endParaRPr lang="de-DE" b="0" i="1" dirty="0" smtClean="0">
                  <a:latin typeface="Cambria Math"/>
                </a:endParaRPr>
              </a:p>
              <a:p>
                <a:r>
                  <a:rPr lang="de-DE" b="0" dirty="0" smtClean="0"/>
                  <a:t>               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𝑒𝑙𝑠𝑒</m:t>
                    </m:r>
                    <m:r>
                      <a:rPr lang="de-DE" b="0" i="1" smtClean="0">
                        <a:latin typeface="Cambria Math"/>
                      </a:rPr>
                      <m:t> </m:t>
                    </m:r>
                    <m:r>
                      <a:rPr lang="de-DE" b="0" i="1" smtClean="0">
                        <a:latin typeface="Cambria Math"/>
                      </a:rPr>
                      <m:t>𝑆</m:t>
                    </m:r>
                    <m:r>
                      <a:rPr lang="de-DE" b="0" i="1" smtClean="0">
                        <a:latin typeface="Cambria Math"/>
                      </a:rPr>
                      <m:t>\{</m:t>
                    </m:r>
                    <m:r>
                      <a:rPr lang="de-DE" b="0" i="1" smtClean="0">
                        <a:latin typeface="Cambria Math"/>
                      </a:rPr>
                      <m:t>𝑒</m:t>
                    </m:r>
                    <m:r>
                      <a:rPr lang="de-DE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900" y="4087822"/>
                <a:ext cx="2348913" cy="923330"/>
              </a:xfrm>
              <a:prstGeom prst="rect">
                <a:avLst/>
              </a:prstGeom>
              <a:blipFill rotWithShape="1">
                <a:blip r:embed="rId3"/>
                <a:stretch>
                  <a:fillRect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/>
          <p:cNvSpPr/>
          <p:nvPr/>
        </p:nvSpPr>
        <p:spPr>
          <a:xfrm>
            <a:off x="805539" y="1258775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= source();</a:t>
            </a:r>
          </a:p>
        </p:txBody>
      </p:sp>
      <p:sp>
        <p:nvSpPr>
          <p:cNvPr id="5" name="Rechteck 4"/>
          <p:cNvSpPr/>
          <p:nvPr/>
        </p:nvSpPr>
        <p:spPr>
          <a:xfrm>
            <a:off x="805539" y="2168821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b=a;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805539" y="3078867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a=null;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805539" y="3988913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=foo(b);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805539" y="4898959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b=c;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805539" y="5809003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sink(b);</a:t>
            </a:r>
            <a:endParaRPr lang="en-US" dirty="0"/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>
          <a:xfrm>
            <a:off x="1500246" y="1650660"/>
            <a:ext cx="0" cy="518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5" idx="2"/>
            <a:endCxn id="6" idx="0"/>
          </p:cNvCxnSpPr>
          <p:nvPr/>
        </p:nvCxnSpPr>
        <p:spPr>
          <a:xfrm>
            <a:off x="1500246" y="2560706"/>
            <a:ext cx="0" cy="518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6" idx="2"/>
            <a:endCxn id="7" idx="0"/>
          </p:cNvCxnSpPr>
          <p:nvPr/>
        </p:nvCxnSpPr>
        <p:spPr>
          <a:xfrm>
            <a:off x="1500246" y="3470752"/>
            <a:ext cx="0" cy="518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2"/>
            <a:endCxn id="8" idx="0"/>
          </p:cNvCxnSpPr>
          <p:nvPr/>
        </p:nvCxnSpPr>
        <p:spPr>
          <a:xfrm>
            <a:off x="1500246" y="4380798"/>
            <a:ext cx="0" cy="518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8" idx="2"/>
            <a:endCxn id="9" idx="0"/>
          </p:cNvCxnSpPr>
          <p:nvPr/>
        </p:nvCxnSpPr>
        <p:spPr>
          <a:xfrm>
            <a:off x="1500246" y="5290844"/>
            <a:ext cx="0" cy="518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5410689" y="3988913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e=d;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5410689" y="4894208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e;</a:t>
            </a:r>
            <a:endParaRPr lang="en-US" dirty="0"/>
          </a:p>
        </p:txBody>
      </p:sp>
      <p:cxnSp>
        <p:nvCxnSpPr>
          <p:cNvPr id="23" name="Gerade Verbindung mit Pfeil 22"/>
          <p:cNvCxnSpPr>
            <a:stCxn id="20" idx="2"/>
            <a:endCxn id="21" idx="0"/>
          </p:cNvCxnSpPr>
          <p:nvPr/>
        </p:nvCxnSpPr>
        <p:spPr>
          <a:xfrm>
            <a:off x="6105396" y="4380798"/>
            <a:ext cx="0" cy="513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7" idx="3"/>
            <a:endCxn id="20" idx="1"/>
          </p:cNvCxnSpPr>
          <p:nvPr/>
        </p:nvCxnSpPr>
        <p:spPr>
          <a:xfrm>
            <a:off x="2194952" y="4184856"/>
            <a:ext cx="321573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21" idx="1"/>
            <a:endCxn id="8" idx="3"/>
          </p:cNvCxnSpPr>
          <p:nvPr/>
        </p:nvCxnSpPr>
        <p:spPr>
          <a:xfrm flipH="1">
            <a:off x="2194952" y="5090151"/>
            <a:ext cx="3215737" cy="47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ihandform 33"/>
          <p:cNvSpPr/>
          <p:nvPr/>
        </p:nvSpPr>
        <p:spPr>
          <a:xfrm>
            <a:off x="2203718" y="1096270"/>
            <a:ext cx="278251" cy="162505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251" h="162505">
                <a:moveTo>
                  <a:pt x="0" y="52252"/>
                </a:moveTo>
                <a:cubicBezTo>
                  <a:pt x="241628" y="-89044"/>
                  <a:pt x="428209" y="93456"/>
                  <a:pt x="107857" y="162505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2240021" y="1158267"/>
            <a:ext cx="53553" cy="101055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213" h="492392">
                <a:moveTo>
                  <a:pt x="42269" y="0"/>
                </a:moveTo>
                <a:cubicBezTo>
                  <a:pt x="352136" y="227194"/>
                  <a:pt x="183874" y="327808"/>
                  <a:pt x="0" y="492392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2254579" y="1177522"/>
            <a:ext cx="88264" cy="1901345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213" h="492392">
                <a:moveTo>
                  <a:pt x="42269" y="0"/>
                </a:moveTo>
                <a:cubicBezTo>
                  <a:pt x="352136" y="227194"/>
                  <a:pt x="183874" y="327808"/>
                  <a:pt x="0" y="492392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2240021" y="1158267"/>
            <a:ext cx="241948" cy="283064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213" h="492392">
                <a:moveTo>
                  <a:pt x="42269" y="0"/>
                </a:moveTo>
                <a:cubicBezTo>
                  <a:pt x="352136" y="227194"/>
                  <a:pt x="183874" y="327808"/>
                  <a:pt x="0" y="492392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2254579" y="1178815"/>
            <a:ext cx="334242" cy="3720144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213" h="492392">
                <a:moveTo>
                  <a:pt x="42269" y="0"/>
                </a:moveTo>
                <a:cubicBezTo>
                  <a:pt x="352136" y="227194"/>
                  <a:pt x="183874" y="327808"/>
                  <a:pt x="0" y="492392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2225490" y="1158267"/>
            <a:ext cx="482084" cy="465073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213" h="492392">
                <a:moveTo>
                  <a:pt x="42269" y="0"/>
                </a:moveTo>
                <a:cubicBezTo>
                  <a:pt x="352136" y="227194"/>
                  <a:pt x="183874" y="327808"/>
                  <a:pt x="0" y="492392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6793707" y="3826409"/>
            <a:ext cx="278251" cy="162505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251" h="162505">
                <a:moveTo>
                  <a:pt x="0" y="52252"/>
                </a:moveTo>
                <a:cubicBezTo>
                  <a:pt x="241628" y="-89044"/>
                  <a:pt x="428209" y="93456"/>
                  <a:pt x="107857" y="162505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6830010" y="3888406"/>
            <a:ext cx="53553" cy="101055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213" h="492392">
                <a:moveTo>
                  <a:pt x="42269" y="0"/>
                </a:moveTo>
                <a:cubicBezTo>
                  <a:pt x="352136" y="227194"/>
                  <a:pt x="183874" y="327808"/>
                  <a:pt x="0" y="492392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2076202" y="7956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2530288" y="101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2541321" y="1885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2621756" y="280632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a, 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645506" y="36654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2612571" y="461375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2458219" y="5543402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</a:t>
            </a:r>
            <a:r>
              <a:rPr lang="en-US" dirty="0" smtClean="0">
                <a:solidFill>
                  <a:schemeClr val="tx2"/>
                </a:solidFill>
              </a:rPr>
              <a:t>, c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6651639" y="34834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7110533" y="37674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6918711" y="463987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</a:t>
            </a:r>
            <a:r>
              <a:rPr lang="en-US" dirty="0" smtClean="0">
                <a:solidFill>
                  <a:schemeClr val="tx2"/>
                </a:solidFill>
              </a:rPr>
              <a:t>, e</a:t>
            </a:r>
            <a:endParaRPr 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4329553" y="1007951"/>
                <a:ext cx="3769493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Path Edge: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de-DE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de-DE" sz="2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de-DE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de-DE" sz="2400" b="0" i="1" smtClean="0">
                        <a:latin typeface="Cambria Math"/>
                      </a:rPr>
                      <m:t>→〈</m:t>
                    </m:r>
                    <m:r>
                      <a:rPr lang="de-DE" sz="2400" b="0" i="1" smtClean="0">
                        <a:latin typeface="Cambria Math"/>
                      </a:rPr>
                      <m:t>𝑛</m:t>
                    </m:r>
                    <m:r>
                      <a:rPr lang="de-DE" sz="2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〉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53" y="1007951"/>
                <a:ext cx="3769493" cy="490199"/>
              </a:xfrm>
              <a:prstGeom prst="rect">
                <a:avLst/>
              </a:prstGeom>
              <a:blipFill rotWithShape="1">
                <a:blip r:embed="rId4"/>
                <a:stretch>
                  <a:fillRect l="-2423" t="-8642" r="-32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feld 52"/>
          <p:cNvSpPr txBox="1"/>
          <p:nvPr/>
        </p:nvSpPr>
        <p:spPr>
          <a:xfrm>
            <a:off x="5305782" y="177018"/>
            <a:ext cx="18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statement</a:t>
            </a:r>
            <a:endParaRPr lang="en-US" dirty="0"/>
          </a:p>
        </p:txBody>
      </p:sp>
      <p:cxnSp>
        <p:nvCxnSpPr>
          <p:cNvPr id="54" name="Gerade Verbindung mit Pfeil 53"/>
          <p:cNvCxnSpPr/>
          <p:nvPr/>
        </p:nvCxnSpPr>
        <p:spPr>
          <a:xfrm>
            <a:off x="5926408" y="546350"/>
            <a:ext cx="63796" cy="4616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>
            <a:off x="6214299" y="497468"/>
            <a:ext cx="121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fact</a:t>
            </a:r>
            <a:endParaRPr lang="en-US" dirty="0"/>
          </a:p>
        </p:txBody>
      </p:sp>
      <p:cxnSp>
        <p:nvCxnSpPr>
          <p:cNvPr id="56" name="Gerade Verbindung mit Pfeil 55"/>
          <p:cNvCxnSpPr/>
          <p:nvPr/>
        </p:nvCxnSpPr>
        <p:spPr>
          <a:xfrm flipH="1">
            <a:off x="6511199" y="828853"/>
            <a:ext cx="113375" cy="230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583402" y="1889146"/>
            <a:ext cx="175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statement</a:t>
            </a:r>
            <a:endParaRPr lang="en-US" dirty="0"/>
          </a:p>
        </p:txBody>
      </p:sp>
      <p:cxnSp>
        <p:nvCxnSpPr>
          <p:cNvPr id="58" name="Gerade Verbindung mit Pfeil 57"/>
          <p:cNvCxnSpPr/>
          <p:nvPr/>
        </p:nvCxnSpPr>
        <p:spPr>
          <a:xfrm flipV="1">
            <a:off x="7274518" y="1452320"/>
            <a:ext cx="31898" cy="489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7859309" y="1656100"/>
            <a:ext cx="114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fact</a:t>
            </a:r>
            <a:endParaRPr lang="en-US" dirty="0"/>
          </a:p>
        </p:txBody>
      </p:sp>
      <p:cxnSp>
        <p:nvCxnSpPr>
          <p:cNvPr id="60" name="Gerade Verbindung mit Pfeil 59"/>
          <p:cNvCxnSpPr/>
          <p:nvPr/>
        </p:nvCxnSpPr>
        <p:spPr>
          <a:xfrm flipH="1" flipV="1">
            <a:off x="7859309" y="1452320"/>
            <a:ext cx="296425" cy="253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/>
              <p:cNvSpPr txBox="1"/>
              <p:nvPr/>
            </p:nvSpPr>
            <p:spPr>
              <a:xfrm>
                <a:off x="1559906" y="1700885"/>
                <a:ext cx="2900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𝜆</m:t>
                      </m:r>
                      <m:r>
                        <a:rPr lang="de-DE" b="0" i="1" smtClean="0">
                          <a:latin typeface="Cambria Math"/>
                        </a:rPr>
                        <m:t>𝑆</m:t>
                      </m:r>
                      <m:r>
                        <a:rPr lang="de-DE" b="0" i="1" smtClean="0">
                          <a:latin typeface="Cambria Math"/>
                        </a:rPr>
                        <m:t>.</m:t>
                      </m:r>
                      <m:r>
                        <a:rPr lang="de-DE" b="0" i="1" smtClean="0">
                          <a:latin typeface="Cambria Math"/>
                        </a:rPr>
                        <m:t>𝑖𝑓</m:t>
                      </m:r>
                      <m:r>
                        <a:rPr lang="de-DE" b="0" i="1" smtClean="0">
                          <a:latin typeface="Cambria Math"/>
                        </a:rPr>
                        <m:t> 0∈</m:t>
                      </m:r>
                      <m:r>
                        <a:rPr lang="de-DE" b="0" i="1" smtClean="0">
                          <a:latin typeface="Cambria Math"/>
                        </a:rPr>
                        <m:t>𝑆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</a:rPr>
                        <m:t>𝑡h𝑒𝑛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</a:rPr>
                        <m:t>𝑒𝑙𝑠𝑒</m:t>
                      </m:r>
                      <m:r>
                        <a:rPr lang="de-DE" b="0" i="1" smtClean="0">
                          <a:latin typeface="Cambria Math"/>
                        </a:rPr>
                        <m:t> 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906" y="1700885"/>
                <a:ext cx="290092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/>
              <p:cNvSpPr txBox="1"/>
              <p:nvPr/>
            </p:nvSpPr>
            <p:spPr>
              <a:xfrm>
                <a:off x="1563528" y="2621655"/>
                <a:ext cx="3745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𝜆</m:t>
                      </m:r>
                      <m:r>
                        <a:rPr lang="de-DE" b="0" i="1" smtClean="0">
                          <a:latin typeface="Cambria Math"/>
                        </a:rPr>
                        <m:t>𝑆</m:t>
                      </m:r>
                      <m:r>
                        <a:rPr lang="de-DE" b="0" i="1" smtClean="0">
                          <a:latin typeface="Cambria Math"/>
                        </a:rPr>
                        <m:t>.</m:t>
                      </m:r>
                      <m:r>
                        <a:rPr lang="de-DE" b="0" i="1" smtClean="0">
                          <a:latin typeface="Cambria Math"/>
                        </a:rPr>
                        <m:t>𝑖𝑓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</a:rPr>
                        <m:t>𝑎</m:t>
                      </m:r>
                      <m:r>
                        <a:rPr lang="de-DE" b="0" i="1" smtClean="0">
                          <a:latin typeface="Cambria Math"/>
                        </a:rPr>
                        <m:t>∈</m:t>
                      </m:r>
                      <m:r>
                        <a:rPr lang="de-DE" b="0" i="1" smtClean="0">
                          <a:latin typeface="Cambria Math"/>
                        </a:rPr>
                        <m:t>𝑆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</a:rPr>
                        <m:t>𝑡h𝑒𝑛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</a:rPr>
                        <m:t>𝑆</m:t>
                      </m:r>
                      <m:r>
                        <a:rPr lang="de-DE" b="0" i="1" smtClean="0">
                          <a:latin typeface="Cambria Math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</a:rPr>
                        <m:t>𝑒𝑙𝑠𝑒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</a:rPr>
                        <m:t>𝑆</m:t>
                      </m:r>
                      <m:r>
                        <a:rPr lang="de-DE" b="0" i="1" smtClean="0">
                          <a:latin typeface="Cambria Math"/>
                        </a:rPr>
                        <m:t>\{</m:t>
                      </m:r>
                      <m:r>
                        <a:rPr lang="de-DE" b="0" i="1" smtClean="0">
                          <a:latin typeface="Cambria Math"/>
                        </a:rPr>
                        <m:t>𝑏</m:t>
                      </m:r>
                      <m:r>
                        <a:rPr lang="de-DE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feld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528" y="2621655"/>
                <a:ext cx="374557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/>
              <p:cNvSpPr txBox="1"/>
              <p:nvPr/>
            </p:nvSpPr>
            <p:spPr>
              <a:xfrm>
                <a:off x="1573466" y="3514281"/>
                <a:ext cx="1124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𝜆</m:t>
                      </m:r>
                      <m:r>
                        <a:rPr lang="de-DE" b="0" i="1" smtClean="0">
                          <a:latin typeface="Cambria Math"/>
                        </a:rPr>
                        <m:t>𝑆</m:t>
                      </m:r>
                      <m:r>
                        <a:rPr lang="de-DE" b="0" i="1" smtClean="0">
                          <a:latin typeface="Cambria Math"/>
                        </a:rPr>
                        <m:t>.</m:t>
                      </m:r>
                      <m:r>
                        <a:rPr lang="de-DE" b="0" i="1" smtClean="0">
                          <a:latin typeface="Cambria Math"/>
                        </a:rPr>
                        <m:t>𝑆</m:t>
                      </m:r>
                      <m:r>
                        <a:rPr lang="de-DE" b="0" i="1" smtClean="0">
                          <a:latin typeface="Cambria Math"/>
                        </a:rPr>
                        <m:t>\</m:t>
                      </m:r>
                      <m:r>
                        <m:rPr>
                          <m:lit/>
                        </m:rPr>
                        <a:rPr lang="de-DE" b="0" i="1" smtClean="0">
                          <a:latin typeface="Cambria Math"/>
                        </a:rPr>
                        <m:t>{</m:t>
                      </m:r>
                      <m:r>
                        <a:rPr lang="de-DE" b="0" i="1" smtClean="0">
                          <a:latin typeface="Cambria Math"/>
                        </a:rPr>
                        <m:t>𝑎</m:t>
                      </m:r>
                      <m:r>
                        <a:rPr lang="de-DE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feld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466" y="3514281"/>
                <a:ext cx="1124219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hteck 63"/>
          <p:cNvSpPr/>
          <p:nvPr/>
        </p:nvSpPr>
        <p:spPr>
          <a:xfrm>
            <a:off x="5200679" y="3644466"/>
            <a:ext cx="1333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void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(d) {</a:t>
            </a:r>
          </a:p>
        </p:txBody>
      </p:sp>
      <p:sp>
        <p:nvSpPr>
          <p:cNvPr id="65" name="Rechteck 64"/>
          <p:cNvSpPr/>
          <p:nvPr/>
        </p:nvSpPr>
        <p:spPr>
          <a:xfrm>
            <a:off x="5258992" y="5286093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/>
              <p:cNvSpPr txBox="1"/>
              <p:nvPr/>
            </p:nvSpPr>
            <p:spPr>
              <a:xfrm>
                <a:off x="2422536" y="4165805"/>
                <a:ext cx="2909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𝜆</m:t>
                      </m:r>
                      <m:r>
                        <a:rPr lang="de-DE" b="0" i="1" smtClean="0">
                          <a:latin typeface="Cambria Math"/>
                        </a:rPr>
                        <m:t>𝑆</m:t>
                      </m:r>
                      <m:r>
                        <a:rPr lang="de-DE" b="0" i="1" smtClean="0">
                          <a:latin typeface="Cambria Math"/>
                        </a:rPr>
                        <m:t>.</m:t>
                      </m:r>
                      <m:r>
                        <a:rPr lang="de-DE" b="0" i="1" smtClean="0">
                          <a:latin typeface="Cambria Math"/>
                        </a:rPr>
                        <m:t>𝑖𝑓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</a:rPr>
                        <m:t>𝑏</m:t>
                      </m:r>
                      <m:r>
                        <a:rPr lang="de-DE" b="0" i="1" smtClean="0">
                          <a:latin typeface="Cambria Math"/>
                        </a:rPr>
                        <m:t>∈</m:t>
                      </m:r>
                      <m:r>
                        <a:rPr lang="de-DE" b="0" i="1" smtClean="0">
                          <a:latin typeface="Cambria Math"/>
                        </a:rPr>
                        <m:t>𝑆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</a:rPr>
                        <m:t>𝑡h𝑒𝑛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</a:rPr>
                        <m:t>𝑒𝑙𝑠𝑒</m:t>
                      </m:r>
                      <m:r>
                        <a:rPr lang="de-DE" b="0" i="1" smtClean="0">
                          <a:latin typeface="Cambria Math"/>
                        </a:rPr>
                        <m:t> 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feld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536" y="4165805"/>
                <a:ext cx="2909258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/>
              <p:cNvSpPr txBox="1"/>
              <p:nvPr/>
            </p:nvSpPr>
            <p:spPr>
              <a:xfrm>
                <a:off x="2374911" y="5068078"/>
                <a:ext cx="2969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𝜆</m:t>
                      </m:r>
                      <m:r>
                        <a:rPr lang="de-DE" b="0" i="1" smtClean="0">
                          <a:latin typeface="Cambria Math"/>
                        </a:rPr>
                        <m:t>𝑆</m:t>
                      </m:r>
                      <m:r>
                        <a:rPr lang="de-DE" b="0" i="1" smtClean="0">
                          <a:latin typeface="Cambria Math"/>
                        </a:rPr>
                        <m:t>.</m:t>
                      </m:r>
                      <m:r>
                        <a:rPr lang="de-DE" b="0" i="1" smtClean="0">
                          <a:latin typeface="Cambria Math"/>
                        </a:rPr>
                        <m:t>𝑖𝑓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r>
                        <a:rPr lang="de-DE" b="0" i="1" smtClean="0">
                          <a:latin typeface="Cambria Math"/>
                        </a:rPr>
                        <m:t>∈</m:t>
                      </m:r>
                      <m:r>
                        <a:rPr lang="de-DE" b="0" i="1" smtClean="0">
                          <a:latin typeface="Cambria Math"/>
                        </a:rPr>
                        <m:t>𝑆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</a:rPr>
                        <m:t>𝑡h𝑒𝑛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</a:rPr>
                        <m:t>𝑒𝑙𝑠𝑒</m:t>
                      </m:r>
                      <m:r>
                        <a:rPr lang="de-DE" b="0" i="1" smtClean="0">
                          <a:latin typeface="Cambria Math"/>
                        </a:rPr>
                        <m:t> 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feld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911" y="5068078"/>
                <a:ext cx="2969274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1516316" y="4449096"/>
                <a:ext cx="1103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𝜆</m:t>
                      </m:r>
                      <m:r>
                        <a:rPr lang="de-DE" b="0" i="1" smtClean="0">
                          <a:latin typeface="Cambria Math"/>
                        </a:rPr>
                        <m:t>𝑆</m:t>
                      </m:r>
                      <m:r>
                        <a:rPr lang="de-DE" b="0" i="1" smtClean="0">
                          <a:latin typeface="Cambria Math"/>
                        </a:rPr>
                        <m:t>.</m:t>
                      </m:r>
                      <m:r>
                        <a:rPr lang="de-DE" b="0" i="1" smtClean="0">
                          <a:latin typeface="Cambria Math"/>
                        </a:rPr>
                        <m:t>𝑆</m:t>
                      </m:r>
                      <m:r>
                        <a:rPr lang="de-DE" b="0" i="1" smtClean="0">
                          <a:latin typeface="Cambria Math"/>
                        </a:rPr>
                        <m:t>\{</m:t>
                      </m:r>
                      <m:r>
                        <a:rPr lang="de-DE" b="0" i="1" smtClean="0">
                          <a:latin typeface="Cambria Math"/>
                        </a:rPr>
                        <m:t>𝑐</m:t>
                      </m:r>
                      <m:r>
                        <a:rPr lang="de-DE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316" y="4449096"/>
                <a:ext cx="1103444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1506791" y="5358736"/>
                <a:ext cx="3745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𝜆</m:t>
                      </m:r>
                      <m:r>
                        <a:rPr lang="de-DE" b="0" i="1" smtClean="0">
                          <a:latin typeface="Cambria Math"/>
                        </a:rPr>
                        <m:t>𝑆</m:t>
                      </m:r>
                      <m:r>
                        <a:rPr lang="de-DE" b="0" i="1" smtClean="0">
                          <a:latin typeface="Cambria Math"/>
                        </a:rPr>
                        <m:t>.</m:t>
                      </m:r>
                      <m:r>
                        <a:rPr lang="de-DE" b="0" i="1" smtClean="0">
                          <a:latin typeface="Cambria Math"/>
                        </a:rPr>
                        <m:t>𝑖𝑓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</a:rPr>
                        <m:t>𝑐</m:t>
                      </m:r>
                      <m:r>
                        <a:rPr lang="de-DE" b="0" i="1" smtClean="0">
                          <a:latin typeface="Cambria Math"/>
                        </a:rPr>
                        <m:t>∈</m:t>
                      </m:r>
                      <m:r>
                        <a:rPr lang="de-DE" b="0" i="1" smtClean="0">
                          <a:latin typeface="Cambria Math"/>
                        </a:rPr>
                        <m:t>𝑆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</a:rPr>
                        <m:t>𝑡h𝑒𝑛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</a:rPr>
                        <m:t>𝑆</m:t>
                      </m:r>
                      <m:r>
                        <a:rPr lang="de-DE" b="0" i="1" smtClean="0">
                          <a:latin typeface="Cambria Math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</a:rPr>
                        <m:t>𝑒𝑙𝑠𝑒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</a:rPr>
                        <m:t>𝑆</m:t>
                      </m:r>
                      <m:r>
                        <a:rPr lang="de-DE" b="0" i="1" smtClean="0">
                          <a:latin typeface="Cambria Math"/>
                        </a:rPr>
                        <m:t>\{</m:t>
                      </m:r>
                      <m:r>
                        <a:rPr lang="de-DE" b="0" i="1" smtClean="0">
                          <a:latin typeface="Cambria Math"/>
                        </a:rPr>
                        <m:t>𝑏</m:t>
                      </m:r>
                      <m:r>
                        <a:rPr lang="de-DE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91" y="5358736"/>
                <a:ext cx="3745577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hteck 70"/>
          <p:cNvSpPr/>
          <p:nvPr/>
        </p:nvSpPr>
        <p:spPr>
          <a:xfrm>
            <a:off x="2736724" y="4617171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, c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46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69" grpId="1"/>
      <p:bldP spid="34" grpId="0" animBg="1"/>
      <p:bldP spid="35" grpId="0" animBg="1"/>
      <p:bldP spid="36" grpId="0" animBg="1"/>
      <p:bldP spid="37" grpId="0" animBg="1"/>
      <p:bldP spid="38" grpId="0" animBg="1"/>
      <p:bldP spid="38" grpId="1" animBg="1"/>
      <p:bldP spid="39" grpId="0" animBg="1"/>
      <p:bldP spid="40" grpId="0" animBg="1"/>
      <p:bldP spid="41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5" grpId="0"/>
      <p:bldP spid="57" grpId="0"/>
      <p:bldP spid="59" grpId="0"/>
      <p:bldP spid="61" grpId="0"/>
      <p:bldP spid="61" grpId="1"/>
      <p:bldP spid="62" grpId="0"/>
      <p:bldP spid="62" grpId="1"/>
      <p:bldP spid="63" grpId="0"/>
      <p:bldP spid="63" grpId="1"/>
      <p:bldP spid="66" grpId="0"/>
      <p:bldP spid="66" grpId="1"/>
      <p:bldP spid="67" grpId="0"/>
      <p:bldP spid="67" grpId="1"/>
      <p:bldP spid="68" grpId="0"/>
      <p:bldP spid="68" grpId="1"/>
      <p:bldP spid="70" grpId="0"/>
      <p:bldP spid="70" grpId="1"/>
      <p:bldP spid="71" grpId="0"/>
      <p:bldP spid="7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Interprocedural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5410689" y="3988913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e=d;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5410689" y="4894208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e;</a:t>
            </a:r>
            <a:endParaRPr lang="en-US" dirty="0"/>
          </a:p>
        </p:txBody>
      </p:sp>
      <p:cxnSp>
        <p:nvCxnSpPr>
          <p:cNvPr id="6" name="Gerade Verbindung mit Pfeil 5"/>
          <p:cNvCxnSpPr>
            <a:stCxn id="4" idx="2"/>
            <a:endCxn id="5" idx="0"/>
          </p:cNvCxnSpPr>
          <p:nvPr/>
        </p:nvCxnSpPr>
        <p:spPr>
          <a:xfrm>
            <a:off x="6105396" y="4380798"/>
            <a:ext cx="0" cy="513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Freihandform 6"/>
          <p:cNvSpPr/>
          <p:nvPr/>
        </p:nvSpPr>
        <p:spPr>
          <a:xfrm>
            <a:off x="6793707" y="3826409"/>
            <a:ext cx="278251" cy="162505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251" h="162505">
                <a:moveTo>
                  <a:pt x="0" y="52252"/>
                </a:moveTo>
                <a:cubicBezTo>
                  <a:pt x="241628" y="-89044"/>
                  <a:pt x="428209" y="93456"/>
                  <a:pt x="107857" y="162505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 7"/>
          <p:cNvSpPr/>
          <p:nvPr/>
        </p:nvSpPr>
        <p:spPr>
          <a:xfrm>
            <a:off x="6830010" y="3888406"/>
            <a:ext cx="53553" cy="101055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213" h="492392">
                <a:moveTo>
                  <a:pt x="42269" y="0"/>
                </a:moveTo>
                <a:cubicBezTo>
                  <a:pt x="352136" y="227194"/>
                  <a:pt x="183874" y="327808"/>
                  <a:pt x="0" y="492392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6651639" y="34834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110533" y="37674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918711" y="463987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</a:t>
            </a:r>
            <a:r>
              <a:rPr lang="en-US" dirty="0" smtClean="0">
                <a:solidFill>
                  <a:schemeClr val="tx2"/>
                </a:solidFill>
              </a:rPr>
              <a:t>, 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200679" y="3644466"/>
            <a:ext cx="1333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void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(d) {</a:t>
            </a:r>
          </a:p>
        </p:txBody>
      </p:sp>
      <p:sp>
        <p:nvSpPr>
          <p:cNvPr id="13" name="Rechteck 12"/>
          <p:cNvSpPr/>
          <p:nvPr/>
        </p:nvSpPr>
        <p:spPr>
          <a:xfrm>
            <a:off x="5258992" y="5286093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534230" y="3083617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b=x;</a:t>
            </a:r>
            <a:endParaRPr lang="en-US" dirty="0"/>
          </a:p>
        </p:txBody>
      </p:sp>
      <p:sp>
        <p:nvSpPr>
          <p:cNvPr id="20" name="Rechteck 19"/>
          <p:cNvSpPr/>
          <p:nvPr/>
        </p:nvSpPr>
        <p:spPr>
          <a:xfrm>
            <a:off x="1534230" y="3988912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y=foo(b);</a:t>
            </a:r>
            <a:endParaRPr lang="en-US" dirty="0"/>
          </a:p>
        </p:txBody>
      </p:sp>
      <p:cxnSp>
        <p:nvCxnSpPr>
          <p:cNvPr id="21" name="Gerade Verbindung mit Pfeil 20"/>
          <p:cNvCxnSpPr>
            <a:stCxn id="19" idx="2"/>
            <a:endCxn id="20" idx="0"/>
          </p:cNvCxnSpPr>
          <p:nvPr/>
        </p:nvCxnSpPr>
        <p:spPr>
          <a:xfrm>
            <a:off x="2228937" y="3475502"/>
            <a:ext cx="0" cy="513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Freihandform 21"/>
          <p:cNvSpPr/>
          <p:nvPr/>
        </p:nvSpPr>
        <p:spPr>
          <a:xfrm>
            <a:off x="2917248" y="2921113"/>
            <a:ext cx="278251" cy="162505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251" h="162505">
                <a:moveTo>
                  <a:pt x="0" y="52252"/>
                </a:moveTo>
                <a:cubicBezTo>
                  <a:pt x="241628" y="-89044"/>
                  <a:pt x="428209" y="93456"/>
                  <a:pt x="107857" y="162505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2953551" y="2983110"/>
            <a:ext cx="53553" cy="101055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213" h="492392">
                <a:moveTo>
                  <a:pt x="42269" y="0"/>
                </a:moveTo>
                <a:cubicBezTo>
                  <a:pt x="352136" y="227194"/>
                  <a:pt x="183874" y="327808"/>
                  <a:pt x="0" y="492392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2775180" y="257811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x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324220" y="2739170"/>
            <a:ext cx="13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void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bar(x) 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</p:txBody>
      </p:sp>
      <p:sp>
        <p:nvSpPr>
          <p:cNvPr id="26" name="Rechteck 25"/>
          <p:cNvSpPr/>
          <p:nvPr/>
        </p:nvSpPr>
        <p:spPr>
          <a:xfrm>
            <a:off x="1382533" y="5267917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1527835" y="4893131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y;</a:t>
            </a:r>
            <a:endParaRPr lang="en-US" dirty="0"/>
          </a:p>
        </p:txBody>
      </p:sp>
      <p:cxnSp>
        <p:nvCxnSpPr>
          <p:cNvPr id="28" name="Gerade Verbindung mit Pfeil 27"/>
          <p:cNvCxnSpPr>
            <a:endCxn id="27" idx="0"/>
          </p:cNvCxnSpPr>
          <p:nvPr/>
        </p:nvCxnSpPr>
        <p:spPr>
          <a:xfrm>
            <a:off x="2222542" y="4379721"/>
            <a:ext cx="0" cy="513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3167477" y="293844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x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30" name="Gerade Verbindung mit Pfeil 29"/>
          <p:cNvCxnSpPr>
            <a:stCxn id="20" idx="3"/>
          </p:cNvCxnSpPr>
          <p:nvPr/>
        </p:nvCxnSpPr>
        <p:spPr>
          <a:xfrm>
            <a:off x="2923643" y="4184855"/>
            <a:ext cx="2487046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5" idx="1"/>
            <a:endCxn id="27" idx="3"/>
          </p:cNvCxnSpPr>
          <p:nvPr/>
        </p:nvCxnSpPr>
        <p:spPr>
          <a:xfrm flipH="1" flipV="1">
            <a:off x="2917248" y="5089074"/>
            <a:ext cx="2493441" cy="10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7" idx="1"/>
          </p:cNvCxnSpPr>
          <p:nvPr/>
        </p:nvCxnSpPr>
        <p:spPr>
          <a:xfrm flipH="1">
            <a:off x="457200" y="5089074"/>
            <a:ext cx="1070635" cy="10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endCxn id="19" idx="1"/>
          </p:cNvCxnSpPr>
          <p:nvPr/>
        </p:nvCxnSpPr>
        <p:spPr>
          <a:xfrm>
            <a:off x="457200" y="3279559"/>
            <a:ext cx="1077030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reihandform 40"/>
          <p:cNvSpPr/>
          <p:nvPr/>
        </p:nvSpPr>
        <p:spPr>
          <a:xfrm>
            <a:off x="2953551" y="3019376"/>
            <a:ext cx="213926" cy="1989834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213" h="492392">
                <a:moveTo>
                  <a:pt x="42269" y="0"/>
                </a:moveTo>
                <a:cubicBezTo>
                  <a:pt x="352136" y="227194"/>
                  <a:pt x="183874" y="327808"/>
                  <a:pt x="0" y="492392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3167477" y="370374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b, x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3034470" y="463987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</a:t>
            </a:r>
            <a:r>
              <a:rPr lang="en-US" dirty="0" smtClean="0">
                <a:solidFill>
                  <a:schemeClr val="tx2"/>
                </a:solidFill>
              </a:rPr>
              <a:t>, x, 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4" name="Abgerundete rechteckige Legende 43"/>
          <p:cNvSpPr/>
          <p:nvPr/>
        </p:nvSpPr>
        <p:spPr>
          <a:xfrm>
            <a:off x="2992434" y="5710740"/>
            <a:ext cx="3411940" cy="919745"/>
          </a:xfrm>
          <a:prstGeom prst="wedgeRoundRectCallout">
            <a:avLst>
              <a:gd name="adj1" fmla="val -42033"/>
              <a:gd name="adj2" fmla="val -90338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Summaries contain the </a:t>
            </a:r>
            <a:r>
              <a:rPr lang="en-US" dirty="0" err="1" smtClean="0"/>
              <a:t>intraprocedural</a:t>
            </a:r>
            <a:r>
              <a:rPr lang="en-US" dirty="0" smtClean="0"/>
              <a:t> effects and effects of called methods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48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/>
      <p:bldP spid="19" grpId="0" animBg="1"/>
      <p:bldP spid="20" grpId="0" animBg="1"/>
      <p:bldP spid="22" grpId="0" animBg="1"/>
      <p:bldP spid="23" grpId="0" animBg="1"/>
      <p:bldP spid="24" grpId="0"/>
      <p:bldP spid="24" grpId="1"/>
      <p:bldP spid="25" grpId="0"/>
      <p:bldP spid="26" grpId="0"/>
      <p:bldP spid="27" grpId="0" animBg="1"/>
      <p:bldP spid="29" grpId="0"/>
      <p:bldP spid="41" grpId="0" animBg="1"/>
      <p:bldP spid="41" grpId="1" animBg="1"/>
      <p:bldP spid="42" grpId="0"/>
      <p:bldP spid="43" grpId="0"/>
      <p:bldP spid="43" grpId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Domain of Data-Flow Facts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2512974" y="1926511"/>
            <a:ext cx="694706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2510222" y="3103921"/>
            <a:ext cx="694706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2512974" y="4194855"/>
            <a:ext cx="694706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2512974" y="5329028"/>
            <a:ext cx="694706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Gerade Verbindung mit Pfeil 9"/>
          <p:cNvCxnSpPr>
            <a:stCxn id="4" idx="2"/>
            <a:endCxn id="5" idx="0"/>
          </p:cNvCxnSpPr>
          <p:nvPr/>
        </p:nvCxnSpPr>
        <p:spPr>
          <a:xfrm flipH="1">
            <a:off x="2857575" y="2318396"/>
            <a:ext cx="2752" cy="78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5" idx="2"/>
            <a:endCxn id="7" idx="0"/>
          </p:cNvCxnSpPr>
          <p:nvPr/>
        </p:nvCxnSpPr>
        <p:spPr>
          <a:xfrm>
            <a:off x="2857575" y="3495806"/>
            <a:ext cx="2752" cy="699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8" idx="3"/>
            <a:endCxn id="5" idx="3"/>
          </p:cNvCxnSpPr>
          <p:nvPr/>
        </p:nvCxnSpPr>
        <p:spPr>
          <a:xfrm flipH="1" flipV="1">
            <a:off x="3204928" y="3299864"/>
            <a:ext cx="2752" cy="2225107"/>
          </a:xfrm>
          <a:prstGeom prst="bentConnector3">
            <a:avLst>
              <a:gd name="adj1" fmla="val -2963128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Freihandform 13"/>
          <p:cNvSpPr/>
          <p:nvPr/>
        </p:nvSpPr>
        <p:spPr>
          <a:xfrm>
            <a:off x="2473768" y="2244774"/>
            <a:ext cx="132397" cy="2178194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95576 w 338208"/>
              <a:gd name="connsiteY0" fmla="*/ 0 h 344920"/>
              <a:gd name="connsiteX1" fmla="*/ 338208 w 338208"/>
              <a:gd name="connsiteY1" fmla="*/ 344920 h 344920"/>
              <a:gd name="connsiteX0" fmla="*/ 18551 w 61183"/>
              <a:gd name="connsiteY0" fmla="*/ 0 h 344920"/>
              <a:gd name="connsiteX1" fmla="*/ 61183 w 61183"/>
              <a:gd name="connsiteY1" fmla="*/ 344920 h 344920"/>
              <a:gd name="connsiteX0" fmla="*/ 24347 w 42722"/>
              <a:gd name="connsiteY0" fmla="*/ 0 h 347095"/>
              <a:gd name="connsiteX1" fmla="*/ 42722 w 42722"/>
              <a:gd name="connsiteY1" fmla="*/ 347095 h 347095"/>
              <a:gd name="connsiteX0" fmla="*/ 40455 w 58830"/>
              <a:gd name="connsiteY0" fmla="*/ 0 h 347095"/>
              <a:gd name="connsiteX1" fmla="*/ 58830 w 58830"/>
              <a:gd name="connsiteY1" fmla="*/ 347095 h 34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830" h="347095">
                <a:moveTo>
                  <a:pt x="40455" y="0"/>
                </a:moveTo>
                <a:cubicBezTo>
                  <a:pt x="-43859" y="178183"/>
                  <a:pt x="24388" y="147832"/>
                  <a:pt x="58830" y="347095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1911777" y="347599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de-DE" b="0" i="0" dirty="0" smtClean="0">
                <a:solidFill>
                  <a:schemeClr val="tx2"/>
                </a:solidFill>
                <a:latin typeface="+mj-lt"/>
              </a:rPr>
              <a:t>=0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5" name="Gerade Verbindung mit Pfeil 24"/>
          <p:cNvCxnSpPr>
            <a:stCxn id="7" idx="2"/>
            <a:endCxn id="8" idx="0"/>
          </p:cNvCxnSpPr>
          <p:nvPr/>
        </p:nvCxnSpPr>
        <p:spPr>
          <a:xfrm>
            <a:off x="2860327" y="4586740"/>
            <a:ext cx="0" cy="742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Freihandform 37"/>
          <p:cNvSpPr/>
          <p:nvPr/>
        </p:nvSpPr>
        <p:spPr>
          <a:xfrm>
            <a:off x="2590619" y="4476819"/>
            <a:ext cx="77646" cy="893154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95576 w 338208"/>
              <a:gd name="connsiteY0" fmla="*/ 0 h 344920"/>
              <a:gd name="connsiteX1" fmla="*/ 338208 w 338208"/>
              <a:gd name="connsiteY1" fmla="*/ 344920 h 344920"/>
              <a:gd name="connsiteX0" fmla="*/ 18551 w 61183"/>
              <a:gd name="connsiteY0" fmla="*/ 0 h 344920"/>
              <a:gd name="connsiteX1" fmla="*/ 61183 w 61183"/>
              <a:gd name="connsiteY1" fmla="*/ 344920 h 344920"/>
              <a:gd name="connsiteX0" fmla="*/ 24347 w 42722"/>
              <a:gd name="connsiteY0" fmla="*/ 0 h 347095"/>
              <a:gd name="connsiteX1" fmla="*/ 42722 w 42722"/>
              <a:gd name="connsiteY1" fmla="*/ 347095 h 347095"/>
              <a:gd name="connsiteX0" fmla="*/ 40455 w 58830"/>
              <a:gd name="connsiteY0" fmla="*/ 0 h 347095"/>
              <a:gd name="connsiteX1" fmla="*/ 58830 w 58830"/>
              <a:gd name="connsiteY1" fmla="*/ 347095 h 34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830" h="347095">
                <a:moveTo>
                  <a:pt x="40455" y="0"/>
                </a:moveTo>
                <a:cubicBezTo>
                  <a:pt x="-43859" y="178183"/>
                  <a:pt x="24388" y="147832"/>
                  <a:pt x="58830" y="347095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1996486" y="473873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de-DE" b="0" i="0" dirty="0" smtClean="0">
                <a:solidFill>
                  <a:schemeClr val="tx2"/>
                </a:solidFill>
                <a:latin typeface="+mj-lt"/>
              </a:rPr>
              <a:t>=1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4014064" y="421740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de-DE" b="0" i="0" dirty="0" smtClean="0">
                <a:solidFill>
                  <a:schemeClr val="tx2"/>
                </a:solidFill>
                <a:latin typeface="+mj-lt"/>
              </a:rPr>
              <a:t>=1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1" name="Freihandform 40"/>
          <p:cNvSpPr/>
          <p:nvPr/>
        </p:nvSpPr>
        <p:spPr>
          <a:xfrm>
            <a:off x="3126645" y="3423218"/>
            <a:ext cx="887419" cy="2065971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95576 w 338208"/>
              <a:gd name="connsiteY0" fmla="*/ 0 h 344920"/>
              <a:gd name="connsiteX1" fmla="*/ 338208 w 338208"/>
              <a:gd name="connsiteY1" fmla="*/ 344920 h 344920"/>
              <a:gd name="connsiteX0" fmla="*/ 18551 w 61183"/>
              <a:gd name="connsiteY0" fmla="*/ 0 h 344920"/>
              <a:gd name="connsiteX1" fmla="*/ 61183 w 61183"/>
              <a:gd name="connsiteY1" fmla="*/ 344920 h 344920"/>
              <a:gd name="connsiteX0" fmla="*/ 24347 w 42722"/>
              <a:gd name="connsiteY0" fmla="*/ 0 h 347095"/>
              <a:gd name="connsiteX1" fmla="*/ 42722 w 42722"/>
              <a:gd name="connsiteY1" fmla="*/ 347095 h 347095"/>
              <a:gd name="connsiteX0" fmla="*/ 40455 w 58830"/>
              <a:gd name="connsiteY0" fmla="*/ 0 h 347095"/>
              <a:gd name="connsiteX1" fmla="*/ 58830 w 58830"/>
              <a:gd name="connsiteY1" fmla="*/ 347095 h 347095"/>
              <a:gd name="connsiteX0" fmla="*/ 6779 w 686165"/>
              <a:gd name="connsiteY0" fmla="*/ 51100 h 101479"/>
              <a:gd name="connsiteX1" fmla="*/ 686165 w 686165"/>
              <a:gd name="connsiteY1" fmla="*/ 61106 h 101479"/>
              <a:gd name="connsiteX0" fmla="*/ 44187 w 50433"/>
              <a:gd name="connsiteY0" fmla="*/ 360852 h 390100"/>
              <a:gd name="connsiteX1" fmla="*/ 50433 w 50433"/>
              <a:gd name="connsiteY1" fmla="*/ 35944 h 390100"/>
              <a:gd name="connsiteX0" fmla="*/ 6736 w 285634"/>
              <a:gd name="connsiteY0" fmla="*/ 324908 h 369861"/>
              <a:gd name="connsiteX1" fmla="*/ 12982 w 285634"/>
              <a:gd name="connsiteY1" fmla="*/ 0 h 369861"/>
              <a:gd name="connsiteX0" fmla="*/ 0 w 394319"/>
              <a:gd name="connsiteY0" fmla="*/ 324908 h 329212"/>
              <a:gd name="connsiteX1" fmla="*/ 6246 w 394319"/>
              <a:gd name="connsiteY1" fmla="*/ 0 h 32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4319" h="329212">
                <a:moveTo>
                  <a:pt x="0" y="324908"/>
                </a:moveTo>
                <a:cubicBezTo>
                  <a:pt x="364444" y="366081"/>
                  <a:pt x="663134" y="100855"/>
                  <a:pt x="6246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1913214" y="372622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de-DE" b="0" i="0" dirty="0" smtClean="0">
                <a:solidFill>
                  <a:schemeClr val="tx2"/>
                </a:solidFill>
                <a:latin typeface="+mj-lt"/>
              </a:rPr>
              <a:t>=1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1993734" y="497334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de-DE" b="0" i="0" dirty="0" smtClean="0">
                <a:solidFill>
                  <a:schemeClr val="tx2"/>
                </a:solidFill>
                <a:latin typeface="+mj-lt"/>
              </a:rPr>
              <a:t>=2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4012161" y="446985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de-DE" b="0" i="0" dirty="0" smtClean="0">
                <a:solidFill>
                  <a:schemeClr val="tx2"/>
                </a:solidFill>
                <a:latin typeface="+mj-lt"/>
              </a:rPr>
              <a:t>=2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958415" y="389685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j-lt"/>
              </a:rPr>
              <a:t>…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7" name="Abgerundetes Rechteck 46"/>
          <p:cNvSpPr/>
          <p:nvPr/>
        </p:nvSpPr>
        <p:spPr>
          <a:xfrm>
            <a:off x="5254386" y="2269825"/>
            <a:ext cx="3411940" cy="8437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Range of Integer is bound,</a:t>
            </a:r>
          </a:p>
          <a:p>
            <a:pPr algn="ctr"/>
            <a:r>
              <a:rPr lang="en-US" dirty="0" smtClean="0"/>
              <a:t>thus domain is theoretically finite</a:t>
            </a:r>
            <a:endParaRPr lang="en-US" dirty="0"/>
          </a:p>
        </p:txBody>
      </p:sp>
      <p:sp>
        <p:nvSpPr>
          <p:cNvPr id="48" name="Abgerundete rechteckige Legende 47"/>
          <p:cNvSpPr/>
          <p:nvPr/>
        </p:nvSpPr>
        <p:spPr>
          <a:xfrm>
            <a:off x="5967482" y="5369973"/>
            <a:ext cx="2790969" cy="783233"/>
          </a:xfrm>
          <a:prstGeom prst="wedgeRoundRectCallout">
            <a:avLst>
              <a:gd name="adj1" fmla="val -24519"/>
              <a:gd name="adj2" fmla="val -88655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However, </a:t>
            </a:r>
            <a:r>
              <a:rPr lang="en-US" dirty="0"/>
              <a:t> </a:t>
            </a:r>
            <a:r>
              <a:rPr lang="en-US" dirty="0" smtClean="0"/>
              <a:t>in practice this will run out of memory</a:t>
            </a:r>
            <a:endParaRPr lang="en-US" dirty="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5967482" y="3694358"/>
            <a:ext cx="2790969" cy="1229038"/>
          </a:xfrm>
          <a:prstGeom prst="wedgeRoundRectCallout">
            <a:avLst>
              <a:gd name="adj1" fmla="val -27119"/>
              <a:gd name="adj2" fmla="val -96067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Eventually, no new path edge will be created and the algorithm terminates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3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38" grpId="0" animBg="1"/>
      <p:bldP spid="39" grpId="0"/>
      <p:bldP spid="40" grpId="0"/>
      <p:bldP spid="41" grpId="0" animBg="1"/>
      <p:bldP spid="43" grpId="0"/>
      <p:bldP spid="44" grpId="0"/>
      <p:bldP spid="45" grpId="0"/>
      <p:bldP spid="46" grpId="0"/>
      <p:bldP spid="47" grpId="0" animBg="1"/>
      <p:bldP spid="48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Distributive Flow Functions</a:t>
            </a:r>
            <a:endParaRPr lang="en-US" dirty="0"/>
          </a:p>
        </p:txBody>
      </p:sp>
      <p:sp>
        <p:nvSpPr>
          <p:cNvPr id="19" name="Rechteck 18"/>
          <p:cNvSpPr/>
          <p:nvPr/>
        </p:nvSpPr>
        <p:spPr>
          <a:xfrm>
            <a:off x="2389273" y="2086397"/>
            <a:ext cx="694706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hteck 19"/>
          <p:cNvSpPr/>
          <p:nvPr/>
        </p:nvSpPr>
        <p:spPr>
          <a:xfrm>
            <a:off x="1694567" y="3220569"/>
            <a:ext cx="694706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3083979" y="3220569"/>
            <a:ext cx="694706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hteck 21"/>
          <p:cNvSpPr/>
          <p:nvPr/>
        </p:nvSpPr>
        <p:spPr>
          <a:xfrm>
            <a:off x="2389273" y="4354741"/>
            <a:ext cx="694706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hteck 22"/>
          <p:cNvSpPr/>
          <p:nvPr/>
        </p:nvSpPr>
        <p:spPr>
          <a:xfrm>
            <a:off x="2389273" y="5488914"/>
            <a:ext cx="694706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Gerade Verbindung mit Pfeil 24"/>
          <p:cNvCxnSpPr>
            <a:stCxn id="19" idx="2"/>
            <a:endCxn id="21" idx="0"/>
          </p:cNvCxnSpPr>
          <p:nvPr/>
        </p:nvCxnSpPr>
        <p:spPr>
          <a:xfrm>
            <a:off x="2736626" y="2478282"/>
            <a:ext cx="694706" cy="742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9" idx="2"/>
            <a:endCxn id="20" idx="0"/>
          </p:cNvCxnSpPr>
          <p:nvPr/>
        </p:nvCxnSpPr>
        <p:spPr>
          <a:xfrm flipH="1">
            <a:off x="2041920" y="2478282"/>
            <a:ext cx="694706" cy="742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1" idx="2"/>
            <a:endCxn id="22" idx="0"/>
          </p:cNvCxnSpPr>
          <p:nvPr/>
        </p:nvCxnSpPr>
        <p:spPr>
          <a:xfrm flipH="1">
            <a:off x="2736626" y="3612454"/>
            <a:ext cx="694706" cy="742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0" idx="2"/>
            <a:endCxn id="22" idx="0"/>
          </p:cNvCxnSpPr>
          <p:nvPr/>
        </p:nvCxnSpPr>
        <p:spPr>
          <a:xfrm>
            <a:off x="2041920" y="3612454"/>
            <a:ext cx="694706" cy="742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2" idx="2"/>
            <a:endCxn id="23" idx="0"/>
          </p:cNvCxnSpPr>
          <p:nvPr/>
        </p:nvCxnSpPr>
        <p:spPr>
          <a:xfrm>
            <a:off x="2736626" y="4746626"/>
            <a:ext cx="0" cy="742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Freihandform 33"/>
          <p:cNvSpPr/>
          <p:nvPr/>
        </p:nvSpPr>
        <p:spPr>
          <a:xfrm>
            <a:off x="2015696" y="2222781"/>
            <a:ext cx="741650" cy="2328317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9550" h="371017">
                <a:moveTo>
                  <a:pt x="329550" y="0"/>
                </a:moveTo>
                <a:cubicBezTo>
                  <a:pt x="-343007" y="143387"/>
                  <a:pt x="216453" y="171754"/>
                  <a:pt x="250895" y="37101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2844325" y="2231433"/>
            <a:ext cx="611972" cy="2319249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79832 w 332051"/>
              <a:gd name="connsiteY0" fmla="*/ 0 h 371017"/>
              <a:gd name="connsiteX1" fmla="*/ 1177 w 332051"/>
              <a:gd name="connsiteY1" fmla="*/ 371017 h 371017"/>
              <a:gd name="connsiteX0" fmla="*/ 0 w 271928"/>
              <a:gd name="connsiteY0" fmla="*/ 0 h 369572"/>
              <a:gd name="connsiteX1" fmla="*/ 6246 w 271928"/>
              <a:gd name="connsiteY1" fmla="*/ 369572 h 36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1928" h="369572">
                <a:moveTo>
                  <a:pt x="0" y="0"/>
                </a:moveTo>
                <a:cubicBezTo>
                  <a:pt x="625212" y="162171"/>
                  <a:pt x="-28196" y="170309"/>
                  <a:pt x="6246" y="369572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6021857" y="2086396"/>
            <a:ext cx="694706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hteck 36"/>
          <p:cNvSpPr/>
          <p:nvPr/>
        </p:nvSpPr>
        <p:spPr>
          <a:xfrm>
            <a:off x="5327151" y="3220568"/>
            <a:ext cx="694706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hteck 37"/>
          <p:cNvSpPr/>
          <p:nvPr/>
        </p:nvSpPr>
        <p:spPr>
          <a:xfrm>
            <a:off x="6716563" y="3220568"/>
            <a:ext cx="694706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hteck 38"/>
          <p:cNvSpPr/>
          <p:nvPr/>
        </p:nvSpPr>
        <p:spPr>
          <a:xfrm>
            <a:off x="6021857" y="4354740"/>
            <a:ext cx="694706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hteck 39"/>
          <p:cNvSpPr/>
          <p:nvPr/>
        </p:nvSpPr>
        <p:spPr>
          <a:xfrm>
            <a:off x="6021857" y="5488913"/>
            <a:ext cx="694706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Gerade Verbindung mit Pfeil 40"/>
          <p:cNvCxnSpPr>
            <a:stCxn id="36" idx="2"/>
            <a:endCxn id="38" idx="0"/>
          </p:cNvCxnSpPr>
          <p:nvPr/>
        </p:nvCxnSpPr>
        <p:spPr>
          <a:xfrm>
            <a:off x="6369210" y="2478281"/>
            <a:ext cx="694706" cy="742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6" idx="2"/>
            <a:endCxn id="37" idx="0"/>
          </p:cNvCxnSpPr>
          <p:nvPr/>
        </p:nvCxnSpPr>
        <p:spPr>
          <a:xfrm flipH="1">
            <a:off x="5674504" y="2478281"/>
            <a:ext cx="694706" cy="742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38" idx="2"/>
            <a:endCxn id="39" idx="0"/>
          </p:cNvCxnSpPr>
          <p:nvPr/>
        </p:nvCxnSpPr>
        <p:spPr>
          <a:xfrm flipH="1">
            <a:off x="6369210" y="3612453"/>
            <a:ext cx="694706" cy="742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37" idx="2"/>
            <a:endCxn id="39" idx="0"/>
          </p:cNvCxnSpPr>
          <p:nvPr/>
        </p:nvCxnSpPr>
        <p:spPr>
          <a:xfrm>
            <a:off x="5674504" y="3612453"/>
            <a:ext cx="694706" cy="742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39" idx="2"/>
            <a:endCxn id="40" idx="0"/>
          </p:cNvCxnSpPr>
          <p:nvPr/>
        </p:nvCxnSpPr>
        <p:spPr>
          <a:xfrm>
            <a:off x="6369210" y="4746625"/>
            <a:ext cx="0" cy="742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Freihandform 45"/>
          <p:cNvSpPr/>
          <p:nvPr/>
        </p:nvSpPr>
        <p:spPr>
          <a:xfrm>
            <a:off x="5648280" y="2222780"/>
            <a:ext cx="741650" cy="2328319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9550" h="371017">
                <a:moveTo>
                  <a:pt x="329550" y="0"/>
                </a:moveTo>
                <a:cubicBezTo>
                  <a:pt x="-343007" y="143387"/>
                  <a:pt x="216453" y="171754"/>
                  <a:pt x="250895" y="37101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476909" y="2231432"/>
            <a:ext cx="611972" cy="2319251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79832 w 332051"/>
              <a:gd name="connsiteY0" fmla="*/ 0 h 371017"/>
              <a:gd name="connsiteX1" fmla="*/ 1177 w 332051"/>
              <a:gd name="connsiteY1" fmla="*/ 371017 h 371017"/>
              <a:gd name="connsiteX0" fmla="*/ 0 w 271928"/>
              <a:gd name="connsiteY0" fmla="*/ 0 h 369572"/>
              <a:gd name="connsiteX1" fmla="*/ 6246 w 271928"/>
              <a:gd name="connsiteY1" fmla="*/ 369572 h 36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1928" h="369572">
                <a:moveTo>
                  <a:pt x="0" y="0"/>
                </a:moveTo>
                <a:cubicBezTo>
                  <a:pt x="625212" y="162171"/>
                  <a:pt x="-28196" y="170309"/>
                  <a:pt x="6246" y="369572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 Verbindung mit Pfeil 48"/>
          <p:cNvCxnSpPr/>
          <p:nvPr/>
        </p:nvCxnSpPr>
        <p:spPr>
          <a:xfrm>
            <a:off x="6328266" y="4551099"/>
            <a:ext cx="0" cy="1171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>
            <a:off x="2563758" y="4599371"/>
            <a:ext cx="0" cy="1171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2869600" y="4611619"/>
            <a:ext cx="0" cy="1171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1660112" y="2664759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112" y="2664759"/>
                <a:ext cx="36798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3470444" y="2639735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444" y="2639735"/>
                <a:ext cx="37138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/>
              <p:cNvSpPr txBox="1"/>
              <p:nvPr/>
            </p:nvSpPr>
            <p:spPr>
              <a:xfrm>
                <a:off x="1961275" y="4959267"/>
                <a:ext cx="693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4" name="Textfeld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275" y="4959267"/>
                <a:ext cx="69371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2974795" y="4959267"/>
                <a:ext cx="697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795" y="4959267"/>
                <a:ext cx="697114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5312075" y="2689783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075" y="2689783"/>
                <a:ext cx="36798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7122407" y="266475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407" y="2664759"/>
                <a:ext cx="37138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/>
              <p:cNvSpPr txBox="1"/>
              <p:nvPr/>
            </p:nvSpPr>
            <p:spPr>
              <a:xfrm>
                <a:off x="3040919" y="5938321"/>
                <a:ext cx="1412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∪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2" name="Textfeld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919" y="5938321"/>
                <a:ext cx="1412181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/>
              <p:cNvSpPr txBox="1"/>
              <p:nvPr/>
            </p:nvSpPr>
            <p:spPr>
              <a:xfrm>
                <a:off x="6449613" y="4959267"/>
                <a:ext cx="1087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𝑓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(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𝑥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∪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𝑦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3" name="Textfeld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613" y="4959267"/>
                <a:ext cx="1087221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/>
              <p:cNvSpPr txBox="1"/>
              <p:nvPr/>
            </p:nvSpPr>
            <p:spPr>
              <a:xfrm>
                <a:off x="5025429" y="5938321"/>
                <a:ext cx="1087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𝑓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(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𝑥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∪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𝑦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6" name="Textfeld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429" y="5938321"/>
                <a:ext cx="1087221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/>
              <p:cNvSpPr txBox="1"/>
              <p:nvPr/>
            </p:nvSpPr>
            <p:spPr>
              <a:xfrm>
                <a:off x="4503125" y="5966453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7" name="Textfeld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125" y="5966453"/>
                <a:ext cx="41068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18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46" grpId="0" animBg="1"/>
      <p:bldP spid="47" grpId="0" animBg="1"/>
      <p:bldP spid="52" grpId="0"/>
      <p:bldP spid="53" grpId="0"/>
      <p:bldP spid="54" grpId="0"/>
      <p:bldP spid="55" grpId="0"/>
      <p:bldP spid="56" grpId="0"/>
      <p:bldP spid="57" grpId="0"/>
      <p:bldP spid="62" grpId="0"/>
      <p:bldP spid="63" grpId="0"/>
      <p:bldP spid="66" grpId="0"/>
      <p:bldP spid="67" grpId="0"/>
    </p:bld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1922</Words>
  <Application>Microsoft Office PowerPoint</Application>
  <PresentationFormat>Bildschirmpräsentation (4:3)</PresentationFormat>
  <Paragraphs>666</Paragraphs>
  <Slides>28</Slides>
  <Notes>15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Office-Design</vt:lpstr>
      <vt:lpstr>IFDS-Exercise Set-Up</vt:lpstr>
      <vt:lpstr>IFDS Framework Applied Static Analysis 2016  Johannes Lerch Dr. Michael Eichberg, Ben Hermann, Sebastian Proksch, Karim Ali Ph.D.</vt:lpstr>
      <vt:lpstr>A Framework for Interprocedural, Finite, Distributive, Subset Problems</vt:lpstr>
      <vt:lpstr>Graph Reachability</vt:lpstr>
      <vt:lpstr>Four Types of Edges</vt:lpstr>
      <vt:lpstr>PowerPoint-Präsentation</vt:lpstr>
      <vt:lpstr>Interprocedural Analysis</vt:lpstr>
      <vt:lpstr>Finite Domain of Data-Flow Facts</vt:lpstr>
      <vt:lpstr>Distributive Flow Functions</vt:lpstr>
      <vt:lpstr>Subset Problem</vt:lpstr>
      <vt:lpstr>Subset Problem (2)</vt:lpstr>
      <vt:lpstr>PowerPoint-Präsentation</vt:lpstr>
      <vt:lpstr>Static-Analysis Buzzword Bingo</vt:lpstr>
      <vt:lpstr>Field-Based Tracking</vt:lpstr>
      <vt:lpstr>Field-Sensitive Tracking</vt:lpstr>
      <vt:lpstr>Field-Sensitive Tracking (2)</vt:lpstr>
      <vt:lpstr>k-limiting</vt:lpstr>
      <vt:lpstr>k-limiting (2)</vt:lpstr>
      <vt:lpstr>k-limiting (3)</vt:lpstr>
      <vt:lpstr>k-limiting (4)</vt:lpstr>
      <vt:lpstr>IFDS-Exercise</vt:lpstr>
      <vt:lpstr>Set Up</vt:lpstr>
      <vt:lpstr>Quickstart</vt:lpstr>
      <vt:lpstr>FlowFunctions</vt:lpstr>
      <vt:lpstr>The Domain</vt:lpstr>
      <vt:lpstr>The Domain (2)</vt:lpstr>
      <vt:lpstr>Track the Operand Stack</vt:lpstr>
      <vt:lpstr>Some Instructions of Interest (listed as types of OPAL)</vt:lpstr>
    </vt:vector>
  </TitlesOfParts>
  <Company>TU Darmstadt, FG Softwaretechnik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Lerch</dc:creator>
  <cp:lastModifiedBy>Johannes Lerch</cp:lastModifiedBy>
  <cp:revision>194</cp:revision>
  <dcterms:created xsi:type="dcterms:W3CDTF">2016-05-10T13:13:33Z</dcterms:created>
  <dcterms:modified xsi:type="dcterms:W3CDTF">2016-05-31T11:19:03Z</dcterms:modified>
</cp:coreProperties>
</file>