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9" r:id="rId3"/>
    <p:sldId id="260" r:id="rId4"/>
    <p:sldId id="261" r:id="rId5"/>
    <p:sldId id="263" r:id="rId6"/>
    <p:sldId id="284" r:id="rId7"/>
    <p:sldId id="285" r:id="rId8"/>
    <p:sldId id="262" r:id="rId9"/>
    <p:sldId id="264" r:id="rId10"/>
    <p:sldId id="265" r:id="rId11"/>
    <p:sldId id="257" r:id="rId12"/>
    <p:sldId id="270" r:id="rId13"/>
    <p:sldId id="271" r:id="rId14"/>
    <p:sldId id="272" r:id="rId15"/>
    <p:sldId id="283" r:id="rId16"/>
    <p:sldId id="273" r:id="rId17"/>
    <p:sldId id="258" r:id="rId18"/>
    <p:sldId id="286" r:id="rId19"/>
    <p:sldId id="274" r:id="rId20"/>
    <p:sldId id="305" r:id="rId21"/>
    <p:sldId id="276" r:id="rId22"/>
    <p:sldId id="279" r:id="rId23"/>
    <p:sldId id="309" r:id="rId24"/>
    <p:sldId id="304" r:id="rId25"/>
    <p:sldId id="301" r:id="rId26"/>
    <p:sldId id="302" r:id="rId27"/>
    <p:sldId id="278" r:id="rId28"/>
    <p:sldId id="280" r:id="rId29"/>
    <p:sldId id="306" r:id="rId30"/>
    <p:sldId id="282" r:id="rId31"/>
    <p:sldId id="277" r:id="rId32"/>
    <p:sldId id="267" r:id="rId33"/>
    <p:sldId id="307" r:id="rId34"/>
    <p:sldId id="289" r:id="rId35"/>
    <p:sldId id="308" r:id="rId36"/>
    <p:sldId id="292" r:id="rId37"/>
    <p:sldId id="291" r:id="rId38"/>
    <p:sldId id="288" r:id="rId39"/>
    <p:sldId id="294" r:id="rId40"/>
    <p:sldId id="296" r:id="rId41"/>
    <p:sldId id="297" r:id="rId42"/>
    <p:sldId id="310" r:id="rId43"/>
    <p:sldId id="298" r:id="rId44"/>
    <p:sldId id="312" r:id="rId45"/>
    <p:sldId id="311" r:id="rId46"/>
    <p:sldId id="293" r:id="rId47"/>
    <p:sldId id="266" r:id="rId48"/>
    <p:sldId id="299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91" autoAdjust="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7EA43-61AA-F641-B3AF-27B55AC1F1CB}" type="datetimeFigureOut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C50D7-3B08-1C40-ACB8-0F2FB347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15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96B91-499E-1B4F-9F22-AD7EB4DEECBB}" type="datetimeFigureOut">
              <a:rPr lang="en-US" smtClean="0"/>
              <a:t>7/5/16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DD07-D900-AC48-A665-747AF99B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9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of the lecture</a:t>
            </a:r>
          </a:p>
          <a:p>
            <a:r>
              <a:rPr lang="en-US" dirty="0" smtClean="0"/>
              <a:t>As the query is build from the </a:t>
            </a:r>
            <a:r>
              <a:rPr lang="en-US" dirty="0" err="1" smtClean="0"/>
              <a:t>dev</a:t>
            </a:r>
            <a:r>
              <a:rPr lang="en-US" dirty="0" smtClean="0"/>
              <a:t> context, we also have SA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1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2AAD2-648B-6543-9456-7310BB6D20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6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Crucial difference to security that are super interested in finding these outliers, RSSE want</a:t>
            </a:r>
            <a:r>
              <a:rPr lang="en-US" baseline="0" dirty="0" smtClean="0"/>
              <a:t> to get rid of them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Cp. </a:t>
            </a:r>
            <a:r>
              <a:rPr lang="en-US" dirty="0" err="1" smtClean="0"/>
              <a:t>Betrand</a:t>
            </a:r>
            <a:r>
              <a:rPr lang="en-US" dirty="0" smtClean="0"/>
              <a:t> </a:t>
            </a:r>
            <a:r>
              <a:rPr lang="en-US" dirty="0" err="1" smtClean="0"/>
              <a:t>meyer</a:t>
            </a:r>
            <a:r>
              <a:rPr lang="en-US" dirty="0" smtClean="0"/>
              <a:t> pre-/</a:t>
            </a:r>
            <a:r>
              <a:rPr lang="en-US" dirty="0" err="1" smtClean="0"/>
              <a:t>postconditions</a:t>
            </a:r>
            <a:r>
              <a:rPr lang="en-US" dirty="0" smtClean="0"/>
              <a:t> and invariants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5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4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A.X defies the “contract”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Security has to assume it is broken, so the over-approximate</a:t>
            </a:r>
            <a:r>
              <a:rPr lang="is-IS" dirty="0" smtClean="0"/>
              <a:t>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s-I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only badly designed APIs break LSP,</a:t>
            </a:r>
            <a:r>
              <a:rPr lang="en-US" baseline="0" dirty="0" smtClean="0"/>
              <a:t> so we can simplify the problem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47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 Button</a:t>
            </a:r>
          </a:p>
          <a:p>
            <a:r>
              <a:rPr lang="en-US" dirty="0" smtClean="0"/>
              <a:t>Nobody</a:t>
            </a:r>
            <a:r>
              <a:rPr lang="en-US" baseline="0" dirty="0" smtClean="0"/>
              <a:t> else will ever see it</a:t>
            </a:r>
          </a:p>
          <a:p>
            <a:r>
              <a:rPr lang="en-US" baseline="0" dirty="0" smtClean="0"/>
              <a:t>Not interested in extracting facts about your custom button, but about anything I can learn about the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61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Think about reuse-boundaries!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Libraries vs. Frameworks?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9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caused</a:t>
            </a:r>
            <a:r>
              <a:rPr lang="en-US" baseline="0" dirty="0" smtClean="0"/>
              <a:t> by scalability problems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47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 MRR as the performance</a:t>
            </a:r>
            <a:r>
              <a:rPr lang="en-US" baseline="0" dirty="0" smtClean="0"/>
              <a:t> measure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2AAD2-648B-6543-9456-7310BB6D202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67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likely caused by pruning. We are talking about APIs... how many "clashes" exist for interesting APIs?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Might not be stable, open-source </a:t>
            </a:r>
            <a:r>
              <a:rPr lang="en-US" dirty="0" err="1" smtClean="0"/>
              <a:t>devs</a:t>
            </a:r>
            <a:r>
              <a:rPr lang="en-US" dirty="0" smtClean="0"/>
              <a:t> commit intermediate versions</a:t>
            </a:r>
          </a:p>
          <a:p>
            <a:endParaRPr lang="en-US" dirty="0" smtClean="0"/>
          </a:p>
          <a:p>
            <a:r>
              <a:rPr lang="en-US" dirty="0" smtClean="0"/>
              <a:t>Might not compile, dependencies might be 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AST</a:t>
            </a:r>
            <a:r>
              <a:rPr lang="en-US" baseline="0" dirty="0" smtClean="0"/>
              <a:t>-based for various reasons: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Close to what the developer sees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Pragmatic: that’s what is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10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Byte code vs. AST</a:t>
            </a:r>
          </a:p>
          <a:p>
            <a:r>
              <a:rPr lang="en-US" dirty="0" smtClean="0"/>
              <a:t>Much more complex to analyze, because no 3-Addr-Rep, but closer to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7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Idioms vs. patterns vs. ?</a:t>
            </a:r>
          </a:p>
          <a:p>
            <a:r>
              <a:rPr lang="en-US" dirty="0" smtClean="0"/>
              <a:t>Control Structures?</a:t>
            </a:r>
          </a:p>
          <a:p>
            <a:r>
              <a:rPr lang="en-US" dirty="0" smtClean="0"/>
              <a:t>Method calls?</a:t>
            </a:r>
          </a:p>
          <a:p>
            <a:r>
              <a:rPr lang="en-US" dirty="0" smtClean="0"/>
              <a:t>Order/Protocol?</a:t>
            </a:r>
          </a:p>
          <a:p>
            <a:r>
              <a:rPr lang="en-US" dirty="0" smtClean="0"/>
              <a:t>Points-to?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1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means also the static analysis depends on the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8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Pct val="75000"/>
              <a:buNone/>
              <a:defRPr sz="1800"/>
            </a:pPr>
            <a:r>
              <a:rPr lang="en-US" sz="2200" dirty="0" smtClean="0"/>
              <a:t>Other interesting features?</a:t>
            </a:r>
            <a:endParaRPr sz="2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 based</a:t>
            </a:r>
          </a:p>
          <a:p>
            <a:r>
              <a:rPr lang="en-US" dirty="0" smtClean="0"/>
              <a:t>BMN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4DD07-D900-AC48-A665-747AF99B04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C760-3103-6D4D-9AC4-08379480FFD6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9F945-BE0D-2C45-8358-B77AE5F865CD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8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3CF9-D9EB-8049-9241-41C79A050D3B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0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23A03-3889-7844-8E06-FEB6EB9B6849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6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469D-4EE8-C844-8384-44661D5D215F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6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51A5-4766-984A-ADB5-6E838FD33D2E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9F63-793A-4E43-B5BE-7F5516A84480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82C5-0014-CE45-93C3-4AA2531F37B2}" type="datetime1">
              <a:rPr lang="en-US" smtClean="0"/>
              <a:t>7/5/16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9A04-36FA-EC4A-A795-FD628D9384F2}" type="datetime1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5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729" y="3013382"/>
            <a:ext cx="9349453" cy="5044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9A04-36FA-EC4A-A795-FD628D9384F2}" type="datetime1">
              <a:rPr lang="en-US" smtClean="0"/>
              <a:t>7/5/16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9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1E8F-7523-4B4E-8E5E-C832D76BB456}" type="datetime1">
              <a:rPr lang="en-US" smtClean="0"/>
              <a:t>7/5/16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2130-D797-7141-9040-07F85805706C}" type="datetime1">
              <a:rPr lang="en-US" smtClean="0"/>
              <a:t>7/5/16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4F0AB-125D-1D4A-A62B-378C8E09642C}" type="datetime1">
              <a:rPr lang="en-US" smtClean="0"/>
              <a:t>7/5/16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E58C-DC60-A946-9A00-F30B2171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" y="1356098"/>
            <a:ext cx="9143999" cy="633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Applied Static Analysis 2016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0" y="4930585"/>
            <a:ext cx="9144000" cy="12550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Dr. Michael </a:t>
            </a:r>
            <a:r>
              <a:rPr lang="en-US" sz="2800" dirty="0" err="1" smtClean="0">
                <a:solidFill>
                  <a:srgbClr val="000000"/>
                </a:solidFill>
              </a:rPr>
              <a:t>Eichberg</a:t>
            </a:r>
            <a:r>
              <a:rPr lang="en-US" sz="2800" dirty="0" smtClean="0">
                <a:solidFill>
                  <a:srgbClr val="000000"/>
                </a:solidFill>
              </a:rPr>
              <a:t> (Organizer), Johannes </a:t>
            </a:r>
            <a:r>
              <a:rPr lang="en-US" sz="2800" dirty="0" err="1" smtClean="0">
                <a:solidFill>
                  <a:srgbClr val="000000"/>
                </a:solidFill>
              </a:rPr>
              <a:t>Lerch</a:t>
            </a:r>
            <a:r>
              <a:rPr lang="en-US" sz="2800" dirty="0" smtClean="0">
                <a:solidFill>
                  <a:srgbClr val="000000"/>
                </a:solidFill>
              </a:rPr>
              <a:t>,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Ben Hermann, </a:t>
            </a:r>
            <a:r>
              <a:rPr lang="en-US" sz="2800" dirty="0" err="1" smtClean="0">
                <a:solidFill>
                  <a:srgbClr val="000000"/>
                </a:solidFill>
              </a:rPr>
              <a:t>Karim</a:t>
            </a:r>
            <a:r>
              <a:rPr lang="en-US" sz="2800" dirty="0" smtClean="0">
                <a:solidFill>
                  <a:srgbClr val="000000"/>
                </a:solidFill>
              </a:rPr>
              <a:t> Ali Ph. D.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349980"/>
            <a:ext cx="914399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Sebastian Proksch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" y="2102972"/>
            <a:ext cx="9143999" cy="184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Recommendation Systems</a:t>
            </a:r>
            <a:br>
              <a:rPr lang="en-US" sz="6000" b="1" dirty="0" smtClean="0"/>
            </a:br>
            <a:r>
              <a:rPr lang="en-US" sz="6000" b="1" dirty="0" smtClean="0"/>
              <a:t>in Software Engineering</a:t>
            </a:r>
            <a:endParaRPr lang="en-US" sz="60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1" y="1833209"/>
            <a:ext cx="8580649" cy="42353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RSSE Pipeline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509" y="3225350"/>
            <a:ext cx="382113" cy="382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4145149" y="4710142"/>
            <a:ext cx="382113" cy="382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038352" y="1833209"/>
            <a:ext cx="382113" cy="382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6249760" y="3225350"/>
            <a:ext cx="382113" cy="382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732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Software Repositories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Lot’s of open source data available</a:t>
            </a:r>
          </a:p>
          <a:p>
            <a:r>
              <a:rPr lang="en-US" dirty="0" smtClean="0"/>
              <a:t>(Usually) stable source code</a:t>
            </a:r>
          </a:p>
          <a:p>
            <a:r>
              <a:rPr lang="en-US" dirty="0" smtClean="0"/>
              <a:t>(Usually) </a:t>
            </a:r>
            <a:r>
              <a:rPr lang="en-US" dirty="0" err="1" smtClean="0"/>
              <a:t>Compilable</a:t>
            </a:r>
            <a:endParaRPr lang="en-US" dirty="0" smtClean="0"/>
          </a:p>
          <a:p>
            <a:r>
              <a:rPr lang="en-US" dirty="0" smtClean="0"/>
              <a:t>Analysis frameworks available, once compiled</a:t>
            </a:r>
          </a:p>
          <a:p>
            <a:r>
              <a:rPr lang="en-US" dirty="0" smtClean="0"/>
              <a:t>Three-address representation easy to analyze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Code Under Development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in practice</a:t>
            </a:r>
          </a:p>
          <a:p>
            <a:r>
              <a:rPr lang="en-US" dirty="0" smtClean="0"/>
              <a:t>Incomplete code</a:t>
            </a:r>
          </a:p>
          <a:p>
            <a:r>
              <a:rPr lang="en-US" dirty="0" smtClean="0"/>
              <a:t>Invalid Statements</a:t>
            </a:r>
          </a:p>
          <a:p>
            <a:r>
              <a:rPr lang="en-US" dirty="0" smtClean="0"/>
              <a:t>Usually all types are resolved, environment is “functional”</a:t>
            </a:r>
          </a:p>
          <a:p>
            <a:r>
              <a:rPr lang="en-US" dirty="0" smtClean="0"/>
              <a:t>Often, analysis based on 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4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Nested in Plaintext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are not resolved</a:t>
            </a:r>
          </a:p>
          <a:p>
            <a:r>
              <a:rPr lang="en-US" dirty="0" smtClean="0"/>
              <a:t>Incomplete code (e.g., missing imports)</a:t>
            </a:r>
          </a:p>
          <a:p>
            <a:r>
              <a:rPr lang="en-US" dirty="0" smtClean="0"/>
              <a:t>Invalid Code (e.g., pseudo-code parts)</a:t>
            </a:r>
          </a:p>
          <a:p>
            <a:r>
              <a:rPr lang="en-US" dirty="0" smtClean="0"/>
              <a:t>Language not always obvious</a:t>
            </a:r>
          </a:p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63465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(</a:t>
            </a:r>
            <a:r>
              <a:rPr lang="en-US" dirty="0" err="1" smtClean="0"/>
              <a:t>Stackoverflow</a:t>
            </a:r>
            <a:r>
              <a:rPr lang="en-US" dirty="0"/>
              <a:t>, </a:t>
            </a:r>
            <a:r>
              <a:rPr lang="en-US" dirty="0" err="1"/>
              <a:t>Mailinglists</a:t>
            </a:r>
            <a:r>
              <a:rPr lang="en-US" dirty="0"/>
              <a:t>, </a:t>
            </a:r>
            <a:r>
              <a:rPr lang="en-US" dirty="0" smtClean="0"/>
              <a:t>Tutorials, </a:t>
            </a:r>
            <a:r>
              <a:rPr lang="en-US" dirty="0"/>
              <a:t>etc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2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everything is set up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13" y="1417638"/>
            <a:ext cx="7053880" cy="52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8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06729" y="3265585"/>
            <a:ext cx="9349453" cy="504407"/>
          </a:xfrm>
        </p:spPr>
        <p:txBody>
          <a:bodyPr>
            <a:normAutofit/>
          </a:bodyPr>
          <a:lstStyle/>
          <a:p>
            <a:r>
              <a:rPr lang="en-US" dirty="0" smtClean="0"/>
              <a:t>It is often the first challenge to make the source code analyzable.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(?)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(Machine)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1474364"/>
            <a:ext cx="43942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8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06729" y="2562781"/>
            <a:ext cx="9349453" cy="1656477"/>
          </a:xfrm>
        </p:spPr>
        <p:txBody>
          <a:bodyPr>
            <a:normAutofit/>
          </a:bodyPr>
          <a:lstStyle/>
          <a:p>
            <a:r>
              <a:rPr lang="en-US" dirty="0" smtClean="0"/>
              <a:t>Models represent the knowledge gained in the learning process.</a:t>
            </a:r>
            <a:br>
              <a:rPr lang="en-US" dirty="0" smtClean="0"/>
            </a:br>
            <a:r>
              <a:rPr lang="en-US" dirty="0" smtClean="0"/>
              <a:t>The model is used to infer proposals, its contents depend on </a:t>
            </a:r>
            <a:r>
              <a:rPr lang="en-US" dirty="0" smtClean="0"/>
              <a:t>the recommendation </a:t>
            </a:r>
            <a:r>
              <a:rPr lang="en-US" dirty="0" smtClean="0"/>
              <a:t>goal</a:t>
            </a:r>
            <a:r>
              <a:rPr lang="en-US" dirty="0" smtClean="0"/>
              <a:t>. The </a:t>
            </a:r>
            <a:r>
              <a:rPr lang="en-US" dirty="0" smtClean="0"/>
              <a:t>static analysis depends on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4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Case: Best Matching Neighbor Algorithm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0"/>
            <a:ext cx="7269627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Capture Structural Context</a:t>
            </a:r>
            <a:endParaRPr lang="en-US" dirty="0"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20</a:t>
            </a:fld>
            <a:endParaRPr lang="en-US"/>
          </a:p>
        </p:txBody>
      </p:sp>
      <p:pic>
        <p:nvPicPr>
          <p:cNvPr id="9" name="Picture 8" descr="code-norma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6" t="22904" r="4776" b="46872"/>
          <a:stretch/>
        </p:blipFill>
        <p:spPr>
          <a:xfrm>
            <a:off x="674003" y="1683735"/>
            <a:ext cx="7832763" cy="31200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61032" y="4453840"/>
            <a:ext cx="6425767" cy="1430391"/>
            <a:chOff x="2261032" y="4346381"/>
            <a:chExt cx="6425767" cy="1430391"/>
          </a:xfrm>
        </p:grpSpPr>
        <p:sp>
          <p:nvSpPr>
            <p:cNvPr id="11" name="Rectangle 10"/>
            <p:cNvSpPr/>
            <p:nvPr/>
          </p:nvSpPr>
          <p:spPr>
            <a:xfrm>
              <a:off x="2865356" y="4453333"/>
              <a:ext cx="5821443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Consolas"/>
                  <a:cs typeface="Consolas"/>
                </a:rPr>
                <a:t>  </a:t>
              </a:r>
              <a:r>
                <a:rPr lang="en-US" b="1" dirty="0" err="1" smtClean="0">
                  <a:latin typeface="Consolas"/>
                  <a:cs typeface="Consolas"/>
                </a:rPr>
                <a:t>ctx</a:t>
              </a:r>
              <a:r>
                <a:rPr lang="en-US" b="1" dirty="0" smtClean="0">
                  <a:latin typeface="Consolas"/>
                  <a:cs typeface="Consolas"/>
                </a:rPr>
                <a:t>:  </a:t>
              </a:r>
              <a:r>
                <a:rPr lang="en-US" dirty="0" err="1">
                  <a:latin typeface="Consolas"/>
                  <a:cs typeface="Consolas"/>
                </a:rPr>
                <a:t>WizardPage.createControl</a:t>
              </a:r>
              <a:r>
                <a:rPr lang="en-US" dirty="0">
                  <a:latin typeface="Consolas"/>
                  <a:cs typeface="Consolas"/>
                </a:rPr>
                <a:t>(Composite)</a:t>
              </a:r>
            </a:p>
            <a:p>
              <a:endParaRPr lang="en-US" sz="800" b="1" dirty="0" smtClean="0">
                <a:latin typeface="Consolas"/>
                <a:cs typeface="Consolas"/>
              </a:endParaRPr>
            </a:p>
            <a:p>
              <a:r>
                <a:rPr lang="en-US" b="1" dirty="0" smtClean="0">
                  <a:latin typeface="Consolas"/>
                  <a:cs typeface="Consolas"/>
                </a:rPr>
                <a:t>  call</a:t>
              </a:r>
              <a:r>
                <a:rPr lang="en-US" b="1" dirty="0">
                  <a:latin typeface="Consolas"/>
                  <a:cs typeface="Consolas"/>
                </a:rPr>
                <a:t>:</a:t>
              </a:r>
              <a:r>
                <a:rPr lang="en-US" dirty="0">
                  <a:latin typeface="Consolas"/>
                  <a:cs typeface="Consolas"/>
                </a:rPr>
                <a:t> Button.&lt;</a:t>
              </a:r>
              <a:r>
                <a:rPr lang="en-US" dirty="0" err="1">
                  <a:latin typeface="Consolas"/>
                  <a:cs typeface="Consolas"/>
                </a:rPr>
                <a:t>init</a:t>
              </a:r>
              <a:r>
                <a:rPr lang="en-US" dirty="0">
                  <a:latin typeface="Consolas"/>
                  <a:cs typeface="Consolas"/>
                </a:rPr>
                <a:t>&gt;(...)</a:t>
              </a:r>
            </a:p>
            <a:p>
              <a:r>
                <a:rPr lang="en-US" b="1" dirty="0" smtClean="0">
                  <a:latin typeface="Consolas"/>
                  <a:cs typeface="Consolas"/>
                </a:rPr>
                <a:t>  call</a:t>
              </a:r>
              <a:r>
                <a:rPr lang="en-US" b="1" dirty="0">
                  <a:latin typeface="Consolas"/>
                  <a:cs typeface="Consolas"/>
                </a:rPr>
                <a:t>: </a:t>
              </a:r>
              <a:r>
                <a:rPr lang="en-US" dirty="0" err="1">
                  <a:latin typeface="Consolas"/>
                  <a:cs typeface="Consolas"/>
                </a:rPr>
                <a:t>addSelectionListener</a:t>
              </a:r>
              <a:r>
                <a:rPr lang="en-US" dirty="0">
                  <a:latin typeface="Consolas"/>
                  <a:cs typeface="Consolas"/>
                </a:rPr>
                <a:t>(...)</a:t>
              </a:r>
            </a:p>
            <a:p>
              <a:r>
                <a:rPr lang="en-US" b="1" dirty="0" smtClean="0">
                  <a:latin typeface="Consolas"/>
                  <a:cs typeface="Consolas"/>
                </a:rPr>
                <a:t>  call</a:t>
              </a:r>
              <a:r>
                <a:rPr lang="en-US" b="1" dirty="0">
                  <a:latin typeface="Consolas"/>
                  <a:cs typeface="Consolas"/>
                </a:rPr>
                <a:t>: </a:t>
              </a:r>
              <a:r>
                <a:rPr lang="en-US" dirty="0" err="1">
                  <a:latin typeface="Consolas"/>
                  <a:cs typeface="Consolas"/>
                </a:rPr>
                <a:t>setLayoutData</a:t>
              </a:r>
              <a:r>
                <a:rPr lang="en-US" dirty="0">
                  <a:latin typeface="Consolas"/>
                  <a:cs typeface="Consolas"/>
                </a:rPr>
                <a:t>(...)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261032" y="4346381"/>
              <a:ext cx="498000" cy="462264"/>
            </a:xfrm>
            <a:prstGeom prst="rightArrow">
              <a:avLst>
                <a:gd name="adj1" fmla="val 56029"/>
                <a:gd name="adj2" fmla="val 6205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01110" y="4964732"/>
              <a:ext cx="76198" cy="711200"/>
            </a:xfrm>
            <a:prstGeom prst="rect">
              <a:avLst/>
            </a:prstGeom>
            <a:noFill/>
            <a:ln w="4445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01109" y="4549960"/>
              <a:ext cx="76199" cy="244231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64336" y="1799490"/>
            <a:ext cx="4631665" cy="2074985"/>
            <a:chOff x="1464336" y="1799490"/>
            <a:chExt cx="4631665" cy="2074985"/>
          </a:xfrm>
        </p:grpSpPr>
        <p:sp>
          <p:nvSpPr>
            <p:cNvPr id="3" name="Rectangle 2"/>
            <p:cNvSpPr/>
            <p:nvPr/>
          </p:nvSpPr>
          <p:spPr>
            <a:xfrm>
              <a:off x="1856153" y="3360613"/>
              <a:ext cx="2520462" cy="244231"/>
            </a:xfrm>
            <a:prstGeom prst="rect">
              <a:avLst/>
            </a:prstGeom>
            <a:noFill/>
            <a:ln w="4445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91323" y="3630244"/>
              <a:ext cx="1664677" cy="244231"/>
            </a:xfrm>
            <a:prstGeom prst="rect">
              <a:avLst/>
            </a:prstGeom>
            <a:noFill/>
            <a:ln w="4445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91340" y="3096844"/>
              <a:ext cx="1258276" cy="244231"/>
            </a:xfrm>
            <a:prstGeom prst="rect">
              <a:avLst/>
            </a:prstGeom>
            <a:noFill/>
            <a:ln w="4445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06432" y="2565397"/>
              <a:ext cx="1643183" cy="244231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90833" y="1799490"/>
              <a:ext cx="1305168" cy="244231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1464336" y="3096844"/>
              <a:ext cx="1142096" cy="263769"/>
            </a:xfrm>
            <a:prstGeom prst="ellipse">
              <a:avLst/>
            </a:prstGeom>
            <a:noFill/>
            <a:ln w="4445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746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0" y="443758"/>
            <a:ext cx="8229600" cy="4483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90" y="5130465"/>
            <a:ext cx="6896100" cy="58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90" y="5714665"/>
            <a:ext cx="6896100" cy="55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7180" y="3263434"/>
            <a:ext cx="7428540" cy="505221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Case: Pattern-based Bayesian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Better, Use More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Already in Use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Enclosing Method</a:t>
            </a:r>
          </a:p>
          <a:p>
            <a:pPr lvl="1"/>
            <a:r>
              <a:rPr lang="en-US" dirty="0" smtClean="0"/>
              <a:t>Receiver </a:t>
            </a:r>
            <a:r>
              <a:rPr lang="en-US" dirty="0" err="1" smtClean="0"/>
              <a:t>Callsites</a:t>
            </a:r>
            <a:endParaRPr lang="en-US" dirty="0" smtClean="0"/>
          </a:p>
          <a:p>
            <a:pPr lvl="1"/>
            <a:endParaRPr lang="en-US" sz="800" dirty="0" smtClean="0"/>
          </a:p>
          <a:p>
            <a:r>
              <a:rPr lang="en-US" dirty="0" smtClean="0"/>
              <a:t>New Features</a:t>
            </a:r>
          </a:p>
          <a:p>
            <a:pPr lvl="1"/>
            <a:r>
              <a:rPr lang="en-US" dirty="0" smtClean="0"/>
              <a:t>Enclosing Class</a:t>
            </a:r>
          </a:p>
          <a:p>
            <a:pPr lvl="1"/>
            <a:r>
              <a:rPr lang="en-US" dirty="0" smtClean="0"/>
              <a:t>Parameter </a:t>
            </a:r>
            <a:r>
              <a:rPr lang="en-US" dirty="0" err="1" smtClean="0"/>
              <a:t>Callsites</a:t>
            </a:r>
            <a:endParaRPr lang="en-US" dirty="0" smtClean="0"/>
          </a:p>
          <a:p>
            <a:pPr lvl="1"/>
            <a:r>
              <a:rPr lang="en-US" dirty="0" smtClean="0"/>
              <a:t>Definition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Existing Solution Does Not Scale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C32D9E4-D3A7-974C-877C-387BF76EF0F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29595"/>
              </p:ext>
            </p:extLst>
          </p:nvPr>
        </p:nvGraphicFramePr>
        <p:xfrm>
          <a:off x="2002003" y="2049430"/>
          <a:ext cx="2914810" cy="2926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1481"/>
                <a:gridCol w="291481"/>
                <a:gridCol w="291481"/>
                <a:gridCol w="291481"/>
                <a:gridCol w="291481"/>
                <a:gridCol w="291481"/>
                <a:gridCol w="291481"/>
                <a:gridCol w="291481"/>
                <a:gridCol w="291481"/>
                <a:gridCol w="291481"/>
              </a:tblGrid>
              <a:tr h="2938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3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293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8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293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293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68667" y="1440465"/>
            <a:ext cx="1566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BMN 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2003" y="5168882"/>
            <a:ext cx="0" cy="9019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01066" y="2049430"/>
            <a:ext cx="20330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5494" y="2163486"/>
            <a:ext cx="1980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features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209319" y="5378370"/>
            <a:ext cx="2125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examples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826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Networks to the Rescue!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C32D9E4-D3A7-974C-877C-387BF76EF0F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 descr="SimpleBayesN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27" y="1678576"/>
            <a:ext cx="7034784" cy="3834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437" y="5845197"/>
            <a:ext cx="889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Example query: P(RAIN | GRASS WET)?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836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Pattern-based Bayesian Network (PBN)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C32D9E4-D3A7-974C-877C-387BF76EF0F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47730"/>
              </p:ext>
            </p:extLst>
          </p:nvPr>
        </p:nvGraphicFramePr>
        <p:xfrm>
          <a:off x="5190775" y="1760071"/>
          <a:ext cx="3327073" cy="1485900"/>
        </p:xfrm>
        <a:graphic>
          <a:graphicData uri="http://schemas.openxmlformats.org/drawingml/2006/table">
            <a:tbl>
              <a:tblPr/>
              <a:tblGrid>
                <a:gridCol w="1680154"/>
                <a:gridCol w="536402"/>
                <a:gridCol w="536402"/>
                <a:gridCol w="574115"/>
              </a:tblGrid>
              <a:tr h="2921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What is the enclosing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method?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createDialog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modifyText()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76791"/>
              </p:ext>
            </p:extLst>
          </p:nvPr>
        </p:nvGraphicFramePr>
        <p:xfrm>
          <a:off x="2614389" y="1912471"/>
          <a:ext cx="1244600" cy="11811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</a:tblGrid>
              <a:tr h="2921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Examples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09675"/>
              </p:ext>
            </p:extLst>
          </p:nvPr>
        </p:nvGraphicFramePr>
        <p:xfrm>
          <a:off x="457200" y="4251886"/>
          <a:ext cx="2552700" cy="1181100"/>
        </p:xfrm>
        <a:graphic>
          <a:graphicData uri="http://schemas.openxmlformats.org/drawingml/2006/table">
            <a:tbl>
              <a:tblPr/>
              <a:tblGrid>
                <a:gridCol w="660400"/>
                <a:gridCol w="635000"/>
                <a:gridCol w="622300"/>
                <a:gridCol w="635000"/>
              </a:tblGrid>
              <a:tr h="2921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Was “&lt;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&gt;” called?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0215"/>
              </p:ext>
            </p:extLst>
          </p:nvPr>
        </p:nvGraphicFramePr>
        <p:xfrm>
          <a:off x="3204939" y="4251886"/>
          <a:ext cx="2552700" cy="1181100"/>
        </p:xfrm>
        <a:graphic>
          <a:graphicData uri="http://schemas.openxmlformats.org/drawingml/2006/table">
            <a:tbl>
              <a:tblPr/>
              <a:tblGrid>
                <a:gridCol w="660400"/>
                <a:gridCol w="635000"/>
                <a:gridCol w="622300"/>
                <a:gridCol w="635000"/>
              </a:tblGrid>
              <a:tr h="2921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Was “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setText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” called?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96620"/>
              </p:ext>
            </p:extLst>
          </p:nvPr>
        </p:nvGraphicFramePr>
        <p:xfrm>
          <a:off x="5965148" y="4251886"/>
          <a:ext cx="2552700" cy="1181100"/>
        </p:xfrm>
        <a:graphic>
          <a:graphicData uri="http://schemas.openxmlformats.org/drawingml/2006/table">
            <a:tbl>
              <a:tblPr/>
              <a:tblGrid>
                <a:gridCol w="660400"/>
                <a:gridCol w="635000"/>
                <a:gridCol w="622300"/>
                <a:gridCol w="635000"/>
              </a:tblGrid>
              <a:tr h="2921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Was “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getText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” called?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>
            <a:stCxn id="23" idx="3"/>
            <a:endCxn id="21" idx="1"/>
          </p:cNvCxnSpPr>
          <p:nvPr/>
        </p:nvCxnSpPr>
        <p:spPr>
          <a:xfrm>
            <a:off x="3858989" y="2503021"/>
            <a:ext cx="133178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2"/>
            <a:endCxn id="25" idx="0"/>
          </p:cNvCxnSpPr>
          <p:nvPr/>
        </p:nvCxnSpPr>
        <p:spPr>
          <a:xfrm flipH="1">
            <a:off x="1733550" y="3093571"/>
            <a:ext cx="1503139" cy="115831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6" idx="0"/>
          </p:cNvCxnSpPr>
          <p:nvPr/>
        </p:nvCxnSpPr>
        <p:spPr>
          <a:xfrm>
            <a:off x="3236689" y="3093571"/>
            <a:ext cx="1244600" cy="115831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7" idx="0"/>
          </p:cNvCxnSpPr>
          <p:nvPr/>
        </p:nvCxnSpPr>
        <p:spPr>
          <a:xfrm>
            <a:off x="3236689" y="3093571"/>
            <a:ext cx="4004809" cy="115831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6869" y="5649199"/>
            <a:ext cx="7862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Examples:	P(«method» == TRUE)?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P</a:t>
            </a:r>
            <a:r>
              <a:rPr lang="en-US" sz="2400" dirty="0"/>
              <a:t>(«method» == TRUE | Context = “</a:t>
            </a:r>
            <a:r>
              <a:rPr lang="en-US" sz="2400" dirty="0" err="1" smtClean="0"/>
              <a:t>createDialog</a:t>
            </a:r>
            <a:r>
              <a:rPr lang="en-US" sz="2400" dirty="0" smtClean="0"/>
              <a:t>”</a:t>
            </a:r>
            <a:r>
              <a:rPr lang="en-US" sz="2400" dirty="0"/>
              <a:t>)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789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Data Points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7" y="1967853"/>
            <a:ext cx="6878166" cy="37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6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</a:t>
            </a:r>
            <a:r>
              <a:rPr lang="en-US" dirty="0"/>
              <a:t>C</a:t>
            </a:r>
            <a:r>
              <a:rPr lang="en-US" dirty="0" smtClean="0"/>
              <a:t>luster Representative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17758" y="2932822"/>
            <a:ext cx="515716" cy="2031325"/>
            <a:chOff x="2250301" y="2307620"/>
            <a:chExt cx="51571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2348730" y="2307620"/>
              <a:ext cx="3016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</a:p>
            <a:p>
              <a:r>
                <a:rPr lang="en-US" dirty="0" smtClean="0"/>
                <a:t>1</a:t>
              </a:r>
            </a:p>
            <a:p>
              <a:r>
                <a:rPr lang="en-US" dirty="0" smtClean="0"/>
                <a:t>0</a:t>
              </a:r>
            </a:p>
            <a:p>
              <a:r>
                <a:rPr lang="en-US" dirty="0" smtClean="0"/>
                <a:t>1</a:t>
              </a:r>
            </a:p>
            <a:p>
              <a:r>
                <a:rPr lang="en-US" dirty="0" smtClean="0"/>
                <a:t>0</a:t>
              </a:r>
            </a:p>
            <a:p>
              <a:r>
                <a:rPr lang="en-US" dirty="0" smtClean="0"/>
                <a:t>0</a:t>
              </a:r>
            </a:p>
            <a:p>
              <a:r>
                <a:rPr lang="en-US" dirty="0"/>
                <a:t>1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0301" y="2375895"/>
              <a:ext cx="114300" cy="18669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636736" y="2389550"/>
              <a:ext cx="129281" cy="18669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670999" y="2932822"/>
            <a:ext cx="515716" cy="2031325"/>
            <a:chOff x="2250301" y="2307620"/>
            <a:chExt cx="515716" cy="2031325"/>
          </a:xfrm>
        </p:grpSpPr>
        <p:sp>
          <p:nvSpPr>
            <p:cNvPr id="15" name="TextBox 14"/>
            <p:cNvSpPr txBox="1"/>
            <p:nvPr/>
          </p:nvSpPr>
          <p:spPr>
            <a:xfrm>
              <a:off x="2348730" y="2307620"/>
              <a:ext cx="3016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</a:p>
            <a:p>
              <a:r>
                <a:rPr lang="en-US" dirty="0" smtClean="0"/>
                <a:t>1</a:t>
              </a:r>
            </a:p>
            <a:p>
              <a:r>
                <a:rPr lang="en-US" dirty="0" smtClean="0"/>
                <a:t>0</a:t>
              </a:r>
            </a:p>
            <a:p>
              <a:r>
                <a:rPr lang="en-US" dirty="0" smtClean="0"/>
                <a:t>1</a:t>
              </a:r>
            </a:p>
            <a:p>
              <a:r>
                <a:rPr lang="en-US" dirty="0" smtClean="0"/>
                <a:t>0</a:t>
              </a:r>
            </a:p>
            <a:p>
              <a:r>
                <a:rPr lang="en-US" dirty="0" smtClean="0"/>
                <a:t>0</a:t>
              </a:r>
            </a:p>
            <a:p>
              <a:r>
                <a:rPr lang="en-US" dirty="0"/>
                <a:t>1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0301" y="2375895"/>
              <a:ext cx="114300" cy="18669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636736" y="2389550"/>
              <a:ext cx="129281" cy="18669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669847" y="2932822"/>
            <a:ext cx="515716" cy="2031325"/>
            <a:chOff x="2250301" y="2307620"/>
            <a:chExt cx="515716" cy="2031325"/>
          </a:xfrm>
        </p:grpSpPr>
        <p:sp>
          <p:nvSpPr>
            <p:cNvPr id="23" name="TextBox 22"/>
            <p:cNvSpPr txBox="1"/>
            <p:nvPr/>
          </p:nvSpPr>
          <p:spPr>
            <a:xfrm>
              <a:off x="2348730" y="2307620"/>
              <a:ext cx="3016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</a:p>
            <a:p>
              <a:r>
                <a:rPr lang="en-US" dirty="0" smtClean="0"/>
                <a:t>1</a:t>
              </a:r>
            </a:p>
            <a:p>
              <a:r>
                <a:rPr lang="en-US" dirty="0" smtClean="0"/>
                <a:t>0</a:t>
              </a:r>
            </a:p>
            <a:p>
              <a:r>
                <a:rPr lang="en-US" dirty="0" smtClean="0"/>
                <a:t>1</a:t>
              </a:r>
            </a:p>
            <a:p>
              <a:r>
                <a:rPr lang="en-US" dirty="0" smtClean="0"/>
                <a:t>0</a:t>
              </a:r>
            </a:p>
            <a:p>
              <a:r>
                <a:rPr lang="en-US" dirty="0" smtClean="0"/>
                <a:t>0</a:t>
              </a:r>
            </a:p>
            <a:p>
              <a:r>
                <a:rPr lang="en-US" dirty="0"/>
                <a:t>1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0301" y="2375895"/>
              <a:ext cx="114300" cy="18669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636736" y="2389550"/>
              <a:ext cx="129281" cy="1866900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3841818" y="3697468"/>
            <a:ext cx="107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(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81133" y="3700327"/>
            <a:ext cx="42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 =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59158" y="3732680"/>
            <a:ext cx="51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 </a:t>
            </a:r>
            <a:r>
              <a:rPr lang="is-IS" dirty="0" smtClean="0"/>
              <a:t>…,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35017" y="3694567"/>
            <a:ext cx="24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641585" y="2932257"/>
            <a:ext cx="816126" cy="2031325"/>
            <a:chOff x="2250301" y="2321275"/>
            <a:chExt cx="816126" cy="2031325"/>
          </a:xfrm>
        </p:grpSpPr>
        <p:sp>
          <p:nvSpPr>
            <p:cNvPr id="32" name="TextBox 31"/>
            <p:cNvSpPr txBox="1"/>
            <p:nvPr/>
          </p:nvSpPr>
          <p:spPr>
            <a:xfrm>
              <a:off x="2348730" y="2321275"/>
              <a:ext cx="59392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0.97</a:t>
              </a:r>
            </a:p>
            <a:p>
              <a:r>
                <a:rPr lang="en-US" dirty="0" smtClean="0"/>
                <a:t>0.81</a:t>
              </a:r>
            </a:p>
            <a:p>
              <a:r>
                <a:rPr lang="en-US" dirty="0" smtClean="0"/>
                <a:t>0.02</a:t>
              </a:r>
            </a:p>
            <a:p>
              <a:r>
                <a:rPr lang="en-US" dirty="0" smtClean="0"/>
                <a:t>0.43</a:t>
              </a:r>
            </a:p>
            <a:p>
              <a:r>
                <a:rPr lang="en-US" dirty="0" smtClean="0"/>
                <a:t>0.11</a:t>
              </a:r>
            </a:p>
            <a:p>
              <a:r>
                <a:rPr lang="en-US" dirty="0" smtClean="0"/>
                <a:t>0.00</a:t>
              </a:r>
            </a:p>
            <a:p>
              <a:r>
                <a:rPr lang="en-US" dirty="0" smtClean="0"/>
                <a:t>0.28</a:t>
              </a:r>
              <a:endParaRPr lang="en-US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0301" y="2375895"/>
              <a:ext cx="114300" cy="18669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937146" y="2389550"/>
              <a:ext cx="129281" cy="186690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011195" y="2945912"/>
            <a:ext cx="1089226" cy="2031325"/>
            <a:chOff x="2250301" y="2321275"/>
            <a:chExt cx="1089226" cy="2031325"/>
          </a:xfrm>
        </p:grpSpPr>
        <p:sp>
          <p:nvSpPr>
            <p:cNvPr id="36" name="TextBox 35"/>
            <p:cNvSpPr txBox="1"/>
            <p:nvPr/>
          </p:nvSpPr>
          <p:spPr>
            <a:xfrm>
              <a:off x="2348730" y="2321275"/>
              <a:ext cx="91563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in: ctx1</a:t>
              </a:r>
            </a:p>
            <a:p>
              <a:pPr algn="ctr"/>
              <a:r>
                <a:rPr lang="en-US" dirty="0"/>
                <a:t>i</a:t>
              </a:r>
              <a:r>
                <a:rPr lang="en-US" dirty="0" smtClean="0"/>
                <a:t>n: ctx2</a:t>
              </a:r>
            </a:p>
            <a:p>
              <a:pPr algn="ctr"/>
              <a:r>
                <a:rPr lang="en-US" dirty="0" smtClean="0"/>
                <a:t>call: m1</a:t>
              </a:r>
            </a:p>
            <a:p>
              <a:pPr algn="ctr"/>
              <a:r>
                <a:rPr lang="en-US" dirty="0"/>
                <a:t>c</a:t>
              </a:r>
              <a:r>
                <a:rPr lang="en-US" dirty="0" smtClean="0"/>
                <a:t>all: m2</a:t>
              </a:r>
            </a:p>
            <a:p>
              <a:pPr algn="ctr"/>
              <a:r>
                <a:rPr lang="en-US" dirty="0" smtClean="0"/>
                <a:t>call: m3</a:t>
              </a:r>
            </a:p>
            <a:p>
              <a:pPr algn="ctr"/>
              <a:r>
                <a:rPr lang="en-US" dirty="0"/>
                <a:t>c</a:t>
              </a:r>
              <a:r>
                <a:rPr lang="en-US" dirty="0" smtClean="0"/>
                <a:t>all: m4</a:t>
              </a:r>
            </a:p>
            <a:p>
              <a:pPr algn="ctr"/>
              <a:r>
                <a:rPr lang="is-IS" dirty="0" smtClean="0"/>
                <a:t>…</a:t>
              </a:r>
              <a:endParaRPr lang="en-US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0301" y="2375895"/>
              <a:ext cx="114300" cy="18669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210246" y="2389550"/>
              <a:ext cx="129281" cy="18669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484510" y="3694567"/>
            <a:ext cx="14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 =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069380" y="2891858"/>
            <a:ext cx="955879" cy="450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23405" y="2891858"/>
            <a:ext cx="955879" cy="450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Probabilities Allow Clustering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C32D9E4-D3A7-974C-877C-387BF76EF0F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86493"/>
              </p:ext>
            </p:extLst>
          </p:nvPr>
        </p:nvGraphicFramePr>
        <p:xfrm>
          <a:off x="5494012" y="2102527"/>
          <a:ext cx="3023836" cy="1485900"/>
        </p:xfrm>
        <a:graphic>
          <a:graphicData uri="http://schemas.openxmlformats.org/drawingml/2006/table">
            <a:tbl>
              <a:tblPr/>
              <a:tblGrid>
                <a:gridCol w="755959"/>
                <a:gridCol w="755959"/>
                <a:gridCol w="755959"/>
                <a:gridCol w="755959"/>
              </a:tblGrid>
              <a:tr h="2921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What</a:t>
                      </a:r>
                      <a:r>
                        <a:rPr lang="en-US" sz="1800" b="1" i="0" u="none" strike="noStrike" baseline="0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 is the e</a:t>
                      </a:r>
                      <a:r>
                        <a:rPr lang="en-US" sz="1800" b="1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nclosing method?</a:t>
                      </a:r>
                      <a:endParaRPr lang="en-US" sz="1800" b="1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P1</a:t>
                      </a:r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P2</a:t>
                      </a:r>
                      <a:endParaRPr lang="is-I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Ctx1</a:t>
                      </a:r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50</a:t>
                      </a:r>
                      <a:r>
                        <a:rPr 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Ctx2</a:t>
                      </a:r>
                      <a:endParaRPr lang="is-I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50</a:t>
                      </a:r>
                      <a:r>
                        <a:rPr 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Ctx3</a:t>
                      </a:r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100</a:t>
                      </a:r>
                      <a:r>
                        <a:rPr 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25940"/>
              </p:ext>
            </p:extLst>
          </p:nvPr>
        </p:nvGraphicFramePr>
        <p:xfrm>
          <a:off x="2614389" y="2254927"/>
          <a:ext cx="1244600" cy="11811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</a:tblGrid>
              <a:tr h="2921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Patterns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766754"/>
              </p:ext>
            </p:extLst>
          </p:nvPr>
        </p:nvGraphicFramePr>
        <p:xfrm>
          <a:off x="457200" y="4594342"/>
          <a:ext cx="2552700" cy="1181100"/>
        </p:xfrm>
        <a:graphic>
          <a:graphicData uri="http://schemas.openxmlformats.org/drawingml/2006/table">
            <a:tbl>
              <a:tblPr/>
              <a:tblGrid>
                <a:gridCol w="660400"/>
                <a:gridCol w="635000"/>
                <a:gridCol w="622300"/>
                <a:gridCol w="635000"/>
              </a:tblGrid>
              <a:tr h="2921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+mn-lt"/>
                        </a:rPr>
                        <a:t>Was “&lt;</a:t>
                      </a:r>
                      <a:r>
                        <a:rPr lang="en-US" sz="1800" b="1" i="0" u="none" strike="noStrike" dirty="0" err="1" smtClean="0">
                          <a:solidFill>
                            <a:srgbClr val="BFBFBF"/>
                          </a:solidFill>
                          <a:effectLst/>
                          <a:latin typeface="+mn-lt"/>
                        </a:rPr>
                        <a:t>init</a:t>
                      </a:r>
                      <a:r>
                        <a:rPr lang="en-US" sz="1800" b="1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+mn-lt"/>
                        </a:rPr>
                        <a:t>&gt;” called?</a:t>
                      </a:r>
                      <a:endParaRPr lang="en-US" sz="1800" b="1" i="0" u="none" strike="noStrike" dirty="0">
                        <a:solidFill>
                          <a:srgbClr val="BFBFB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P1</a:t>
                      </a:r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P2</a:t>
                      </a:r>
                      <a:endParaRPr lang="is-I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86564"/>
              </p:ext>
            </p:extLst>
          </p:nvPr>
        </p:nvGraphicFramePr>
        <p:xfrm>
          <a:off x="3204939" y="4594342"/>
          <a:ext cx="2552700" cy="1181100"/>
        </p:xfrm>
        <a:graphic>
          <a:graphicData uri="http://schemas.openxmlformats.org/drawingml/2006/table">
            <a:tbl>
              <a:tblPr/>
              <a:tblGrid>
                <a:gridCol w="660400"/>
                <a:gridCol w="635000"/>
                <a:gridCol w="622300"/>
                <a:gridCol w="635000"/>
              </a:tblGrid>
              <a:tr h="292100">
                <a:tc gridSpan="4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Was “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setText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” called?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510085"/>
              </p:ext>
            </p:extLst>
          </p:nvPr>
        </p:nvGraphicFramePr>
        <p:xfrm>
          <a:off x="5965148" y="4594342"/>
          <a:ext cx="2552700" cy="1181100"/>
        </p:xfrm>
        <a:graphic>
          <a:graphicData uri="http://schemas.openxmlformats.org/drawingml/2006/table">
            <a:tbl>
              <a:tblPr/>
              <a:tblGrid>
                <a:gridCol w="660400"/>
                <a:gridCol w="635000"/>
                <a:gridCol w="622300"/>
                <a:gridCol w="635000"/>
              </a:tblGrid>
              <a:tr h="292100">
                <a:tc gridSpan="4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+mn-lt"/>
                        </a:rPr>
                        <a:t>Was “</a:t>
                      </a:r>
                      <a:r>
                        <a:rPr lang="en-US" sz="1800" b="1" i="0" u="none" strike="noStrike" dirty="0" err="1" smtClean="0">
                          <a:solidFill>
                            <a:srgbClr val="BFBFBF"/>
                          </a:solidFill>
                          <a:effectLst/>
                          <a:latin typeface="+mn-lt"/>
                        </a:rPr>
                        <a:t>getText</a:t>
                      </a:r>
                      <a:r>
                        <a:rPr lang="en-US" sz="1800" b="1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+mn-lt"/>
                        </a:rPr>
                        <a:t>” called?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b="0" i="0" u="none" strike="noStrike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P1</a:t>
                      </a:r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P2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BFBFB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BFBFB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5" idx="3"/>
            <a:endCxn id="4" idx="1"/>
          </p:cNvCxnSpPr>
          <p:nvPr/>
        </p:nvCxnSpPr>
        <p:spPr>
          <a:xfrm>
            <a:off x="3858989" y="2845477"/>
            <a:ext cx="163502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733550" y="3436027"/>
            <a:ext cx="1503139" cy="11583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3236689" y="3436027"/>
            <a:ext cx="1244600" cy="115831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3236689" y="3436027"/>
            <a:ext cx="4004809" cy="11583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ve-Code-Comple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7" y="1020384"/>
            <a:ext cx="5237442" cy="51005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3606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KaVE – Intelligent Method Completion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3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and Remove Outliers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67" y="1967853"/>
            <a:ext cx="6878166" cy="373976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20414664">
            <a:off x="5351525" y="2853802"/>
            <a:ext cx="1201675" cy="76465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6729" y="2703602"/>
            <a:ext cx="9349453" cy="1297131"/>
          </a:xfrm>
        </p:spPr>
        <p:txBody>
          <a:bodyPr>
            <a:normAutofit/>
          </a:bodyPr>
          <a:lstStyle/>
          <a:p>
            <a:r>
              <a:rPr lang="en-US" dirty="0" smtClean="0"/>
              <a:t>In general, machine learning tries to abstract from examples,</a:t>
            </a:r>
            <a:br>
              <a:rPr lang="en-US" dirty="0" smtClean="0"/>
            </a:br>
            <a:r>
              <a:rPr lang="en-US" dirty="0" smtClean="0"/>
              <a:t>but, very often, the learning boils down to statistics.</a:t>
            </a:r>
            <a:br>
              <a:rPr lang="en-US" dirty="0" smtClean="0"/>
            </a:br>
            <a:r>
              <a:rPr lang="en-US" dirty="0" smtClean="0"/>
              <a:t>RSSE is interested in finding the “common case”.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AnalysES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describe the context?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6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Call-graph Construction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3736" y="3058620"/>
            <a:ext cx="2535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public class </a:t>
            </a:r>
            <a:r>
              <a:rPr lang="en-US" dirty="0" smtClean="0"/>
              <a:t>D {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public void</a:t>
            </a:r>
            <a:r>
              <a:rPr lang="en-US" dirty="0" smtClean="0"/>
              <a:t> M(B b)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b.x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61" y="1641653"/>
            <a:ext cx="1724261" cy="2894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013" y="4697533"/>
            <a:ext cx="3713094" cy="20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4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Excursion: 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22388" y="3023710"/>
            <a:ext cx="69484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/>
              <a:t>Subtype Requirement:</a:t>
            </a:r>
          </a:p>
          <a:p>
            <a:pPr algn="ctr"/>
            <a:r>
              <a:rPr lang="en-US" sz="2800" dirty="0" smtClean="0"/>
              <a:t>Let f(x) be a property provable about objects x of type T. Then f(y) should be true for objects y of type S where S is a subtype of 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098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Violation?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6938" y="1539875"/>
            <a:ext cx="407193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class</a:t>
            </a:r>
            <a:r>
              <a:rPr lang="en-US" dirty="0" smtClean="0"/>
              <a:t> Rectangle {</a:t>
            </a:r>
          </a:p>
          <a:p>
            <a:r>
              <a:rPr lang="en-US" dirty="0"/>
              <a:t>	</a:t>
            </a:r>
            <a:r>
              <a:rPr lang="en-US" b="1" dirty="0" smtClean="0"/>
              <a:t>public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etX</a:t>
            </a:r>
            <a:r>
              <a:rPr lang="en-US" dirty="0" smtClean="0"/>
              <a:t>() { </a:t>
            </a:r>
            <a:r>
              <a:rPr lang="is-IS" dirty="0" smtClean="0"/>
              <a:t>… </a:t>
            </a:r>
            <a:r>
              <a:rPr lang="en-US" dirty="0" smtClean="0"/>
              <a:t>}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public void </a:t>
            </a:r>
            <a:r>
              <a:rPr lang="en-US" dirty="0" err="1" smtClean="0"/>
              <a:t>setX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x) { </a:t>
            </a:r>
            <a:r>
              <a:rPr lang="is-IS" dirty="0" smtClean="0"/>
              <a:t>… </a:t>
            </a:r>
            <a:r>
              <a:rPr lang="en-US" dirty="0" smtClean="0"/>
              <a:t>}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public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 smtClean="0"/>
              <a:t>getY</a:t>
            </a:r>
            <a:r>
              <a:rPr lang="en-US" dirty="0" smtClean="0"/>
              <a:t>() { </a:t>
            </a:r>
            <a:r>
              <a:rPr lang="is-IS" dirty="0" smtClean="0"/>
              <a:t>… </a:t>
            </a:r>
            <a:r>
              <a:rPr lang="en-US" dirty="0" smtClean="0"/>
              <a:t>}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public void </a:t>
            </a:r>
            <a:r>
              <a:rPr lang="en-US" dirty="0" err="1" smtClean="0"/>
              <a:t>setY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y) { </a:t>
            </a:r>
            <a:r>
              <a:rPr lang="is-IS" dirty="0" smtClean="0"/>
              <a:t>…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b="1" dirty="0" smtClean="0"/>
              <a:t>	public </a:t>
            </a:r>
            <a:r>
              <a:rPr lang="en-US" b="1" dirty="0" err="1" smtClean="0"/>
              <a:t>int</a:t>
            </a:r>
            <a:r>
              <a:rPr lang="en-US" dirty="0" smtClean="0"/>
              <a:t> area() 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getX</a:t>
            </a:r>
            <a:r>
              <a:rPr lang="en-US" dirty="0" smtClean="0"/>
              <a:t>() * </a:t>
            </a:r>
            <a:r>
              <a:rPr lang="en-US" dirty="0" err="1" smtClean="0"/>
              <a:t>getY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6938" y="4684712"/>
            <a:ext cx="400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class</a:t>
            </a:r>
            <a:r>
              <a:rPr lang="en-US" dirty="0" smtClean="0"/>
              <a:t> Square </a:t>
            </a:r>
            <a:r>
              <a:rPr lang="en-US" b="1" dirty="0" smtClean="0"/>
              <a:t>extends</a:t>
            </a:r>
            <a:r>
              <a:rPr lang="en-US" dirty="0" smtClean="0"/>
              <a:t> Rectangle {</a:t>
            </a:r>
          </a:p>
          <a:p>
            <a:r>
              <a:rPr lang="en-US" dirty="0"/>
              <a:t>	</a:t>
            </a:r>
            <a:r>
              <a:rPr lang="en-US" b="1" dirty="0" smtClean="0"/>
              <a:t>public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etX</a:t>
            </a:r>
            <a:r>
              <a:rPr lang="en-US" dirty="0" smtClean="0"/>
              <a:t>() { 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getY</a:t>
            </a:r>
            <a:r>
              <a:rPr lang="en-US" dirty="0" smtClean="0"/>
              <a:t>();</a:t>
            </a:r>
            <a:r>
              <a:rPr lang="is-IS" dirty="0" smtClean="0"/>
              <a:t> </a:t>
            </a:r>
            <a:r>
              <a:rPr lang="en-US" dirty="0" smtClean="0"/>
              <a:t>}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public void </a:t>
            </a:r>
            <a:r>
              <a:rPr lang="en-US" dirty="0" err="1" smtClean="0"/>
              <a:t>setX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x) { </a:t>
            </a:r>
            <a:r>
              <a:rPr lang="en-US" dirty="0" err="1" smtClean="0"/>
              <a:t>setY</a:t>
            </a:r>
            <a:r>
              <a:rPr lang="en-US" dirty="0" smtClean="0"/>
              <a:t>(x)</a:t>
            </a:r>
            <a:r>
              <a:rPr lang="is-IS" dirty="0" smtClean="0"/>
              <a:t>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7150" y="2727145"/>
            <a:ext cx="4006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public void</a:t>
            </a:r>
            <a:r>
              <a:rPr lang="en-US" dirty="0" smtClean="0"/>
              <a:t> </a:t>
            </a:r>
            <a:r>
              <a:rPr lang="en-US" dirty="0" err="1" smtClean="0"/>
              <a:t>testArea</a:t>
            </a:r>
            <a:r>
              <a:rPr lang="en-US" dirty="0" smtClean="0"/>
              <a:t>(Rectangle r)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r.setX</a:t>
            </a:r>
            <a:r>
              <a:rPr lang="en-US" dirty="0" smtClean="0"/>
              <a:t>(2);</a:t>
            </a:r>
          </a:p>
          <a:p>
            <a:r>
              <a:rPr lang="en-US" dirty="0"/>
              <a:t>	</a:t>
            </a:r>
            <a:r>
              <a:rPr lang="en-US" dirty="0" err="1" smtClean="0"/>
              <a:t>r.setY</a:t>
            </a:r>
            <a:r>
              <a:rPr lang="en-US" dirty="0" smtClean="0"/>
              <a:t>(3);</a:t>
            </a:r>
          </a:p>
          <a:p>
            <a:r>
              <a:rPr lang="en-US" dirty="0"/>
              <a:t>	</a:t>
            </a:r>
            <a:r>
              <a:rPr lang="en-US" dirty="0" smtClean="0"/>
              <a:t>assert(6, </a:t>
            </a:r>
            <a:r>
              <a:rPr lang="en-US" dirty="0" err="1" smtClean="0"/>
              <a:t>r.area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425276">
            <a:off x="5561715" y="4447766"/>
            <a:ext cx="709814" cy="66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03950" y="4579937"/>
            <a:ext cx="200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Breaks for Squares!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5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013" y="4697533"/>
            <a:ext cx="3713094" cy="20239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461" y="1641653"/>
            <a:ext cx="1724261" cy="2894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Call-graph creation (revisited)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736" y="3058620"/>
            <a:ext cx="2535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public class </a:t>
            </a:r>
            <a:r>
              <a:rPr lang="en-US" dirty="0" smtClean="0"/>
              <a:t>D {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public void</a:t>
            </a:r>
            <a:r>
              <a:rPr lang="en-US" dirty="0" smtClean="0"/>
              <a:t> M(B b)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b.x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5028768" y="4383174"/>
            <a:ext cx="3518339" cy="2502135"/>
          </a:xfrm>
          <a:prstGeom prst="mathMultiply">
            <a:avLst>
              <a:gd name="adj1" fmla="val 750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5185415">
            <a:off x="1652304" y="4269265"/>
            <a:ext cx="832980" cy="450601"/>
          </a:xfrm>
          <a:prstGeom prst="rightArrow">
            <a:avLst>
              <a:gd name="adj1" fmla="val 50000"/>
              <a:gd name="adj2" fmla="val 84536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16587" y="4985231"/>
            <a:ext cx="28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A.x</a:t>
            </a:r>
            <a:r>
              <a:rPr lang="en-US" dirty="0" smtClean="0"/>
              <a:t>() defines the “Contract”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0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06729" y="3013382"/>
            <a:ext cx="9349453" cy="995249"/>
          </a:xfrm>
        </p:spPr>
        <p:txBody>
          <a:bodyPr>
            <a:normAutofit/>
          </a:bodyPr>
          <a:lstStyle/>
          <a:p>
            <a:r>
              <a:rPr lang="en-US" dirty="0" smtClean="0"/>
              <a:t>RSSE focuses on reusable information,</a:t>
            </a:r>
            <a:br>
              <a:rPr lang="en-US" dirty="0" smtClean="0"/>
            </a:br>
            <a:r>
              <a:rPr lang="en-US" dirty="0" smtClean="0"/>
              <a:t>(project-) specific information is less important.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2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Static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Interprocedural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Interprocedural</a:t>
            </a:r>
            <a:r>
              <a:rPr lang="en-US" dirty="0" smtClean="0"/>
              <a:t>, but </a:t>
            </a:r>
            <a:r>
              <a:rPr lang="en-US" dirty="0" err="1" smtClean="0"/>
              <a:t>intraclass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err="1" smtClean="0"/>
              <a:t>Intraprocedural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Object Usages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36980" y="1477457"/>
            <a:ext cx="2886452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ublic class </a:t>
            </a:r>
            <a:r>
              <a:rPr lang="en-US" dirty="0" smtClean="0"/>
              <a:t>C </a:t>
            </a:r>
            <a:r>
              <a:rPr lang="en-US" b="1" dirty="0" smtClean="0"/>
              <a:t>implements</a:t>
            </a:r>
            <a:r>
              <a:rPr lang="en-US" dirty="0" smtClean="0"/>
              <a:t> I {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private</a:t>
            </a:r>
            <a:r>
              <a:rPr lang="en-US" dirty="0" smtClean="0"/>
              <a:t> F f;</a:t>
            </a:r>
          </a:p>
          <a:p>
            <a:endParaRPr lang="en-US" sz="800" dirty="0" smtClean="0"/>
          </a:p>
          <a:p>
            <a:r>
              <a:rPr lang="en-US" dirty="0" smtClean="0"/>
              <a:t>	</a:t>
            </a:r>
            <a:r>
              <a:rPr lang="en-US" i="1" dirty="0" smtClean="0"/>
              <a:t>@Override</a:t>
            </a:r>
          </a:p>
          <a:p>
            <a:r>
              <a:rPr lang="en-US" dirty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 M1(G g) 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f.a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g.x</a:t>
            </a:r>
            <a:r>
              <a:rPr lang="en-US" dirty="0" smtClean="0"/>
              <a:t>(f);</a:t>
            </a:r>
          </a:p>
          <a:p>
            <a:r>
              <a:rPr lang="en-US" dirty="0"/>
              <a:t>	</a:t>
            </a:r>
            <a:r>
              <a:rPr lang="en-US" dirty="0" smtClean="0"/>
              <a:t>	M2();</a:t>
            </a:r>
          </a:p>
          <a:p>
            <a:r>
              <a:rPr lang="en-US" dirty="0"/>
              <a:t>	</a:t>
            </a:r>
            <a:r>
              <a:rPr lang="en-US" dirty="0" smtClean="0"/>
              <a:t>	M3();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endParaRPr lang="en-US" sz="800" dirty="0" smtClean="0"/>
          </a:p>
          <a:p>
            <a:r>
              <a:rPr lang="en-US" dirty="0"/>
              <a:t>	</a:t>
            </a:r>
            <a:r>
              <a:rPr lang="en-US" i="1" dirty="0" smtClean="0"/>
              <a:t>@Override</a:t>
            </a:r>
          </a:p>
          <a:p>
            <a:r>
              <a:rPr lang="en-US" dirty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 M2()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f.b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}</a:t>
            </a:r>
          </a:p>
          <a:p>
            <a:endParaRPr lang="en-US" sz="800" dirty="0"/>
          </a:p>
          <a:p>
            <a:r>
              <a:rPr lang="en-US" dirty="0" smtClean="0"/>
              <a:t>	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err="1" smtClean="0"/>
              <a:t>int</a:t>
            </a:r>
            <a:r>
              <a:rPr lang="en-US" dirty="0" smtClean="0"/>
              <a:t> M3()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f.c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4375" y="2738438"/>
            <a:ext cx="240323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Interesting Features:</a:t>
            </a:r>
          </a:p>
          <a:p>
            <a:endParaRPr lang="en-US" sz="800" dirty="0"/>
          </a:p>
          <a:p>
            <a:r>
              <a:rPr lang="en-US" dirty="0" smtClean="0"/>
              <a:t>Type</a:t>
            </a:r>
          </a:p>
          <a:p>
            <a:r>
              <a:rPr lang="en-US" dirty="0" smtClean="0"/>
              <a:t>Enclosing (Super-) Class</a:t>
            </a:r>
          </a:p>
          <a:p>
            <a:r>
              <a:rPr lang="en-US" dirty="0" smtClean="0"/>
              <a:t>Enclosing Method</a:t>
            </a:r>
          </a:p>
          <a:p>
            <a:r>
              <a:rPr lang="en-US" dirty="0" smtClean="0"/>
              <a:t>Receiver </a:t>
            </a:r>
            <a:r>
              <a:rPr lang="en-US" dirty="0" err="1" smtClean="0"/>
              <a:t>Callsites</a:t>
            </a:r>
            <a:endParaRPr lang="en-US" dirty="0" smtClean="0"/>
          </a:p>
          <a:p>
            <a:r>
              <a:rPr lang="en-US" dirty="0" smtClean="0"/>
              <a:t>Parameter </a:t>
            </a:r>
            <a:r>
              <a:rPr lang="en-US" dirty="0" err="1" smtClean="0"/>
              <a:t>Callsites</a:t>
            </a:r>
            <a:endParaRPr lang="en-US" dirty="0" smtClean="0"/>
          </a:p>
          <a:p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2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aptive-template-comple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" r="2614" b="7129"/>
          <a:stretch/>
        </p:blipFill>
        <p:spPr>
          <a:xfrm>
            <a:off x="0" y="2044926"/>
            <a:ext cx="9144000" cy="3033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3606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Eclipse Code Recommenders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4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6729" y="3010369"/>
            <a:ext cx="9349453" cy="1021708"/>
          </a:xfrm>
        </p:spPr>
        <p:txBody>
          <a:bodyPr>
            <a:normAutofit/>
          </a:bodyPr>
          <a:lstStyle/>
          <a:p>
            <a:r>
              <a:rPr lang="en-US" dirty="0" smtClean="0"/>
              <a:t>Analyzed Part of the Source Code is (Usually) Heavily Pruned.</a:t>
            </a:r>
            <a:br>
              <a:rPr lang="en-US" dirty="0" smtClean="0"/>
            </a:br>
            <a:r>
              <a:rPr lang="en-US" dirty="0" smtClean="0"/>
              <a:t>Research on RSSE often focuses on class/method level.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4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Points-to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Context-sensitivity</a:t>
            </a:r>
          </a:p>
          <a:p>
            <a:r>
              <a:rPr lang="en-US" dirty="0" smtClean="0"/>
              <a:t>Field-sensitivity</a:t>
            </a:r>
          </a:p>
          <a:p>
            <a:r>
              <a:rPr lang="en-US" dirty="0" smtClean="0"/>
              <a:t>Flow-sensitivity</a:t>
            </a:r>
          </a:p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00948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Many different analysis styles exist, precision varies</a:t>
            </a:r>
            <a:r>
              <a:rPr lang="is-I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934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83399" y="1858462"/>
            <a:ext cx="3092839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ublic class </a:t>
            </a:r>
            <a:r>
              <a:rPr lang="en-US" dirty="0" smtClean="0"/>
              <a:t>C {</a:t>
            </a:r>
          </a:p>
          <a:p>
            <a:endParaRPr lang="en-US" sz="800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private</a:t>
            </a:r>
            <a:r>
              <a:rPr lang="en-US" dirty="0" smtClean="0"/>
              <a:t> F f;</a:t>
            </a:r>
          </a:p>
          <a:p>
            <a:endParaRPr lang="en-US" sz="800" dirty="0" smtClean="0"/>
          </a:p>
          <a:p>
            <a:r>
              <a:rPr lang="en-US" dirty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void </a:t>
            </a:r>
            <a:r>
              <a:rPr lang="en-US" dirty="0" smtClean="0"/>
              <a:t>M() 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if </a:t>
            </a:r>
            <a:r>
              <a:rPr lang="en-US" dirty="0" smtClean="0"/>
              <a:t>(</a:t>
            </a:r>
            <a:r>
              <a:rPr lang="is-IS" dirty="0" smtClean="0"/>
              <a:t>…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	f = new F();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f.init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	} </a:t>
            </a:r>
            <a:r>
              <a:rPr lang="en-US" b="1" dirty="0" smtClean="0"/>
              <a:t>else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		f = </a:t>
            </a:r>
            <a:r>
              <a:rPr lang="en-US" dirty="0" err="1" smtClean="0"/>
              <a:t>Helper.getF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f.doSomething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3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the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ype-</a:t>
            </a:r>
            <a:r>
              <a:rPr lang="en-US" dirty="0" smtClean="0"/>
              <a:t>based analysis</a:t>
            </a:r>
            <a:endParaRPr lang="en-US" dirty="0" smtClean="0"/>
          </a:p>
          <a:p>
            <a:r>
              <a:rPr lang="en-US" dirty="0" smtClean="0"/>
              <a:t>Reference-name-</a:t>
            </a:r>
            <a:r>
              <a:rPr lang="en-US" dirty="0" smtClean="0"/>
              <a:t>based analysis</a:t>
            </a:r>
            <a:endParaRPr lang="en-US" dirty="0" smtClean="0"/>
          </a:p>
          <a:p>
            <a:r>
              <a:rPr lang="en-US" dirty="0" err="1" smtClean="0"/>
              <a:t>Steensgard</a:t>
            </a:r>
            <a:r>
              <a:rPr lang="en-US" dirty="0" smtClean="0"/>
              <a:t>-style unification analysis</a:t>
            </a:r>
          </a:p>
          <a:p>
            <a:r>
              <a:rPr lang="en-US" dirty="0" err="1" smtClean="0"/>
              <a:t>Contraint</a:t>
            </a:r>
            <a:r>
              <a:rPr lang="en-US" dirty="0" smtClean="0"/>
              <a:t>-inclusion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009483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How big is the difference between the analyses?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6780" y="1865403"/>
            <a:ext cx="0" cy="2063849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35830" y="2500432"/>
            <a:ext cx="16983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Precision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101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Artificial 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C32D9E4-D3A7-974C-877C-387BF76EF0F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76271" y="1507718"/>
            <a:ext cx="266429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nsolas"/>
                <a:cs typeface="Consolas"/>
              </a:rPr>
              <a:t>type: </a:t>
            </a:r>
            <a:r>
              <a:rPr lang="en-US" sz="1600" dirty="0" err="1" smtClean="0">
                <a:latin typeface="Consolas"/>
                <a:cs typeface="Consolas"/>
              </a:rPr>
              <a:t>MyType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 err="1" smtClean="0">
                <a:latin typeface="Consolas"/>
                <a:cs typeface="Consolas"/>
              </a:rPr>
              <a:t>ctx</a:t>
            </a:r>
            <a:r>
              <a:rPr lang="en-US" sz="1600" b="1" dirty="0" smtClean="0">
                <a:latin typeface="Consolas"/>
                <a:cs typeface="Consolas"/>
              </a:rPr>
              <a:t>:  </a:t>
            </a:r>
            <a:r>
              <a:rPr lang="en-US" sz="1600" dirty="0" err="1" smtClean="0">
                <a:latin typeface="Consolas"/>
                <a:cs typeface="Consolas"/>
              </a:rPr>
              <a:t>Other.mContext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b="1" dirty="0">
                <a:latin typeface="Consolas"/>
                <a:cs typeface="Consolas"/>
              </a:rPr>
              <a:t>call: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mA()</a:t>
            </a:r>
          </a:p>
          <a:p>
            <a:r>
              <a:rPr lang="en-US" sz="1600" b="1" dirty="0" smtClean="0">
                <a:latin typeface="Consolas"/>
                <a:cs typeface="Consolas"/>
              </a:rPr>
              <a:t>call</a:t>
            </a:r>
            <a:r>
              <a:rPr lang="en-US" sz="1600" b="1" dirty="0">
                <a:latin typeface="Consolas"/>
                <a:cs typeface="Consolas"/>
              </a:rPr>
              <a:t>: </a:t>
            </a:r>
            <a:r>
              <a:rPr lang="en-US" sz="1600" dirty="0" err="1" smtClean="0">
                <a:latin typeface="Consolas"/>
                <a:cs typeface="Consolas"/>
              </a:rPr>
              <a:t>mB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</a:p>
          <a:p>
            <a:r>
              <a:rPr lang="en-US" sz="1600" b="1" dirty="0" smtClean="0">
                <a:latin typeface="Consolas"/>
                <a:cs typeface="Consolas"/>
              </a:rPr>
              <a:t>call</a:t>
            </a:r>
            <a:r>
              <a:rPr lang="en-US" sz="1600" b="1" dirty="0">
                <a:latin typeface="Consolas"/>
                <a:cs typeface="Consolas"/>
              </a:rPr>
              <a:t>: </a:t>
            </a:r>
            <a:r>
              <a:rPr lang="en-US" sz="1600" dirty="0" err="1" smtClean="0">
                <a:latin typeface="Consolas"/>
                <a:cs typeface="Consolas"/>
              </a:rPr>
              <a:t>mC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  <a:endParaRPr lang="en-US" sz="1600" dirty="0">
              <a:latin typeface="Consolas"/>
              <a:cs typeface="Consola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88332" y="4005636"/>
            <a:ext cx="2453925" cy="830996"/>
            <a:chOff x="5796045" y="4135710"/>
            <a:chExt cx="2453925" cy="8309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796045" y="4135710"/>
              <a:ext cx="91" cy="83099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010693" y="4210282"/>
              <a:ext cx="2239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Quality </a:t>
              </a:r>
              <a:r>
                <a:rPr lang="en-US" dirty="0" smtClean="0"/>
                <a:t>Measurement</a:t>
              </a:r>
              <a:br>
                <a:rPr lang="en-US" dirty="0" smtClean="0"/>
              </a:br>
              <a:r>
                <a:rPr lang="en-US" dirty="0" smtClean="0"/>
                <a:t>(e.g., F1/MRR)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3847" y="2938886"/>
            <a:ext cx="6513273" cy="1413181"/>
            <a:chOff x="611560" y="3068960"/>
            <a:chExt cx="6513273" cy="1413181"/>
          </a:xfrm>
        </p:grpSpPr>
        <p:sp>
          <p:nvSpPr>
            <p:cNvPr id="9" name="Rectangle 8"/>
            <p:cNvSpPr/>
            <p:nvPr/>
          </p:nvSpPr>
          <p:spPr>
            <a:xfrm>
              <a:off x="705778" y="3651144"/>
              <a:ext cx="266026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nsolas"/>
                  <a:cs typeface="Consolas"/>
                </a:rPr>
                <a:t>type: </a:t>
              </a:r>
              <a:r>
                <a:rPr lang="en-US" sz="1600" dirty="0" err="1" smtClean="0">
                  <a:latin typeface="Consolas"/>
                  <a:cs typeface="Consolas"/>
                </a:rPr>
                <a:t>MyType</a:t>
              </a:r>
              <a:endParaRPr lang="en-US" sz="1600" dirty="0" smtClean="0">
                <a:latin typeface="Consolas"/>
                <a:cs typeface="Consolas"/>
              </a:endParaRPr>
            </a:p>
            <a:p>
              <a:r>
                <a:rPr lang="en-US" sz="1600" b="1" dirty="0" err="1" smtClean="0">
                  <a:latin typeface="Consolas"/>
                  <a:cs typeface="Consolas"/>
                </a:rPr>
                <a:t>ctx</a:t>
              </a:r>
              <a:r>
                <a:rPr lang="en-US" sz="1600" b="1" dirty="0" smtClean="0">
                  <a:latin typeface="Consolas"/>
                  <a:cs typeface="Consolas"/>
                </a:rPr>
                <a:t>:  </a:t>
              </a:r>
              <a:r>
                <a:rPr lang="en-US" sz="1600" dirty="0" err="1" smtClean="0">
                  <a:latin typeface="Consolas"/>
                  <a:cs typeface="Consolas"/>
                </a:rPr>
                <a:t>Other.mContext</a:t>
              </a:r>
              <a:r>
                <a:rPr lang="en-US" sz="1600" dirty="0">
                  <a:latin typeface="Consolas"/>
                  <a:cs typeface="Consolas"/>
                </a:rPr>
                <a:t>(</a:t>
              </a:r>
              <a:r>
                <a:rPr lang="en-US" sz="1600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1600" b="1" dirty="0" smtClean="0">
                  <a:latin typeface="Consolas"/>
                  <a:cs typeface="Consolas"/>
                </a:rPr>
                <a:t>call</a:t>
              </a:r>
              <a:r>
                <a:rPr lang="en-US" sz="1600" b="1" dirty="0">
                  <a:latin typeface="Consolas"/>
                  <a:cs typeface="Consolas"/>
                </a:rPr>
                <a:t>:</a:t>
              </a:r>
              <a:r>
                <a:rPr lang="en-US" sz="1600" dirty="0">
                  <a:latin typeface="Consolas"/>
                  <a:cs typeface="Consolas"/>
                </a:rPr>
                <a:t> </a:t>
              </a:r>
              <a:r>
                <a:rPr lang="en-US" sz="1600" dirty="0" smtClean="0">
                  <a:latin typeface="Consolas"/>
                  <a:cs typeface="Consolas"/>
                </a:rPr>
                <a:t>mA()</a:t>
              </a:r>
              <a:endParaRPr lang="en-US" sz="1600" dirty="0">
                <a:latin typeface="Consolas"/>
                <a:cs typeface="Consola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2251936" y="3140968"/>
              <a:ext cx="288032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348280" y="3438681"/>
              <a:ext cx="1684151" cy="584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nsolas"/>
                  <a:cs typeface="Consolas"/>
                </a:rPr>
                <a:t>call: </a:t>
              </a:r>
              <a:r>
                <a:rPr lang="en-US" sz="1600" dirty="0" err="1" smtClean="0">
                  <a:latin typeface="Consolas"/>
                  <a:cs typeface="Consolas"/>
                </a:rPr>
                <a:t>mB</a:t>
              </a:r>
              <a:r>
                <a:rPr lang="en-US" sz="1600" dirty="0" smtClean="0">
                  <a:latin typeface="Consolas"/>
                  <a:cs typeface="Consolas"/>
                </a:rPr>
                <a:t>()</a:t>
              </a:r>
              <a:endParaRPr lang="en-US" sz="1600" dirty="0">
                <a:latin typeface="Consolas"/>
                <a:cs typeface="Consolas"/>
              </a:endParaRPr>
            </a:p>
            <a:p>
              <a:r>
                <a:rPr lang="en-US" sz="1600" b="1" dirty="0">
                  <a:latin typeface="Consolas"/>
                  <a:cs typeface="Consolas"/>
                </a:rPr>
                <a:t>call: </a:t>
              </a:r>
              <a:r>
                <a:rPr lang="en-US" sz="1600" dirty="0" err="1" smtClean="0">
                  <a:latin typeface="Consolas"/>
                  <a:cs typeface="Consolas"/>
                </a:rPr>
                <a:t>mC</a:t>
              </a:r>
              <a:r>
                <a:rPr lang="en-US" sz="1600" dirty="0" smtClean="0">
                  <a:latin typeface="Consolas"/>
                  <a:cs typeface="Consolas"/>
                </a:rPr>
                <a:t>()</a:t>
              </a:r>
              <a:endParaRPr lang="en-US" sz="1600" dirty="0">
                <a:latin typeface="Consolas"/>
                <a:cs typeface="Consola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348280" y="3068960"/>
              <a:ext cx="229668" cy="2977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834245" y="3078641"/>
              <a:ext cx="129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Expectation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1560" y="3281812"/>
              <a:ext cx="813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69516" y="1498726"/>
            <a:ext cx="142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Usage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86679" y="4501303"/>
            <a:ext cx="7333749" cy="1479721"/>
            <a:chOff x="794392" y="4631377"/>
            <a:chExt cx="7333749" cy="147972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982523" y="4631377"/>
              <a:ext cx="1" cy="4801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944199" y="5033880"/>
              <a:ext cx="2088232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Consolas"/>
                  <a:cs typeface="Consolas"/>
                </a:rPr>
                <a:t>call:</a:t>
              </a:r>
              <a:r>
                <a:rPr lang="en-US" sz="1600" dirty="0">
                  <a:latin typeface="Consolas"/>
                  <a:cs typeface="Consolas"/>
                </a:rPr>
                <a:t> </a:t>
              </a:r>
              <a:r>
                <a:rPr lang="en-US" sz="1600" dirty="0" err="1" smtClean="0">
                  <a:latin typeface="Consolas"/>
                  <a:cs typeface="Consolas"/>
                </a:rPr>
                <a:t>mB</a:t>
              </a:r>
              <a:r>
                <a:rPr lang="en-US" sz="1600" dirty="0" smtClean="0">
                  <a:latin typeface="Consolas"/>
                  <a:cs typeface="Consolas"/>
                </a:rPr>
                <a:t>() – 90%</a:t>
              </a:r>
            </a:p>
            <a:p>
              <a:r>
                <a:rPr lang="en-US" sz="1600" b="1" dirty="0">
                  <a:latin typeface="Consolas"/>
                  <a:cs typeface="Consolas"/>
                </a:rPr>
                <a:t>call:</a:t>
              </a:r>
              <a:r>
                <a:rPr lang="en-US" sz="1600" dirty="0">
                  <a:latin typeface="Consolas"/>
                  <a:cs typeface="Consolas"/>
                </a:rPr>
                <a:t> </a:t>
              </a:r>
              <a:r>
                <a:rPr lang="en-US" sz="1600" dirty="0" err="1" smtClean="0">
                  <a:latin typeface="Consolas"/>
                  <a:cs typeface="Consolas"/>
                </a:rPr>
                <a:t>mX</a:t>
              </a:r>
              <a:r>
                <a:rPr lang="en-US" sz="1600" dirty="0" smtClean="0">
                  <a:latin typeface="Consolas"/>
                  <a:cs typeface="Consolas"/>
                </a:rPr>
                <a:t>() – 87%</a:t>
              </a:r>
              <a:endParaRPr lang="en-US" sz="1600" dirty="0">
                <a:latin typeface="Consolas"/>
                <a:cs typeface="Consolas"/>
              </a:endParaRPr>
            </a:p>
            <a:p>
              <a:r>
                <a:rPr lang="en-US" sz="1600" b="1" dirty="0">
                  <a:latin typeface="Consolas"/>
                  <a:cs typeface="Consolas"/>
                </a:rPr>
                <a:t>call:</a:t>
              </a:r>
              <a:r>
                <a:rPr lang="en-US" sz="1600" dirty="0">
                  <a:latin typeface="Consolas"/>
                  <a:cs typeface="Consolas"/>
                </a:rPr>
                <a:t> </a:t>
              </a:r>
              <a:r>
                <a:rPr lang="en-US" sz="1600" dirty="0" err="1" smtClean="0">
                  <a:latin typeface="Consolas"/>
                  <a:cs typeface="Consolas"/>
                </a:rPr>
                <a:t>mC</a:t>
              </a:r>
              <a:r>
                <a:rPr lang="en-US" sz="1600" dirty="0" smtClean="0">
                  <a:latin typeface="Consolas"/>
                  <a:cs typeface="Consolas"/>
                </a:rPr>
                <a:t>() – 60%</a:t>
              </a:r>
              <a:endParaRPr lang="en-US" sz="1600" dirty="0">
                <a:latin typeface="Consolas"/>
                <a:cs typeface="Consolas"/>
              </a:endParaRPr>
            </a:p>
            <a:p>
              <a:r>
                <a:rPr lang="en-US" sz="1600" b="1" dirty="0" smtClean="0">
                  <a:latin typeface="Consolas"/>
                  <a:cs typeface="Consolas"/>
                </a:rPr>
                <a:t>call</a:t>
              </a:r>
              <a:r>
                <a:rPr lang="en-US" sz="1600" b="1" dirty="0">
                  <a:latin typeface="Consolas"/>
                  <a:cs typeface="Consolas"/>
                </a:rPr>
                <a:t>:</a:t>
              </a:r>
              <a:r>
                <a:rPr lang="en-US" sz="1600" dirty="0">
                  <a:latin typeface="Consolas"/>
                  <a:cs typeface="Consolas"/>
                </a:rPr>
                <a:t> </a:t>
              </a:r>
              <a:r>
                <a:rPr lang="en-US" sz="1600" dirty="0" err="1" smtClean="0">
                  <a:latin typeface="Consolas"/>
                  <a:cs typeface="Consolas"/>
                </a:rPr>
                <a:t>mY</a:t>
              </a:r>
              <a:r>
                <a:rPr lang="en-US" sz="1600" dirty="0" smtClean="0">
                  <a:latin typeface="Consolas"/>
                  <a:cs typeface="Consolas"/>
                </a:rPr>
                <a:t>() – 12%</a:t>
              </a:r>
              <a:endParaRPr lang="en-US" sz="1600" dirty="0">
                <a:latin typeface="Consolas"/>
                <a:cs typeface="Consolas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366046" y="5553236"/>
              <a:ext cx="13721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32431" y="5741766"/>
              <a:ext cx="1095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Proposals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94392" y="5199293"/>
              <a:ext cx="2376264" cy="707886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/>
                  <a:cs typeface="Consolas"/>
                </a:rPr>
                <a:t>Recommender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nsolas"/>
                  <a:cs typeface="Consolas"/>
                </a:rPr>
                <a:t>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34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MRR Comparison of Diff. P2 Analyses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1874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(in the context of RSSE)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688" y="6391059"/>
            <a:ext cx="805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Simon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Reuß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, “On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Effects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Pointer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Analysis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on Intelligent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Code Completion”, M.Sc. Thesis, 2016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" y="1711326"/>
            <a:ext cx="7794625" cy="43382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590793" y="3522727"/>
            <a:ext cx="22706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Mean Reciprocal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46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06729" y="3265585"/>
            <a:ext cx="9349453" cy="5044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Result: Precise Points-to analyses seems to be negligible for RSSE.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Making the sources analyzable is often first step</a:t>
            </a:r>
          </a:p>
          <a:p>
            <a:r>
              <a:rPr lang="en-US" dirty="0" smtClean="0"/>
              <a:t>Model and static analysis depend on each other; both strongly depend on the </a:t>
            </a:r>
            <a:r>
              <a:rPr lang="en-US" dirty="0" smtClean="0"/>
              <a:t>recommendation goal</a:t>
            </a:r>
            <a:endParaRPr lang="en-US" dirty="0" smtClean="0"/>
          </a:p>
          <a:p>
            <a:r>
              <a:rPr lang="en-US" dirty="0" smtClean="0"/>
              <a:t>Security is interested in the corner case, empirical SE is interested in the common case.</a:t>
            </a:r>
          </a:p>
          <a:p>
            <a:r>
              <a:rPr lang="en-US" dirty="0" smtClean="0"/>
              <a:t>Accepting under-approximation, the analysis gets easier:</a:t>
            </a:r>
          </a:p>
          <a:p>
            <a:pPr lvl="1"/>
            <a:r>
              <a:rPr lang="en-US" dirty="0" smtClean="0"/>
              <a:t>Heavily prune</a:t>
            </a:r>
            <a:r>
              <a:rPr lang="is-IS" dirty="0" smtClean="0"/>
              <a:t>…</a:t>
            </a:r>
          </a:p>
          <a:p>
            <a:pPr lvl="2"/>
            <a:r>
              <a:rPr lang="en-US" dirty="0" smtClean="0"/>
              <a:t>Scope (e.g., intra-class analysis)</a:t>
            </a:r>
          </a:p>
          <a:p>
            <a:pPr lvl="2"/>
            <a:r>
              <a:rPr lang="en-US" dirty="0" smtClean="0"/>
              <a:t>Call graph (e.g., "first occurrence" of method signature)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trip away (project-) specific information</a:t>
            </a:r>
          </a:p>
          <a:p>
            <a:r>
              <a:rPr lang="en-US" dirty="0" smtClean="0"/>
              <a:t>RSSE is very specific domain of applied static analyses</a:t>
            </a:r>
          </a:p>
          <a:p>
            <a:r>
              <a:rPr lang="en-US" dirty="0" smtClean="0"/>
              <a:t>Often no clear </a:t>
            </a:r>
            <a:r>
              <a:rPr lang="en-US" dirty="0" smtClean="0"/>
              <a:t>recipe exists for static analysis, </a:t>
            </a:r>
            <a:r>
              <a:rPr lang="en-US" dirty="0" smtClean="0"/>
              <a:t>alternatives </a:t>
            </a:r>
            <a:r>
              <a:rPr lang="en-US" dirty="0" smtClean="0"/>
              <a:t>need to </a:t>
            </a:r>
            <a:r>
              <a:rPr lang="en-US" dirty="0" smtClean="0"/>
              <a:t>be explored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00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1" y="244824"/>
            <a:ext cx="8709150" cy="58808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6060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Code Conjurer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978364245134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37" y="382062"/>
            <a:ext cx="3968463" cy="597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63" y="681754"/>
            <a:ext cx="6325629" cy="62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6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RSSE have to do with Static Analysis?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4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E58C-DC60-A946-9A00-F30B2171F1B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38" y="1086165"/>
            <a:ext cx="6159189" cy="476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9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1413</Words>
  <Application>Microsoft Macintosh PowerPoint</Application>
  <PresentationFormat>On-screen Show (4:3)</PresentationFormat>
  <Paragraphs>465</Paragraphs>
  <Slides>48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Applied Static Analysis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RSSE have to do with Static Analysis?</vt:lpstr>
      <vt:lpstr>PowerPoint Presentation</vt:lpstr>
      <vt:lpstr>Typical RSSE Pipeline</vt:lpstr>
      <vt:lpstr>Input</vt:lpstr>
      <vt:lpstr>Mining Software Repositories</vt:lpstr>
      <vt:lpstr>Source Code Under Development</vt:lpstr>
      <vt:lpstr>Source Code Nested in Plaintext</vt:lpstr>
      <vt:lpstr>Once everything is set up…</vt:lpstr>
      <vt:lpstr>It is often the first challenge to make the source code analyzable.</vt:lpstr>
      <vt:lpstr>Models (?)</vt:lpstr>
      <vt:lpstr>Models represent the knowledge gained in the learning process. The model is used to infer proposals, its contents depend on the recommendation goal. The static analysis depends on the model.</vt:lpstr>
      <vt:lpstr>Models</vt:lpstr>
      <vt:lpstr>Capture Structural Context</vt:lpstr>
      <vt:lpstr>PowerPoint Presentation</vt:lpstr>
      <vt:lpstr>Models</vt:lpstr>
      <vt:lpstr>Make it Better, Use More Features</vt:lpstr>
      <vt:lpstr>Existing Solution Does Not Scale</vt:lpstr>
      <vt:lpstr>Bayesian Networks to the Rescue!</vt:lpstr>
      <vt:lpstr>Pattern-based Bayesian Network (PBN)</vt:lpstr>
      <vt:lpstr>Clustering Data Points</vt:lpstr>
      <vt:lpstr>Finding the Cluster Representative</vt:lpstr>
      <vt:lpstr>Probabilities Allow Clustering</vt:lpstr>
      <vt:lpstr>Detect and Remove Outliers</vt:lpstr>
      <vt:lpstr>In general, machine learning tries to abstract from examples, but, very often, the learning boils down to statistics. RSSE is interested in finding the “common case”.</vt:lpstr>
      <vt:lpstr>Static AnalysES</vt:lpstr>
      <vt:lpstr>Call-graph Construction</vt:lpstr>
      <vt:lpstr>Excursion: Liskov Substitution Principle</vt:lpstr>
      <vt:lpstr>LSP Violation?</vt:lpstr>
      <vt:lpstr>Call-graph creation (revisited)</vt:lpstr>
      <vt:lpstr>RSSE focuses on reusable information, (project-) specific information is less important.</vt:lpstr>
      <vt:lpstr>Scope of the Static Analysis</vt:lpstr>
      <vt:lpstr>Extract Object Usages…</vt:lpstr>
      <vt:lpstr>Analyzed Part of the Source Code is (Usually) Heavily Pruned. Research on RSSE often focuses on class/method level.</vt:lpstr>
      <vt:lpstr>Points-to Analysis</vt:lpstr>
      <vt:lpstr>Example</vt:lpstr>
      <vt:lpstr>Evaluation of the Differences</vt:lpstr>
      <vt:lpstr>Artificial Evaluation</vt:lpstr>
      <vt:lpstr>MRR Comparison of Diff. P2 Analyses</vt:lpstr>
      <vt:lpstr>Preliminary Result: Precise Points-to analyses seems to be negligible for RSSE.</vt:lpstr>
      <vt:lpstr>Take Home Message</vt:lpstr>
      <vt:lpstr>Take Home Message</vt:lpstr>
    </vt:vector>
  </TitlesOfParts>
  <Company>TU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Proksch</dc:creator>
  <cp:lastModifiedBy>Sebastian Proksch</cp:lastModifiedBy>
  <cp:revision>66</cp:revision>
  <dcterms:created xsi:type="dcterms:W3CDTF">2016-06-28T15:41:14Z</dcterms:created>
  <dcterms:modified xsi:type="dcterms:W3CDTF">2016-07-05T11:24:36Z</dcterms:modified>
</cp:coreProperties>
</file>