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1"/>
  </p:notesMasterIdLst>
  <p:sldIdLst>
    <p:sldId id="256" r:id="rId2"/>
    <p:sldId id="270" r:id="rId3"/>
    <p:sldId id="271" r:id="rId4"/>
    <p:sldId id="269" r:id="rId5"/>
    <p:sldId id="272" r:id="rId6"/>
    <p:sldId id="257" r:id="rId7"/>
    <p:sldId id="273" r:id="rId8"/>
    <p:sldId id="274" r:id="rId9"/>
    <p:sldId id="276" r:id="rId10"/>
    <p:sldId id="267" r:id="rId11"/>
    <p:sldId id="318" r:id="rId12"/>
    <p:sldId id="275" r:id="rId13"/>
    <p:sldId id="277" r:id="rId14"/>
    <p:sldId id="278" r:id="rId15"/>
    <p:sldId id="283" r:id="rId16"/>
    <p:sldId id="307" r:id="rId17"/>
    <p:sldId id="315" r:id="rId18"/>
    <p:sldId id="308" r:id="rId19"/>
    <p:sldId id="287" r:id="rId20"/>
    <p:sldId id="279" r:id="rId21"/>
    <p:sldId id="284" r:id="rId22"/>
    <p:sldId id="285" r:id="rId23"/>
    <p:sldId id="282" r:id="rId24"/>
    <p:sldId id="311" r:id="rId25"/>
    <p:sldId id="286" r:id="rId26"/>
    <p:sldId id="288" r:id="rId27"/>
    <p:sldId id="291" r:id="rId28"/>
    <p:sldId id="299" r:id="rId29"/>
    <p:sldId id="289" r:id="rId30"/>
    <p:sldId id="292" r:id="rId31"/>
    <p:sldId id="293" r:id="rId32"/>
    <p:sldId id="312" r:id="rId33"/>
    <p:sldId id="290" r:id="rId34"/>
    <p:sldId id="294" r:id="rId35"/>
    <p:sldId id="313" r:id="rId36"/>
    <p:sldId id="296" r:id="rId37"/>
    <p:sldId id="314" r:id="rId38"/>
    <p:sldId id="297" r:id="rId39"/>
    <p:sldId id="300" r:id="rId40"/>
    <p:sldId id="310" r:id="rId41"/>
    <p:sldId id="295" r:id="rId42"/>
    <p:sldId id="301" r:id="rId43"/>
    <p:sldId id="306" r:id="rId44"/>
    <p:sldId id="302" r:id="rId45"/>
    <p:sldId id="303" r:id="rId46"/>
    <p:sldId id="304" r:id="rId47"/>
    <p:sldId id="305" r:id="rId48"/>
    <p:sldId id="309" r:id="rId49"/>
    <p:sldId id="316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6262"/>
    <a:srgbClr val="F4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4" autoAdjust="0"/>
    <p:restoredTop sz="86005" autoAdjust="0"/>
  </p:normalViewPr>
  <p:slideViewPr>
    <p:cSldViewPr snapToGrid="0">
      <p:cViewPr>
        <p:scale>
          <a:sx n="75" d="100"/>
          <a:sy n="75" d="100"/>
        </p:scale>
        <p:origin x="1056" y="624"/>
      </p:cViewPr>
      <p:guideLst/>
    </p:cSldViewPr>
  </p:slideViewPr>
  <p:outlineViewPr>
    <p:cViewPr>
      <p:scale>
        <a:sx n="33" d="100"/>
        <a:sy n="33" d="100"/>
      </p:scale>
      <p:origin x="0" y="-276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31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87C80-72A1-46C4-B8EA-9DA17283E2E5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BDD6D-6BD8-4092-AB49-10342DAD43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1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BDD6D-6BD8-4092-AB49-10342DAD43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82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BDD6D-6BD8-4092-AB49-10342DAD43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96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BDD6D-6BD8-4092-AB49-10342DAD43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18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BDD6D-6BD8-4092-AB49-10342DAD43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33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BDD6D-6BD8-4092-AB49-10342DAD43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90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Library extensions </a:t>
            </a:r>
            <a:r>
              <a:rPr lang="en-US" dirty="0"/>
              <a:t>can lead to direct call dependencies between library methods.</a:t>
            </a:r>
          </a:p>
          <a:p>
            <a:r>
              <a:rPr lang="en-US" dirty="0"/>
              <a:t>Because of that we have do resolve interface invocations by method signature</a:t>
            </a:r>
            <a:r>
              <a:rPr lang="en-US" dirty="0" smtClean="0"/>
              <a:t>. Other constructs, e.g., Java 8’s interface default</a:t>
            </a:r>
            <a:r>
              <a:rPr lang="en-US" baseline="0" dirty="0" smtClean="0"/>
              <a:t> methods, </a:t>
            </a:r>
            <a:r>
              <a:rPr lang="en-US" dirty="0" smtClean="0"/>
              <a:t> can not lead to direct call dependencies between library methods.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BDD6D-6BD8-4092-AB49-10342DAD43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07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Scenario: </a:t>
            </a:r>
            <a:r>
              <a:rPr lang="de-DE" dirty="0" err="1" smtClean="0"/>
              <a:t>writing</a:t>
            </a:r>
            <a:r>
              <a:rPr lang="de-DE" dirty="0" smtClean="0"/>
              <a:t> a </a:t>
            </a:r>
            <a:r>
              <a:rPr lang="de-DE" dirty="0" err="1" smtClean="0"/>
              <a:t>file</a:t>
            </a:r>
            <a:endParaRPr lang="de-DE" dirty="0" smtClean="0"/>
          </a:p>
          <a:p>
            <a:r>
              <a:rPr lang="de-DE" dirty="0" err="1" smtClean="0"/>
              <a:t>checkPermission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writing</a:t>
            </a:r>
            <a:endParaRPr lang="de-DE" dirty="0" smtClean="0"/>
          </a:p>
          <a:p>
            <a:r>
              <a:rPr lang="de-DE" dirty="0" smtClean="0"/>
              <a:t>1) </a:t>
            </a:r>
            <a:r>
              <a:rPr lang="de-DE" dirty="0" err="1" smtClean="0"/>
              <a:t>code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permissions</a:t>
            </a: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2) </a:t>
            </a:r>
            <a:r>
              <a:rPr lang="de-DE" baseline="0" dirty="0" err="1" smtClean="0"/>
              <a:t>computes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intersection</a:t>
            </a:r>
            <a:endParaRPr lang="de-DE" baseline="0" dirty="0" smtClean="0"/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err="1" smtClean="0"/>
              <a:t>checks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done</a:t>
            </a:r>
            <a:r>
              <a:rPr lang="de-DE" baseline="0" dirty="0" smtClean="0"/>
              <a:t> like </a:t>
            </a:r>
            <a:r>
              <a:rPr lang="de-DE" baseline="0" dirty="0" err="1" smtClean="0"/>
              <a:t>this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BDD6D-6BD8-4092-AB49-10342DAD43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5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6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6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1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27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2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6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9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7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6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7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0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Software Technology Group - Michael Reif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96261-8667-4969-83B1-1C15C9B170A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8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pbs.twimg.com/profile_images/519153328739979264/XkV13nR5_400x4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882" y="4931569"/>
            <a:ext cx="1072102" cy="107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2060972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harter" panose="02000503060000020004" pitchFamily="2" charset="0"/>
              </a:rPr>
              <a:t>Call Graph Construction for Java Libraries</a:t>
            </a:r>
            <a:br>
              <a:rPr lang="en-US" dirty="0" smtClean="0">
                <a:latin typeface="Charter" panose="02000503060000020004" pitchFamily="2" charset="0"/>
              </a:rPr>
            </a:br>
            <a:r>
              <a:rPr lang="en-US" dirty="0" smtClean="0">
                <a:latin typeface="Charter" panose="02000503060000020004" pitchFamily="2" charset="0"/>
              </a:rPr>
              <a:t/>
            </a:r>
            <a:br>
              <a:rPr lang="en-US" dirty="0" smtClean="0">
                <a:latin typeface="Charter" panose="02000503060000020004" pitchFamily="2" charset="0"/>
              </a:rPr>
            </a:br>
            <a:r>
              <a:rPr lang="en-US" sz="2925" dirty="0"/>
              <a:t>Applied Static Analysis 2016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4015978"/>
            <a:ext cx="6858000" cy="1241822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b="1" dirty="0" smtClean="0">
                <a:latin typeface="Charter" panose="02000503060000020004" pitchFamily="2" charset="0"/>
              </a:rPr>
              <a:t>Michael Reif</a:t>
            </a:r>
          </a:p>
          <a:p>
            <a:r>
              <a:rPr lang="en-US" dirty="0" smtClean="0">
                <a:latin typeface="Charter" panose="02000503060000020004" pitchFamily="2" charset="0"/>
              </a:rPr>
              <a:t>Dr. Michael </a:t>
            </a:r>
            <a:r>
              <a:rPr lang="en-US" dirty="0" err="1" smtClean="0">
                <a:latin typeface="Charter" panose="02000503060000020004" pitchFamily="2" charset="0"/>
              </a:rPr>
              <a:t>Eichberg</a:t>
            </a:r>
            <a:r>
              <a:rPr lang="en-US" dirty="0" smtClean="0">
                <a:latin typeface="Charter" panose="02000503060000020004" pitchFamily="2" charset="0"/>
              </a:rPr>
              <a:t>, Ben Hermann</a:t>
            </a:r>
            <a:r>
              <a:rPr lang="en-US" dirty="0" smtClean="0">
                <a:latin typeface="Charter" panose="02000503060000020004" pitchFamily="2" charset="0"/>
              </a:rPr>
              <a:t>, Johannes </a:t>
            </a:r>
            <a:r>
              <a:rPr lang="en-US" dirty="0" err="1" smtClean="0">
                <a:latin typeface="Charter" panose="02000503060000020004" pitchFamily="2" charset="0"/>
              </a:rPr>
              <a:t>Lerch</a:t>
            </a:r>
            <a:r>
              <a:rPr lang="en-US" dirty="0" smtClean="0">
                <a:latin typeface="Charter" panose="02000503060000020004" pitchFamily="2" charset="0"/>
              </a:rPr>
              <a:t>, </a:t>
            </a:r>
            <a:r>
              <a:rPr lang="en-US" dirty="0" smtClean="0">
                <a:latin typeface="Charter" panose="02000503060000020004" pitchFamily="2" charset="0"/>
              </a:rPr>
              <a:t>Karim Ali Ph.D., Sebastian </a:t>
            </a:r>
            <a:r>
              <a:rPr lang="en-US" dirty="0" err="1" smtClean="0">
                <a:latin typeface="Charter" panose="02000503060000020004" pitchFamily="2" charset="0"/>
              </a:rPr>
              <a:t>Proksch</a:t>
            </a:r>
            <a:endParaRPr lang="en-US" dirty="0">
              <a:latin typeface="Charter" panose="02000503060000020004" pitchFamily="2" charset="0"/>
            </a:endParaRPr>
          </a:p>
        </p:txBody>
      </p:sp>
      <p:pic>
        <p:nvPicPr>
          <p:cNvPr id="1026" name="Picture 2" descr="TU Darmstadt Logo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882" y="4761849"/>
            <a:ext cx="1197769" cy="49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15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1735" y="112500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harter" panose="02000503060000020004" pitchFamily="2" charset="0"/>
              </a:rPr>
              <a:t>Interface Invocations have to be resolved by method signature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520825"/>
            <a:ext cx="78867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interface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Logger {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log(String category, String message);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SimpleLogger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implements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Logger{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log(String category, String message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){</a:t>
            </a:r>
            <a:r>
              <a:rPr lang="en-US" altLang="en-US" sz="1800" i="1" dirty="0" smtClea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</a:t>
            </a:r>
            <a:r>
              <a:rPr lang="en-US" altLang="en-US" sz="18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 </a:t>
            </a:r>
            <a:r>
              <a:rPr lang="en-US" altLang="en-US" sz="1800" i="1" dirty="0" smtClea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*/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AncientLogger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log(String category, String message){ </a:t>
            </a:r>
            <a:r>
              <a:rPr lang="en-US" altLang="en-US" sz="18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/*... */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i="1" dirty="0" smtClea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Somewhere in the library */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i="1" dirty="0" smtClea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Logger l = …; l.log(…);</a:t>
            </a:r>
            <a:endParaRPr lang="en-US" altLang="en-US" sz="1800" dirty="0" smtClean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 smtClean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 smtClean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MyLogger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AncientLogger</a:t>
            </a: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implements</a:t>
            </a: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Logger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i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i="1" dirty="0" smtClea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log method is inherited </a:t>
            </a:r>
            <a:r>
              <a:rPr lang="en-US" altLang="en-US" sz="18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*/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sz="1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07.07.2016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8" name="Gerader Verbinder 7"/>
          <p:cNvCxnSpPr/>
          <p:nvPr/>
        </p:nvCxnSpPr>
        <p:spPr>
          <a:xfrm>
            <a:off x="216841" y="4973512"/>
            <a:ext cx="8883227" cy="1016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 rot="16200000">
            <a:off x="-139184" y="224197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harter" panose="02000503060000020004" pitchFamily="2" charset="0"/>
              </a:rPr>
              <a:t>Library</a:t>
            </a:r>
            <a:endParaRPr lang="en-US" b="1" dirty="0">
              <a:latin typeface="Charter" panose="02000503060000020004" pitchFamily="2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 rot="16200000">
            <a:off x="-390430" y="5494328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harter" panose="02000503060000020004" pitchFamily="2" charset="0"/>
              </a:rPr>
              <a:t>Application</a:t>
            </a:r>
            <a:endParaRPr lang="en-US" b="1" dirty="0">
              <a:latin typeface="Charter" panose="02000503060000020004" pitchFamily="2" charset="0"/>
            </a:endParaRPr>
          </a:p>
        </p:txBody>
      </p:sp>
      <p:sp>
        <p:nvSpPr>
          <p:cNvPr id="13" name="Abgerundetes Rechteck 12"/>
          <p:cNvSpPr/>
          <p:nvPr/>
        </p:nvSpPr>
        <p:spPr>
          <a:xfrm rot="21103167">
            <a:off x="3477303" y="4445983"/>
            <a:ext cx="5648960" cy="655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 invocations require </a:t>
            </a:r>
            <a:r>
              <a:rPr lang="en-US" b="1" dirty="0" smtClean="0"/>
              <a:t>call-by-signature</a:t>
            </a:r>
            <a:r>
              <a:rPr lang="en-US" i="1" dirty="0"/>
              <a:t> </a:t>
            </a:r>
            <a:r>
              <a:rPr lang="en-US" i="1" dirty="0" smtClean="0"/>
              <a:t>resolution! </a:t>
            </a:r>
            <a:r>
              <a:rPr lang="en-US" dirty="0" smtClean="0"/>
              <a:t>Hence, </a:t>
            </a:r>
            <a:r>
              <a:rPr lang="en-US" i="1" dirty="0" smtClean="0"/>
              <a:t>log</a:t>
            </a:r>
            <a:r>
              <a:rPr lang="en-US" dirty="0" smtClean="0"/>
              <a:t> should also point to </a:t>
            </a:r>
            <a:r>
              <a:rPr lang="en-US" i="1" dirty="0" smtClean="0"/>
              <a:t>AncientLogger.log(…).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7305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rter" panose="02000503060000020004" pitchFamily="2" charset="0"/>
              </a:rPr>
              <a:t>But why do we have to use only on interfaces invocations?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interface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Logger {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default void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log(String category, String message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800" i="1" dirty="0" smtClea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/*...*/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abstract class 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SimpleLogger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abstract public </a:t>
            </a: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log(String category, String message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 smtClean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Somewhere in the library */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Logger l = …; l.log</a:t>
            </a:r>
            <a:r>
              <a:rPr lang="en-US" altLang="en-US" sz="1800" i="1" dirty="0" smtClea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(…);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MyLogger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SimpleLogger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Logger { </a:t>
            </a:r>
            <a:endParaRPr lang="en-US" altLang="en-US" sz="1800" dirty="0" smtClean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i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log method is inherited */ </a:t>
            </a:r>
            <a:endParaRPr lang="en-US" altLang="en-US" sz="1800" i="1" dirty="0" smtClean="0">
              <a:solidFill>
                <a:srgbClr val="808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7" name="Gerader Verbinder 6"/>
          <p:cNvCxnSpPr/>
          <p:nvPr/>
        </p:nvCxnSpPr>
        <p:spPr>
          <a:xfrm>
            <a:off x="130386" y="4272766"/>
            <a:ext cx="8883227" cy="1016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 rot="16200000">
            <a:off x="-14251" y="2612191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harter" panose="02000503060000020004" pitchFamily="2" charset="0"/>
              </a:rPr>
              <a:t>Library</a:t>
            </a:r>
            <a:endParaRPr lang="en-US" b="1" dirty="0">
              <a:latin typeface="Charter" panose="02000503060000020004" pitchFamily="2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 rot="16200000">
            <a:off x="-243480" y="4886129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harter" panose="02000503060000020004" pitchFamily="2" charset="0"/>
              </a:rPr>
              <a:t>Application</a:t>
            </a:r>
            <a:endParaRPr lang="en-US" b="1" dirty="0">
              <a:latin typeface="Charter" panose="02000503060000020004" pitchFamily="2" charset="0"/>
            </a:endParaRPr>
          </a:p>
        </p:txBody>
      </p:sp>
      <p:sp>
        <p:nvSpPr>
          <p:cNvPr id="10" name="Abgerundetes Rechteck 9"/>
          <p:cNvSpPr/>
          <p:nvPr/>
        </p:nvSpPr>
        <p:spPr>
          <a:xfrm rot="21103167">
            <a:off x="4146705" y="3673678"/>
            <a:ext cx="4594542" cy="655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That doesn’t work! Abstract methods have to implemented by the subclass!</a:t>
            </a:r>
            <a:endParaRPr lang="en-US" i="1" dirty="0"/>
          </a:p>
        </p:txBody>
      </p:sp>
      <p:sp>
        <p:nvSpPr>
          <p:cNvPr id="11" name="Diagonal liegende Ecken des Rechtecks schneiden 10"/>
          <p:cNvSpPr/>
          <p:nvPr/>
        </p:nvSpPr>
        <p:spPr>
          <a:xfrm>
            <a:off x="2129580" y="5209453"/>
            <a:ext cx="4340224" cy="922057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Other virtual calls are resolved soundly by each call graph algorithm!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540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harter" panose="02000503060000020004" pitchFamily="2" charset="0"/>
              </a:rPr>
              <a:t>The Problem with Libraries is that they are not closed worlds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harter" panose="02000503060000020004" pitchFamily="2" charset="0"/>
            </a:endParaRPr>
          </a:p>
          <a:p>
            <a:r>
              <a:rPr lang="en-US" dirty="0">
                <a:latin typeface="Charter" panose="02000503060000020004" pitchFamily="2" charset="0"/>
              </a:rPr>
              <a:t>Libraries are intended to be extended by future </a:t>
            </a:r>
            <a:r>
              <a:rPr lang="en-US" dirty="0" smtClean="0">
                <a:latin typeface="Charter" panose="02000503060000020004" pitchFamily="2" charset="0"/>
              </a:rPr>
              <a:t>applications (inheritance)</a:t>
            </a:r>
            <a:endParaRPr lang="en-US" dirty="0">
              <a:latin typeface="Charter" panose="02000503060000020004" pitchFamily="2" charset="0"/>
            </a:endParaRPr>
          </a:p>
          <a:p>
            <a:pPr lvl="1"/>
            <a:r>
              <a:rPr lang="de-DE" b="1" dirty="0" err="1" smtClean="0">
                <a:latin typeface="Charter" panose="02000503060000020004" pitchFamily="2" charset="0"/>
              </a:rPr>
              <a:t>call-by-Signature</a:t>
            </a:r>
            <a:r>
              <a:rPr lang="de-DE" b="1" dirty="0" smtClean="0">
                <a:latin typeface="Charter" panose="02000503060000020004" pitchFamily="2" charset="0"/>
              </a:rPr>
              <a:t> </a:t>
            </a:r>
            <a:r>
              <a:rPr lang="de-DE" dirty="0" err="1" smtClean="0">
                <a:latin typeface="Charter" panose="02000503060000020004" pitchFamily="2" charset="0"/>
              </a:rPr>
              <a:t>becomes</a:t>
            </a:r>
            <a:r>
              <a:rPr lang="de-DE" dirty="0" smtClean="0">
                <a:latin typeface="Charter" panose="02000503060000020004" pitchFamily="2" charset="0"/>
              </a:rPr>
              <a:t> </a:t>
            </a:r>
            <a:r>
              <a:rPr lang="de-DE" dirty="0" err="1" smtClean="0">
                <a:latin typeface="Charter" panose="02000503060000020004" pitchFamily="2" charset="0"/>
              </a:rPr>
              <a:t>necessary</a:t>
            </a:r>
            <a:r>
              <a:rPr lang="de-DE" dirty="0" smtClean="0">
                <a:latin typeface="Charter" panose="02000503060000020004" pitchFamily="2" charset="0"/>
              </a:rPr>
              <a:t> in </a:t>
            </a:r>
            <a:r>
              <a:rPr lang="de-DE" dirty="0" err="1" smtClean="0">
                <a:latin typeface="Charter" panose="02000503060000020004" pitchFamily="2" charset="0"/>
              </a:rPr>
              <a:t>library</a:t>
            </a:r>
            <a:r>
              <a:rPr lang="de-DE" dirty="0" smtClean="0">
                <a:latin typeface="Charter" panose="02000503060000020004" pitchFamily="2" charset="0"/>
              </a:rPr>
              <a:t> </a:t>
            </a:r>
            <a:r>
              <a:rPr lang="de-DE" dirty="0" err="1" smtClean="0">
                <a:latin typeface="Charter" panose="02000503060000020004" pitchFamily="2" charset="0"/>
              </a:rPr>
              <a:t>call</a:t>
            </a:r>
            <a:r>
              <a:rPr lang="de-DE" dirty="0" smtClean="0">
                <a:latin typeface="Charter" panose="02000503060000020004" pitchFamily="2" charset="0"/>
              </a:rPr>
              <a:t> </a:t>
            </a:r>
            <a:r>
              <a:rPr lang="de-DE" dirty="0" err="1" smtClean="0">
                <a:latin typeface="Charter" panose="02000503060000020004" pitchFamily="2" charset="0"/>
              </a:rPr>
              <a:t>graph</a:t>
            </a:r>
            <a:r>
              <a:rPr lang="de-DE" dirty="0" smtClean="0">
                <a:latin typeface="Charter" panose="02000503060000020004" pitchFamily="2" charset="0"/>
              </a:rPr>
              <a:t> </a:t>
            </a:r>
            <a:r>
              <a:rPr lang="de-DE" dirty="0" err="1" smtClean="0">
                <a:latin typeface="Charter" panose="02000503060000020004" pitchFamily="2" charset="0"/>
              </a:rPr>
              <a:t>construction</a:t>
            </a:r>
            <a:endParaRPr lang="en-US" dirty="0">
              <a:latin typeface="Charter" panose="02000503060000020004" pitchFamily="2" charset="0"/>
            </a:endParaRPr>
          </a:p>
          <a:p>
            <a:pPr lvl="1"/>
            <a:endParaRPr lang="de-DE" dirty="0">
              <a:latin typeface="Charter" panose="02000503060000020004" pitchFamily="2" charset="0"/>
            </a:endParaRPr>
          </a:p>
          <a:p>
            <a:r>
              <a:rPr lang="de-DE" dirty="0" smtClean="0">
                <a:latin typeface="Charter" panose="02000503060000020004" pitchFamily="2" charset="0"/>
              </a:rPr>
              <a:t>The </a:t>
            </a:r>
            <a:r>
              <a:rPr lang="de-DE" dirty="0" err="1" smtClean="0">
                <a:latin typeface="Charter" panose="02000503060000020004" pitchFamily="2" charset="0"/>
              </a:rPr>
              <a:t>public</a:t>
            </a:r>
            <a:r>
              <a:rPr lang="de-DE" dirty="0" smtClean="0">
                <a:latin typeface="Charter" panose="02000503060000020004" pitchFamily="2" charset="0"/>
              </a:rPr>
              <a:t> </a:t>
            </a:r>
            <a:r>
              <a:rPr lang="de-DE" dirty="0" err="1" smtClean="0">
                <a:latin typeface="Charter" panose="02000503060000020004" pitchFamily="2" charset="0"/>
              </a:rPr>
              <a:t>interface</a:t>
            </a:r>
            <a:r>
              <a:rPr lang="de-DE" dirty="0" smtClean="0">
                <a:latin typeface="Charter" panose="02000503060000020004" pitchFamily="2" charset="0"/>
              </a:rPr>
              <a:t> </a:t>
            </a:r>
            <a:r>
              <a:rPr lang="de-DE" dirty="0" err="1" smtClean="0">
                <a:latin typeface="Charter" panose="02000503060000020004" pitchFamily="2" charset="0"/>
              </a:rPr>
              <a:t>of</a:t>
            </a:r>
            <a:r>
              <a:rPr lang="de-DE" dirty="0" smtClean="0">
                <a:latin typeface="Charter" panose="02000503060000020004" pitchFamily="2" charset="0"/>
              </a:rPr>
              <a:t> </a:t>
            </a:r>
            <a:r>
              <a:rPr lang="de-DE" dirty="0" err="1" smtClean="0">
                <a:latin typeface="Charter" panose="02000503060000020004" pitchFamily="2" charset="0"/>
              </a:rPr>
              <a:t>libraries</a:t>
            </a:r>
            <a:r>
              <a:rPr lang="de-DE" dirty="0" smtClean="0">
                <a:latin typeface="Charter" panose="02000503060000020004" pitchFamily="2" charset="0"/>
              </a:rPr>
              <a:t> </a:t>
            </a:r>
            <a:r>
              <a:rPr lang="de-DE" dirty="0" err="1" smtClean="0">
                <a:latin typeface="Charter" panose="02000503060000020004" pitchFamily="2" charset="0"/>
              </a:rPr>
              <a:t>is</a:t>
            </a:r>
            <a:r>
              <a:rPr lang="de-DE" dirty="0" smtClean="0">
                <a:latin typeface="Charter" panose="02000503060000020004" pitchFamily="2" charset="0"/>
              </a:rPr>
              <a:t> </a:t>
            </a:r>
            <a:r>
              <a:rPr lang="de-DE" dirty="0" err="1" smtClean="0">
                <a:latin typeface="Charter" panose="02000503060000020004" pitchFamily="2" charset="0"/>
              </a:rPr>
              <a:t>quite</a:t>
            </a:r>
            <a:r>
              <a:rPr lang="de-DE" dirty="0" smtClean="0">
                <a:latin typeface="Charter" panose="02000503060000020004" pitchFamily="2" charset="0"/>
              </a:rPr>
              <a:t> </a:t>
            </a:r>
            <a:r>
              <a:rPr lang="de-DE" dirty="0" err="1" smtClean="0">
                <a:latin typeface="Charter" panose="02000503060000020004" pitchFamily="2" charset="0"/>
              </a:rPr>
              <a:t>huge</a:t>
            </a:r>
            <a:r>
              <a:rPr lang="de-DE" dirty="0" smtClean="0">
                <a:latin typeface="Charter" panose="02000503060000020004" pitchFamily="2" charset="0"/>
              </a:rPr>
              <a:t> </a:t>
            </a:r>
            <a:r>
              <a:rPr lang="de-DE" dirty="0" err="1" smtClean="0">
                <a:latin typeface="Charter" panose="02000503060000020004" pitchFamily="2" charset="0"/>
              </a:rPr>
              <a:t>because</a:t>
            </a:r>
            <a:r>
              <a:rPr lang="de-DE" dirty="0" smtClean="0">
                <a:latin typeface="Charter" panose="02000503060000020004" pitchFamily="2" charset="0"/>
              </a:rPr>
              <a:t> </a:t>
            </a:r>
            <a:r>
              <a:rPr lang="de-DE" dirty="0" err="1" smtClean="0">
                <a:latin typeface="Charter" panose="02000503060000020004" pitchFamily="2" charset="0"/>
              </a:rPr>
              <a:t>every</a:t>
            </a:r>
            <a:r>
              <a:rPr lang="de-DE" dirty="0" smtClean="0">
                <a:latin typeface="Charter" panose="02000503060000020004" pitchFamily="2" charset="0"/>
              </a:rPr>
              <a:t> non-private </a:t>
            </a:r>
            <a:r>
              <a:rPr lang="de-DE" dirty="0" err="1" smtClean="0">
                <a:latin typeface="Charter" panose="02000503060000020004" pitchFamily="2" charset="0"/>
              </a:rPr>
              <a:t>method</a:t>
            </a:r>
            <a:r>
              <a:rPr lang="de-DE" dirty="0" smtClean="0">
                <a:latin typeface="Charter" panose="02000503060000020004" pitchFamily="2" charset="0"/>
              </a:rPr>
              <a:t> </a:t>
            </a:r>
            <a:r>
              <a:rPr lang="de-DE" dirty="0" err="1" smtClean="0">
                <a:latin typeface="Charter" panose="02000503060000020004" pitchFamily="2" charset="0"/>
              </a:rPr>
              <a:t>becomes</a:t>
            </a:r>
            <a:r>
              <a:rPr lang="de-DE" dirty="0" smtClean="0">
                <a:latin typeface="Charter" panose="02000503060000020004" pitchFamily="2" charset="0"/>
              </a:rPr>
              <a:t> an </a:t>
            </a:r>
            <a:r>
              <a:rPr lang="de-DE" dirty="0" err="1" smtClean="0">
                <a:latin typeface="Charter" panose="02000503060000020004" pitchFamily="2" charset="0"/>
              </a:rPr>
              <a:t>entry</a:t>
            </a:r>
            <a:r>
              <a:rPr lang="de-DE" dirty="0" smtClean="0">
                <a:latin typeface="Charter" panose="02000503060000020004" pitchFamily="2" charset="0"/>
              </a:rPr>
              <a:t> </a:t>
            </a:r>
            <a:r>
              <a:rPr lang="de-DE" dirty="0" err="1" smtClean="0">
                <a:latin typeface="Charter" panose="02000503060000020004" pitchFamily="2" charset="0"/>
              </a:rPr>
              <a:t>point</a:t>
            </a:r>
            <a:endParaRPr lang="en-US" dirty="0">
              <a:latin typeface="Charter" panose="02000503060000020004" pitchFamily="2" charset="0"/>
            </a:endParaRP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07.07.2016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5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rter" panose="02000503060000020004" pitchFamily="2" charset="0"/>
              </a:rPr>
              <a:t>To start the call graph construction, we need the entry points into the library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2146437" y="5140960"/>
            <a:ext cx="2953174" cy="734910"/>
          </a:xfrm>
          <a:prstGeom prst="rect">
            <a:avLst/>
          </a:prstGeom>
          <a:solidFill>
            <a:srgbClr val="F86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rivate methods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146437" y="4127395"/>
            <a:ext cx="2953174" cy="941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ackage visible/ protected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146437" y="3135102"/>
            <a:ext cx="2953174" cy="941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ublic methods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Gerader Verbinder 13"/>
          <p:cNvCxnSpPr/>
          <p:nvPr/>
        </p:nvCxnSpPr>
        <p:spPr>
          <a:xfrm flipH="1" flipV="1">
            <a:off x="1408853" y="5099369"/>
            <a:ext cx="415205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2146437" y="2047135"/>
            <a:ext cx="295317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17" name="Gerader Verbinder 16"/>
          <p:cNvCxnSpPr/>
          <p:nvPr/>
        </p:nvCxnSpPr>
        <p:spPr>
          <a:xfrm flipH="1" flipV="1">
            <a:off x="1469814" y="2953174"/>
            <a:ext cx="3962399" cy="2032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ige Legende 23"/>
          <p:cNvSpPr/>
          <p:nvPr/>
        </p:nvSpPr>
        <p:spPr>
          <a:xfrm>
            <a:off x="5264998" y="5202091"/>
            <a:ext cx="2221652" cy="612648"/>
          </a:xfrm>
          <a:prstGeom prst="wedgeRectCallout">
            <a:avLst>
              <a:gd name="adj1" fmla="val -54304"/>
              <a:gd name="adj2" fmla="val 18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library private implementation</a:t>
            </a:r>
            <a:endParaRPr lang="en-US" dirty="0"/>
          </a:p>
        </p:txBody>
      </p:sp>
      <p:sp>
        <p:nvSpPr>
          <p:cNvPr id="25" name="Rechteckige Legende 24"/>
          <p:cNvSpPr/>
          <p:nvPr/>
        </p:nvSpPr>
        <p:spPr>
          <a:xfrm>
            <a:off x="5264998" y="3669010"/>
            <a:ext cx="2221652" cy="612648"/>
          </a:xfrm>
          <a:prstGeom prst="wedgeRectCallout">
            <a:avLst>
              <a:gd name="adj1" fmla="val -54304"/>
              <a:gd name="adj2" fmla="val 18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ublic API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5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rter" panose="02000503060000020004" pitchFamily="2" charset="0"/>
              </a:rPr>
              <a:t>Assumption: the application developer does not contribute to the used libraries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2146437" y="5140960"/>
            <a:ext cx="2953174" cy="734910"/>
          </a:xfrm>
          <a:prstGeom prst="rect">
            <a:avLst/>
          </a:prstGeom>
          <a:solidFill>
            <a:srgbClr val="F86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rivate methods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146437" y="4127395"/>
            <a:ext cx="2953174" cy="941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ackage visible/ protected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146437" y="3135102"/>
            <a:ext cx="2953174" cy="941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ublic methods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Gerader Verbinder 13"/>
          <p:cNvCxnSpPr/>
          <p:nvPr/>
        </p:nvCxnSpPr>
        <p:spPr>
          <a:xfrm flipH="1" flipV="1">
            <a:off x="1408853" y="5099369"/>
            <a:ext cx="415205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2146437" y="2047135"/>
            <a:ext cx="295317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17" name="Gerader Verbinder 16"/>
          <p:cNvCxnSpPr/>
          <p:nvPr/>
        </p:nvCxnSpPr>
        <p:spPr>
          <a:xfrm flipH="1" flipV="1">
            <a:off x="1469814" y="2953174"/>
            <a:ext cx="3962399" cy="2032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ige Legende 23"/>
          <p:cNvSpPr/>
          <p:nvPr/>
        </p:nvSpPr>
        <p:spPr>
          <a:xfrm>
            <a:off x="5432213" y="5140960"/>
            <a:ext cx="2221652" cy="612648"/>
          </a:xfrm>
          <a:prstGeom prst="wedgeRectCallout">
            <a:avLst>
              <a:gd name="adj1" fmla="val -54304"/>
              <a:gd name="adj2" fmla="val 18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library private implementation</a:t>
            </a:r>
            <a:endParaRPr lang="en-US" dirty="0"/>
          </a:p>
        </p:txBody>
      </p:sp>
      <p:sp>
        <p:nvSpPr>
          <p:cNvPr id="25" name="Rechteckige Legende 24"/>
          <p:cNvSpPr/>
          <p:nvPr/>
        </p:nvSpPr>
        <p:spPr>
          <a:xfrm>
            <a:off x="5264998" y="3362686"/>
            <a:ext cx="2221652" cy="612648"/>
          </a:xfrm>
          <a:prstGeom prst="wedgeRectCallout">
            <a:avLst>
              <a:gd name="adj1" fmla="val -54304"/>
              <a:gd name="adj2" fmla="val 18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ublic API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7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48148E-6 L 0.00034 -0.108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rter" panose="02000503060000020004" pitchFamily="2" charset="0"/>
              </a:rPr>
              <a:t>Contributing to a library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1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ackage </a:t>
            </a:r>
            <a:r>
              <a:rPr lang="en-US" alt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de.tud.example</a:t>
            </a:r>
            <a:endParaRPr lang="en-US" altLang="en-US" sz="21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1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1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21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Example { </a:t>
            </a:r>
            <a:endParaRPr lang="en-US" altLang="en-US" sz="21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1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public void </a:t>
            </a:r>
            <a:r>
              <a:rPr lang="en-US" alt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getPublicInfo</a:t>
            </a:r>
            <a:r>
              <a:rPr lang="en-US" altLang="en-US" sz="21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(){ </a:t>
            </a:r>
            <a:r>
              <a:rPr lang="en-US" altLang="en-US" sz="2100" i="1" dirty="0" smtClea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/*... </a:t>
            </a:r>
            <a:r>
              <a:rPr lang="en-US" altLang="en-US" sz="21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*/ </a:t>
            </a:r>
            <a:r>
              <a:rPr lang="en-US" altLang="en-US" sz="21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100" dirty="0" smtClean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void </a:t>
            </a:r>
            <a:r>
              <a:rPr lang="en-US" alt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getInternalInfo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(){ </a:t>
            </a:r>
            <a:r>
              <a:rPr lang="en-US" altLang="en-US" sz="21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/*... */ </a:t>
            </a:r>
            <a:r>
              <a:rPr lang="en-US" altLang="en-US" sz="21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1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1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private void </a:t>
            </a:r>
            <a:r>
              <a:rPr lang="en-US" alt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getSecretInfo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(){ </a:t>
            </a:r>
            <a:r>
              <a:rPr lang="en-US" altLang="en-US" sz="21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/*... */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21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endParaRPr lang="en-US" altLang="en-US" sz="21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sz="1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1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package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de.tud.example</a:t>
            </a:r>
            <a:endParaRPr lang="en-US" altLang="en-US" sz="21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1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1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21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Demo{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1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Example ex = new Example();</a:t>
            </a:r>
            <a:endParaRPr lang="en-US" altLang="en-US" sz="21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1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21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printInfo</a:t>
            </a:r>
            <a:r>
              <a:rPr lang="en-US" altLang="en-US" sz="21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(){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100" i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1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1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ex.getInternalInfo</a:t>
            </a:r>
            <a:r>
              <a:rPr lang="en-US" altLang="en-US" sz="21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());</a:t>
            </a:r>
            <a:endParaRPr lang="en-US" altLang="en-US" sz="2100" i="1" dirty="0" smtClean="0">
              <a:solidFill>
                <a:srgbClr val="808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100" i="1" dirty="0" smtClea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1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en-US" sz="21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1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21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07.07.2016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331280" y="6356351"/>
            <a:ext cx="2057400" cy="365125"/>
          </a:xfrm>
        </p:spPr>
        <p:txBody>
          <a:bodyPr/>
          <a:lstStyle/>
          <a:p>
            <a:fld id="{B4196261-8667-4969-83B1-1C15C9B170AC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7" name="Gerader Verbinder 6"/>
          <p:cNvCxnSpPr/>
          <p:nvPr/>
        </p:nvCxnSpPr>
        <p:spPr>
          <a:xfrm>
            <a:off x="130386" y="3976515"/>
            <a:ext cx="6744802" cy="422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 rot="16200000">
            <a:off x="-269570" y="2573866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harter" panose="02000503060000020004" pitchFamily="2" charset="0"/>
              </a:rPr>
              <a:t>Library</a:t>
            </a:r>
            <a:endParaRPr lang="en-US" b="1" dirty="0">
              <a:latin typeface="Charter" panose="02000503060000020004" pitchFamily="2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 rot="16200000">
            <a:off x="-513196" y="497035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harter" panose="02000503060000020004" pitchFamily="2" charset="0"/>
              </a:rPr>
              <a:t>Application</a:t>
            </a:r>
            <a:endParaRPr lang="en-US" b="1" dirty="0">
              <a:latin typeface="Charter" panose="02000503060000020004" pitchFamily="2" charset="0"/>
            </a:endParaRPr>
          </a:p>
        </p:txBody>
      </p:sp>
      <p:sp>
        <p:nvSpPr>
          <p:cNvPr id="11" name="Rechteckige Legende 10"/>
          <p:cNvSpPr/>
          <p:nvPr/>
        </p:nvSpPr>
        <p:spPr>
          <a:xfrm>
            <a:off x="4746886" y="4160123"/>
            <a:ext cx="3152703" cy="1343228"/>
          </a:xfrm>
          <a:prstGeom prst="wedgeRectCallout">
            <a:avLst>
              <a:gd name="adj1" fmla="val -72083"/>
              <a:gd name="adj2" fmla="val -315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Since both classes are defined in the same package. Protected and package visible members can be accessed!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01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rter" panose="02000503060000020004" pitchFamily="2" charset="0"/>
              </a:rPr>
              <a:t>But attackers want to </a:t>
            </a:r>
            <a:r>
              <a:rPr lang="en-US" dirty="0" smtClean="0">
                <a:latin typeface="Charter" panose="02000503060000020004" pitchFamily="2" charset="0"/>
              </a:rPr>
              <a:t>create dependencies within the </a:t>
            </a:r>
            <a:r>
              <a:rPr lang="en-US" dirty="0" smtClean="0">
                <a:latin typeface="Charter" panose="02000503060000020004" pitchFamily="2" charset="0"/>
              </a:rPr>
              <a:t>libraries if it enables exploitation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40" y="2626916"/>
            <a:ext cx="6409563" cy="3037284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 rot="1712723">
            <a:off x="6967613" y="1834759"/>
            <a:ext cx="1745024" cy="53979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CVE-2010-0840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9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rter" panose="02000503060000020004" pitchFamily="2" charset="0"/>
              </a:rPr>
              <a:t>Some theory: Java has a stack-based security model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399039"/>
              </p:ext>
            </p:extLst>
          </p:nvPr>
        </p:nvGraphicFramePr>
        <p:xfrm>
          <a:off x="552608" y="3069374"/>
          <a:ext cx="7962742" cy="1905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46210"/>
                <a:gridCol w="431653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latin typeface="Consolas"/>
                          <a:cs typeface="Consolas"/>
                        </a:rPr>
                        <a:t>SecurityManager.checkPermission</a:t>
                      </a:r>
                      <a:endParaRPr lang="de-DE" sz="16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latin typeface="Consolas"/>
                          <a:cs typeface="Consolas"/>
                        </a:rPr>
                        <a:t>FilePermission</a:t>
                      </a:r>
                      <a:r>
                        <a:rPr lang="de-DE" sz="1600" dirty="0" smtClean="0">
                          <a:latin typeface="Consolas"/>
                          <a:cs typeface="Consolas"/>
                        </a:rPr>
                        <a:t>, </a:t>
                      </a:r>
                      <a:r>
                        <a:rPr lang="de-DE" sz="1600" dirty="0" err="1" smtClean="0">
                          <a:latin typeface="Consolas"/>
                          <a:cs typeface="Consolas"/>
                        </a:rPr>
                        <a:t>SocketPermission</a:t>
                      </a:r>
                      <a:r>
                        <a:rPr lang="de-DE" sz="1600" dirty="0" smtClean="0">
                          <a:latin typeface="Consolas"/>
                          <a:cs typeface="Consolas"/>
                        </a:rPr>
                        <a:t>, ...</a:t>
                      </a:r>
                      <a:endParaRPr lang="de-DE" sz="16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latin typeface="Consolas"/>
                          <a:cs typeface="Consolas"/>
                        </a:rPr>
                        <a:t>SecurityManager.checkWrite</a:t>
                      </a:r>
                      <a:endParaRPr lang="de-DE" sz="16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 smtClean="0">
                          <a:latin typeface="Consolas"/>
                          <a:cs typeface="Consolas"/>
                        </a:rPr>
                        <a:t>FilePermission</a:t>
                      </a:r>
                      <a:r>
                        <a:rPr lang="de-DE" sz="1600" dirty="0" smtClean="0">
                          <a:latin typeface="Consolas"/>
                          <a:cs typeface="Consolas"/>
                        </a:rPr>
                        <a:t>, </a:t>
                      </a:r>
                      <a:r>
                        <a:rPr lang="de-DE" sz="1600" dirty="0" err="1" smtClean="0">
                          <a:latin typeface="Consolas"/>
                          <a:cs typeface="Consolas"/>
                        </a:rPr>
                        <a:t>SocketPermission</a:t>
                      </a:r>
                      <a:r>
                        <a:rPr lang="de-DE" sz="1600" dirty="0" smtClean="0">
                          <a:latin typeface="Consolas"/>
                          <a:cs typeface="Consolas"/>
                        </a:rPr>
                        <a:t>, ...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latin typeface="Consolas"/>
                          <a:cs typeface="Consolas"/>
                        </a:rPr>
                        <a:t>FileOutputStream</a:t>
                      </a:r>
                      <a:r>
                        <a:rPr lang="de-DE" sz="1600" dirty="0" smtClean="0">
                          <a:latin typeface="Consolas"/>
                          <a:cs typeface="Consolas"/>
                        </a:rPr>
                        <a:t>.&lt;</a:t>
                      </a:r>
                      <a:r>
                        <a:rPr lang="de-DE" sz="1600" dirty="0" err="1" smtClean="0">
                          <a:latin typeface="Consolas"/>
                          <a:cs typeface="Consolas"/>
                        </a:rPr>
                        <a:t>init</a:t>
                      </a:r>
                      <a:r>
                        <a:rPr lang="de-DE" sz="1600" dirty="0" smtClean="0">
                          <a:latin typeface="Consolas"/>
                          <a:cs typeface="Consolas"/>
                        </a:rPr>
                        <a:t>&gt;</a:t>
                      </a:r>
                      <a:endParaRPr lang="de-DE" sz="16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 smtClean="0">
                          <a:latin typeface="Consolas"/>
                          <a:cs typeface="Consolas"/>
                        </a:rPr>
                        <a:t>FilePermission</a:t>
                      </a:r>
                      <a:r>
                        <a:rPr lang="de-DE" sz="1600" dirty="0" smtClean="0">
                          <a:latin typeface="Consolas"/>
                          <a:cs typeface="Consolas"/>
                        </a:rPr>
                        <a:t>, </a:t>
                      </a:r>
                      <a:r>
                        <a:rPr lang="de-DE" sz="1600" dirty="0" err="1" smtClean="0">
                          <a:latin typeface="Consolas"/>
                          <a:cs typeface="Consolas"/>
                        </a:rPr>
                        <a:t>SocketPermission</a:t>
                      </a:r>
                      <a:r>
                        <a:rPr lang="de-DE" sz="1600" dirty="0" smtClean="0">
                          <a:latin typeface="Consolas"/>
                          <a:cs typeface="Consolas"/>
                        </a:rPr>
                        <a:t>, ...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latin typeface="Consolas"/>
                          <a:cs typeface="Consolas"/>
                        </a:rPr>
                        <a:t>Attacker.doEvil</a:t>
                      </a:r>
                      <a:endParaRPr lang="de-DE" sz="16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 smtClean="0"/>
                        <a:t>Ø</a:t>
                      </a:r>
                      <a:endParaRPr lang="de-DE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latin typeface="Consolas"/>
                          <a:cs typeface="Consolas"/>
                        </a:rPr>
                        <a:t>MyApplet.init</a:t>
                      </a:r>
                      <a:endParaRPr lang="de-DE" sz="16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 smtClean="0"/>
                        <a:t>Ø</a:t>
                      </a:r>
                      <a:endParaRPr lang="de-DE" sz="2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5737184" y="5272370"/>
            <a:ext cx="14017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 smtClean="0"/>
              <a:t>∩ </a:t>
            </a:r>
            <a:r>
              <a:rPr lang="en-US" sz="3600" b="1" dirty="0" smtClean="0">
                <a:sym typeface="Symbol" charset="0"/>
              </a:rPr>
              <a:t>= </a:t>
            </a:r>
            <a:r>
              <a:rPr lang="de-DE" sz="3600" dirty="0" err="1" smtClean="0"/>
              <a:t>Ø</a:t>
            </a:r>
            <a:endParaRPr lang="de-DE" sz="3600" dirty="0"/>
          </a:p>
        </p:txBody>
      </p:sp>
      <p:sp>
        <p:nvSpPr>
          <p:cNvPr id="9" name="Geschweifte Klammer rechts 8"/>
          <p:cNvSpPr/>
          <p:nvPr/>
        </p:nvSpPr>
        <p:spPr>
          <a:xfrm rot="5400000">
            <a:off x="6240337" y="2997358"/>
            <a:ext cx="259689" cy="429033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190844" y="2852440"/>
            <a:ext cx="4324506" cy="2121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5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harter" panose="02000503060000020004" pitchFamily="2" charset="0"/>
              </a:rPr>
              <a:t>Code that leads to the exploit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HashSet</a:t>
            </a:r>
            <a:r>
              <a:rPr lang="en-US" sz="1800" dirty="0" smtClean="0">
                <a:latin typeface="Consolas" panose="020B0609020204030204" pitchFamily="49" charset="0"/>
              </a:rPr>
              <a:t>&lt;</a:t>
            </a:r>
            <a:r>
              <a:rPr lang="en-US" sz="1800" dirty="0" err="1" smtClean="0">
                <a:latin typeface="Consolas" panose="020B0609020204030204" pitchFamily="49" charset="0"/>
              </a:rPr>
              <a:t>Map.Entry</a:t>
            </a:r>
            <a:r>
              <a:rPr lang="en-US" sz="1800" dirty="0" smtClean="0">
                <a:latin typeface="Consolas" panose="020B0609020204030204" pitchFamily="49" charset="0"/>
              </a:rPr>
              <a:t>&lt;Object, Object&gt;&gt; set = </a:t>
            </a: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lang="en-US" sz="1800" dirty="0" err="1" smtClean="0">
                <a:latin typeface="Consolas" panose="020B0609020204030204" pitchFamily="49" charset="0"/>
              </a:rPr>
              <a:t>HashSet</a:t>
            </a:r>
            <a:r>
              <a:rPr lang="en-US" sz="1800" dirty="0" smtClean="0"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set.add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 smtClean="0">
                <a:latin typeface="Consolas" panose="020B0609020204030204" pitchFamily="49" charset="0"/>
              </a:rPr>
              <a:t> Link(</a:t>
            </a:r>
            <a:r>
              <a:rPr lang="en-US" sz="1800" dirty="0" err="1" smtClean="0">
                <a:latin typeface="Consolas" panose="020B0609020204030204" pitchFamily="49" charset="0"/>
              </a:rPr>
              <a:t>System.</a:t>
            </a:r>
            <a:r>
              <a:rPr lang="en-US" altLang="en-US" sz="1800" b="1" dirty="0" err="1" smtClean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 smtClean="0">
                <a:latin typeface="Consolas" panose="020B0609020204030204" pitchFamily="49" charset="0"/>
              </a:rPr>
              <a:t>, </a:t>
            </a:r>
            <a:r>
              <a:rPr lang="en-US" sz="1800" b="1" dirty="0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r>
              <a:rPr lang="en-US" sz="1800" b="1" dirty="0" err="1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setSecuritymanager</a:t>
            </a:r>
            <a:r>
              <a:rPr lang="en-US" sz="1800" b="1" dirty="0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r>
              <a:rPr lang="en-US" sz="1800" dirty="0" smtClean="0">
                <a:latin typeface="Consolas" panose="020B0609020204030204" pitchFamily="49" charset="0"/>
              </a:rPr>
              <a:t>, </a:t>
            </a:r>
            <a:r>
              <a:rPr lang="en-US" sz="1800" b="1" dirty="0" smtClean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lang="en-US" sz="1800" dirty="0" smtClean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JList</a:t>
            </a:r>
            <a:r>
              <a:rPr lang="en-US" sz="1800" dirty="0" smtClean="0">
                <a:latin typeface="Consolas" panose="020B0609020204030204" pitchFamily="49" charset="0"/>
              </a:rPr>
              <a:t> list = new </a:t>
            </a:r>
            <a:r>
              <a:rPr lang="en-US" sz="1800" dirty="0" err="1" smtClean="0">
                <a:latin typeface="Consolas" panose="020B0609020204030204" pitchFamily="49" charset="0"/>
              </a:rPr>
              <a:t>JList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 smtClean="0">
                <a:latin typeface="Consolas" panose="020B0609020204030204" pitchFamily="49" charset="0"/>
              </a:rPr>
              <a:t> Object[]{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HashMap</a:t>
            </a:r>
            <a:r>
              <a:rPr lang="en-US" sz="1800" dirty="0" smtClean="0">
                <a:latin typeface="Consolas" panose="020B0609020204030204" pitchFamily="49" charset="0"/>
              </a:rPr>
              <a:t>&lt;Object, Object&gt;(){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public Set&lt;</a:t>
            </a:r>
            <a:r>
              <a:rPr lang="en-US" sz="1800" dirty="0" err="1" smtClean="0">
                <a:latin typeface="Consolas" panose="020B0609020204030204" pitchFamily="49" charset="0"/>
              </a:rPr>
              <a:t>Map.Entry</a:t>
            </a:r>
            <a:r>
              <a:rPr lang="en-US" sz="1800" dirty="0" smtClean="0">
                <a:latin typeface="Consolas" panose="020B0609020204030204" pitchFamily="49" charset="0"/>
              </a:rPr>
              <a:t>&lt;Object, Object&gt;&gt; </a:t>
            </a:r>
            <a:r>
              <a:rPr lang="en-US" sz="1800" dirty="0" err="1" smtClean="0">
                <a:latin typeface="Consolas" panose="020B0609020204030204" pitchFamily="49" charset="0"/>
              </a:rPr>
              <a:t>entrySet</a:t>
            </a:r>
            <a:r>
              <a:rPr lang="en-US" sz="1800" dirty="0" smtClean="0"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 smtClean="0">
                <a:latin typeface="Consolas" panose="020B0609020204030204" pitchFamily="49" charset="0"/>
              </a:rPr>
              <a:t> set;	 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}}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});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JFrame</a:t>
            </a:r>
            <a:r>
              <a:rPr lang="en-US" sz="1800" dirty="0" smtClean="0">
                <a:latin typeface="Consolas" panose="020B0609020204030204" pitchFamily="49" charset="0"/>
              </a:rPr>
              <a:t> frame = </a:t>
            </a: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Jframe</a:t>
            </a:r>
            <a:r>
              <a:rPr lang="en-US" sz="1800" dirty="0" smtClean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f</a:t>
            </a:r>
            <a:r>
              <a:rPr lang="en-US" sz="1800" dirty="0" err="1" smtClean="0">
                <a:latin typeface="Consolas" panose="020B0609020204030204" pitchFamily="49" charset="0"/>
              </a:rPr>
              <a:t>rame.getContentPane</a:t>
            </a:r>
            <a:r>
              <a:rPr lang="en-US" sz="1800" dirty="0" smtClean="0">
                <a:latin typeface="Consolas" panose="020B0609020204030204" pitchFamily="49" charset="0"/>
              </a:rPr>
              <a:t>().add(list);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f</a:t>
            </a:r>
            <a:r>
              <a:rPr lang="en-US" sz="1800" dirty="0" err="1" smtClean="0">
                <a:latin typeface="Consolas" panose="020B0609020204030204" pitchFamily="49" charset="0"/>
              </a:rPr>
              <a:t>rame.setSize</a:t>
            </a:r>
            <a:r>
              <a:rPr lang="en-US" sz="1800" dirty="0" smtClean="0">
                <a:latin typeface="Consolas" panose="020B0609020204030204" pitchFamily="49" charset="0"/>
              </a:rPr>
              <a:t>(50, 50);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f</a:t>
            </a:r>
            <a:r>
              <a:rPr lang="en-US" sz="1800" dirty="0" err="1" smtClean="0">
                <a:latin typeface="Consolas" panose="020B0609020204030204" pitchFamily="49" charset="0"/>
              </a:rPr>
              <a:t>rame.setVisible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b="1" dirty="0" smtClean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 smtClean="0">
                <a:latin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hteck 7"/>
          <p:cNvSpPr/>
          <p:nvPr/>
        </p:nvSpPr>
        <p:spPr>
          <a:xfrm rot="1712723">
            <a:off x="7137644" y="1763573"/>
            <a:ext cx="1823967" cy="58951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CVE-2010-0840</a:t>
            </a:r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562" y="4001294"/>
            <a:ext cx="4676775" cy="1682729"/>
          </a:xfrm>
          <a:prstGeom prst="rect">
            <a:avLst/>
          </a:prstGeom>
        </p:spPr>
      </p:pic>
      <p:sp>
        <p:nvSpPr>
          <p:cNvPr id="11" name="Abgerundetes Rechteck 10"/>
          <p:cNvSpPr/>
          <p:nvPr/>
        </p:nvSpPr>
        <p:spPr>
          <a:xfrm rot="18866514">
            <a:off x="6850175" y="5077081"/>
            <a:ext cx="2074652" cy="7323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Only trusted caller on the stack!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8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rter" panose="02000503060000020004" pitchFamily="2" charset="0"/>
              </a:rPr>
              <a:t>Developers really want to </a:t>
            </a:r>
            <a:r>
              <a:rPr lang="en-US" dirty="0" smtClean="0">
                <a:latin typeface="Charter" panose="02000503060000020004" pitchFamily="2" charset="0"/>
              </a:rPr>
              <a:t>write </a:t>
            </a:r>
            <a:r>
              <a:rPr lang="en-US" dirty="0" smtClean="0">
                <a:latin typeface="Charter" panose="02000503060000020004" pitchFamily="2" charset="0"/>
              </a:rPr>
              <a:t>code that is not accessed by an application…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877636"/>
            <a:ext cx="8416086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java.awt.datatransfer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* A Multipurpose Internet Mail Extension (MIME) type, as defined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* in RFC 2045 and 2046.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*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THIS IS *NOT* - REPEAT *NOT* - A PUBLIC CLASS! </a:t>
            </a:r>
            <a:r>
              <a:rPr kumimoji="0" lang="en-US" altLang="en-US" sz="18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DataFlavor</a:t>
            </a: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IS</a:t>
            </a:r>
            <a:b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* THE PUBLIC INTERFACE, AND THIS IS PROVIDED AS A ***PRIVATE***</a:t>
            </a:r>
            <a:b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* (THAT IS AS IN *NOT* PUBLIC) HELPER CLASS!</a:t>
            </a:r>
            <a:b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MimeType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Externalizable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Cloneable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i="1" dirty="0" smtClea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A lot of Code!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65388" y="3500067"/>
            <a:ext cx="8141546" cy="1002453"/>
          </a:xfrm>
          <a:prstGeom prst="rect">
            <a:avLst/>
          </a:prstGeom>
          <a:solidFill>
            <a:schemeClr val="bg1">
              <a:alpha val="0"/>
            </a:schemeClr>
          </a:solidFill>
          <a:ln w="476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 rot="1155115">
            <a:off x="7108773" y="2018971"/>
            <a:ext cx="1361440" cy="50469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 JDK 8u77</a:t>
            </a:r>
            <a:endParaRPr lang="en-US" dirty="0"/>
          </a:p>
        </p:txBody>
      </p:sp>
      <p:sp>
        <p:nvSpPr>
          <p:cNvPr id="10" name="Abgerundetes Rechteck 9"/>
          <p:cNvSpPr/>
          <p:nvPr/>
        </p:nvSpPr>
        <p:spPr>
          <a:xfrm rot="21284229">
            <a:off x="3508587" y="5299617"/>
            <a:ext cx="5445760" cy="69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 developers write intentionally library private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10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rter" panose="02000503060000020004" pitchFamily="2" charset="0"/>
              </a:rPr>
              <a:t>An Application of Call Graphs is Dead Method Detection</a:t>
            </a:r>
            <a:endParaRPr lang="en-US" dirty="0">
              <a:latin typeface="Charter" panose="02000503060000020004" pitchFamily="2" charset="0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079" y="2818434"/>
            <a:ext cx="1458086" cy="1604963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66" y="3105138"/>
            <a:ext cx="1383767" cy="152315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46" y="3365202"/>
            <a:ext cx="1407969" cy="1549797"/>
          </a:xfrm>
          <a:prstGeom prst="rect">
            <a:avLst/>
          </a:prstGeom>
        </p:spPr>
      </p:pic>
      <p:sp>
        <p:nvSpPr>
          <p:cNvPr id="11" name="Pfeil nach rechts 10"/>
          <p:cNvSpPr/>
          <p:nvPr/>
        </p:nvSpPr>
        <p:spPr>
          <a:xfrm>
            <a:off x="3577337" y="3207586"/>
            <a:ext cx="1866900" cy="1318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uild call graph</a:t>
            </a:r>
            <a:endParaRPr lang="en-US" dirty="0"/>
          </a:p>
        </p:txBody>
      </p:sp>
      <p:sp>
        <p:nvSpPr>
          <p:cNvPr id="16" name="Flussdiagramm: Verbindungsstelle 15"/>
          <p:cNvSpPr/>
          <p:nvPr/>
        </p:nvSpPr>
        <p:spPr>
          <a:xfrm>
            <a:off x="6286500" y="3207586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ussdiagramm: Verbindungsstelle 51"/>
          <p:cNvSpPr/>
          <p:nvPr/>
        </p:nvSpPr>
        <p:spPr>
          <a:xfrm>
            <a:off x="6997137" y="3270485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ussdiagramm: Verbindungsstelle 52"/>
          <p:cNvSpPr/>
          <p:nvPr/>
        </p:nvSpPr>
        <p:spPr>
          <a:xfrm>
            <a:off x="6705841" y="3713327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ussdiagramm: Verbindungsstelle 53"/>
          <p:cNvSpPr/>
          <p:nvPr/>
        </p:nvSpPr>
        <p:spPr>
          <a:xfrm>
            <a:off x="5994239" y="4391476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ussdiagramm: Verbindungsstelle 54"/>
          <p:cNvSpPr/>
          <p:nvPr/>
        </p:nvSpPr>
        <p:spPr>
          <a:xfrm>
            <a:off x="6826652" y="4591997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ussdiagramm: Verbindungsstelle 55"/>
          <p:cNvSpPr/>
          <p:nvPr/>
        </p:nvSpPr>
        <p:spPr>
          <a:xfrm>
            <a:off x="7369941" y="3629896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ussdiagramm: Verbindungsstelle 56"/>
          <p:cNvSpPr/>
          <p:nvPr/>
        </p:nvSpPr>
        <p:spPr>
          <a:xfrm>
            <a:off x="7238759" y="4075126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ussdiagramm: Verbindungsstelle 57"/>
          <p:cNvSpPr/>
          <p:nvPr/>
        </p:nvSpPr>
        <p:spPr>
          <a:xfrm>
            <a:off x="7707775" y="2820417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ussdiagramm: Verbindungsstelle 58"/>
          <p:cNvSpPr/>
          <p:nvPr/>
        </p:nvSpPr>
        <p:spPr>
          <a:xfrm>
            <a:off x="6198966" y="3786700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ussdiagramm: Verbindungsstelle 59"/>
          <p:cNvSpPr/>
          <p:nvPr/>
        </p:nvSpPr>
        <p:spPr>
          <a:xfrm>
            <a:off x="6531739" y="2702008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ussdiagramm: Verbindungsstelle 60"/>
          <p:cNvSpPr/>
          <p:nvPr/>
        </p:nvSpPr>
        <p:spPr>
          <a:xfrm>
            <a:off x="7119757" y="2786071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ussdiagramm: Verbindungsstelle 61"/>
          <p:cNvSpPr/>
          <p:nvPr/>
        </p:nvSpPr>
        <p:spPr>
          <a:xfrm>
            <a:off x="7949397" y="3216496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ussdiagramm: Verbindungsstelle 62"/>
          <p:cNvSpPr/>
          <p:nvPr/>
        </p:nvSpPr>
        <p:spPr>
          <a:xfrm>
            <a:off x="7858003" y="4011746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Gerade Verbindung mit Pfeil 64"/>
          <p:cNvCxnSpPr>
            <a:stCxn id="16" idx="0"/>
            <a:endCxn id="60" idx="3"/>
          </p:cNvCxnSpPr>
          <p:nvPr/>
        </p:nvCxnSpPr>
        <p:spPr>
          <a:xfrm flipV="1">
            <a:off x="6407311" y="2904146"/>
            <a:ext cx="159813" cy="303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16" idx="6"/>
            <a:endCxn id="52" idx="2"/>
          </p:cNvCxnSpPr>
          <p:nvPr/>
        </p:nvCxnSpPr>
        <p:spPr>
          <a:xfrm>
            <a:off x="6528122" y="3325996"/>
            <a:ext cx="469015" cy="62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endCxn id="61" idx="2"/>
          </p:cNvCxnSpPr>
          <p:nvPr/>
        </p:nvCxnSpPr>
        <p:spPr>
          <a:xfrm>
            <a:off x="6771737" y="2840510"/>
            <a:ext cx="348020" cy="63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52" idx="4"/>
            <a:endCxn id="57" idx="0"/>
          </p:cNvCxnSpPr>
          <p:nvPr/>
        </p:nvCxnSpPr>
        <p:spPr>
          <a:xfrm>
            <a:off x="7117948" y="3507304"/>
            <a:ext cx="241622" cy="567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endCxn id="58" idx="2"/>
          </p:cNvCxnSpPr>
          <p:nvPr/>
        </p:nvCxnSpPr>
        <p:spPr>
          <a:xfrm>
            <a:off x="7326837" y="2904146"/>
            <a:ext cx="380938" cy="34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stCxn id="61" idx="4"/>
            <a:endCxn id="56" idx="0"/>
          </p:cNvCxnSpPr>
          <p:nvPr/>
        </p:nvCxnSpPr>
        <p:spPr>
          <a:xfrm>
            <a:off x="7240568" y="3022890"/>
            <a:ext cx="250184" cy="607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>
            <a:stCxn id="58" idx="4"/>
            <a:endCxn id="56" idx="7"/>
          </p:cNvCxnSpPr>
          <p:nvPr/>
        </p:nvCxnSpPr>
        <p:spPr>
          <a:xfrm flipH="1">
            <a:off x="7576178" y="3057236"/>
            <a:ext cx="252408" cy="607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stCxn id="52" idx="3"/>
            <a:endCxn id="53" idx="7"/>
          </p:cNvCxnSpPr>
          <p:nvPr/>
        </p:nvCxnSpPr>
        <p:spPr>
          <a:xfrm flipH="1">
            <a:off x="6912078" y="3472623"/>
            <a:ext cx="120444" cy="27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>
            <a:endCxn id="63" idx="1"/>
          </p:cNvCxnSpPr>
          <p:nvPr/>
        </p:nvCxnSpPr>
        <p:spPr>
          <a:xfrm>
            <a:off x="7548381" y="3868062"/>
            <a:ext cx="345007" cy="178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57" idx="7"/>
            <a:endCxn id="56" idx="4"/>
          </p:cNvCxnSpPr>
          <p:nvPr/>
        </p:nvCxnSpPr>
        <p:spPr>
          <a:xfrm flipV="1">
            <a:off x="7444996" y="3866715"/>
            <a:ext cx="45756" cy="243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stCxn id="57" idx="2"/>
            <a:endCxn id="55" idx="0"/>
          </p:cNvCxnSpPr>
          <p:nvPr/>
        </p:nvCxnSpPr>
        <p:spPr>
          <a:xfrm flipH="1">
            <a:off x="6947463" y="4193536"/>
            <a:ext cx="291296" cy="398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59" idx="0"/>
          </p:cNvCxnSpPr>
          <p:nvPr/>
        </p:nvCxnSpPr>
        <p:spPr>
          <a:xfrm flipH="1">
            <a:off x="6319777" y="3444405"/>
            <a:ext cx="90063" cy="342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59" idx="6"/>
            <a:endCxn id="53" idx="2"/>
          </p:cNvCxnSpPr>
          <p:nvPr/>
        </p:nvCxnSpPr>
        <p:spPr>
          <a:xfrm flipV="1">
            <a:off x="6440588" y="3831737"/>
            <a:ext cx="265253" cy="73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endCxn id="55" idx="1"/>
          </p:cNvCxnSpPr>
          <p:nvPr/>
        </p:nvCxnSpPr>
        <p:spPr>
          <a:xfrm>
            <a:off x="6317478" y="4018228"/>
            <a:ext cx="544559" cy="608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Pfeil nach unten 109"/>
          <p:cNvSpPr/>
          <p:nvPr/>
        </p:nvSpPr>
        <p:spPr>
          <a:xfrm rot="16200000">
            <a:off x="5795393" y="3002508"/>
            <a:ext cx="181254" cy="664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feld 110"/>
          <p:cNvSpPr txBox="1"/>
          <p:nvPr/>
        </p:nvSpPr>
        <p:spPr>
          <a:xfrm>
            <a:off x="5442792" y="2999255"/>
            <a:ext cx="872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Entry Point</a:t>
            </a:r>
          </a:p>
        </p:txBody>
      </p:sp>
    </p:spTree>
    <p:extLst>
      <p:ext uri="{BB962C8B-B14F-4D97-AF65-F5344CB8AC3E}">
        <p14:creationId xmlns:p14="http://schemas.microsoft.com/office/powerpoint/2010/main" val="161710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110" grpId="0" animBg="1"/>
      <p:bldP spid="1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rter" panose="02000503060000020004" pitchFamily="2" charset="0"/>
              </a:rPr>
              <a:t>Library private implementation in two different scenarios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>
                <a:latin typeface="Charter" panose="02000503060000020004" pitchFamily="2" charset="0"/>
              </a:rPr>
              <a:t>open-package assumption (OPA)</a:t>
            </a:r>
          </a:p>
          <a:p>
            <a:pPr lvl="1"/>
            <a:r>
              <a:rPr lang="en-US" dirty="0" smtClean="0">
                <a:latin typeface="Charter" panose="02000503060000020004" pitchFamily="2" charset="0"/>
              </a:rPr>
              <a:t>all private methods and fields</a:t>
            </a:r>
            <a:endParaRPr lang="en-US" dirty="0">
              <a:latin typeface="Charter" panose="02000503060000020004" pitchFamily="2" charset="0"/>
            </a:endParaRPr>
          </a:p>
          <a:p>
            <a:r>
              <a:rPr lang="en-US" dirty="0">
                <a:latin typeface="Charter" panose="02000503060000020004" pitchFamily="2" charset="0"/>
              </a:rPr>
              <a:t>c</a:t>
            </a:r>
            <a:r>
              <a:rPr lang="en-US" dirty="0" smtClean="0">
                <a:latin typeface="Charter" panose="02000503060000020004" pitchFamily="2" charset="0"/>
              </a:rPr>
              <a:t>losed-package assumption (CPA)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classes, methods and fields that have at most package visibility</a:t>
            </a:r>
          </a:p>
          <a:p>
            <a:pPr lvl="1"/>
            <a:r>
              <a:rPr lang="en-US" dirty="0"/>
              <a:t>All public and protected methods or fields that are in a package visible class, unless:</a:t>
            </a:r>
          </a:p>
          <a:p>
            <a:pPr lvl="2"/>
            <a:r>
              <a:rPr lang="en-US" dirty="0"/>
              <a:t>The class inherits from a public class or interface which defines the respective method</a:t>
            </a:r>
          </a:p>
          <a:p>
            <a:pPr lvl="2"/>
            <a:r>
              <a:rPr lang="de-DE" dirty="0"/>
              <a:t>The </a:t>
            </a:r>
            <a:r>
              <a:rPr lang="en-US" dirty="0"/>
              <a:t>class has a public subclass which inherits the respective method</a:t>
            </a:r>
          </a:p>
          <a:p>
            <a:pPr lvl="2"/>
            <a:endParaRPr lang="de-DE" dirty="0"/>
          </a:p>
          <a:p>
            <a:r>
              <a:rPr lang="de-DE" dirty="0"/>
              <a:t>j</a:t>
            </a:r>
            <a:r>
              <a:rPr lang="en-US" dirty="0"/>
              <a:t>ava.* packages are always closed</a:t>
            </a:r>
          </a:p>
          <a:p>
            <a:pPr lvl="1"/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hteckige Legende 6"/>
          <p:cNvSpPr/>
          <p:nvPr/>
        </p:nvSpPr>
        <p:spPr>
          <a:xfrm>
            <a:off x="5753100" y="5564315"/>
            <a:ext cx="2349500" cy="612648"/>
          </a:xfrm>
          <a:prstGeom prst="wedgeRectCallout">
            <a:avLst>
              <a:gd name="adj1" fmla="val -58130"/>
              <a:gd name="adj2" fmla="val -18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Hardcoded in the JVM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3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rter" panose="02000503060000020004" pitchFamily="2" charset="0"/>
              </a:rPr>
              <a:t>Which methods are visible w.r.t. the given Assumption?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-457200">
              <a:buNone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SimpleLogger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public void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log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(){</a:t>
            </a:r>
            <a:r>
              <a:rPr lang="en-US" altLang="en-US" sz="1800" i="1" dirty="0" smtClea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/*...*/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public void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error(){</a:t>
            </a:r>
            <a:r>
              <a:rPr lang="en-US" altLang="en-US" sz="18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/*...*/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void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internal()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8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/*...*/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ublic class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ComplexLogger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extends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SimpleLogger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public void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log(){</a:t>
            </a:r>
            <a:r>
              <a:rPr lang="en-US" altLang="en-US" sz="18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/*...*/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private void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init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r>
              <a:rPr lang="en-US" altLang="en-US" sz="18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/*...*/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491987"/>
              </p:ext>
            </p:extLst>
          </p:nvPr>
        </p:nvGraphicFramePr>
        <p:xfrm>
          <a:off x="4694121" y="2430587"/>
          <a:ext cx="3821229" cy="255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799"/>
                <a:gridCol w="758336"/>
                <a:gridCol w="70909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CPA</a:t>
                      </a:r>
                      <a:endParaRPr lang="en-US" dirty="0"/>
                    </a:p>
                  </a:txBody>
                  <a:tcPr/>
                </a:tc>
              </a:tr>
              <a:tr h="4167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ComplexLogger.log()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1" dirty="0" smtClean="0"/>
                    </a:p>
                  </a:txBody>
                  <a:tcPr/>
                </a:tc>
              </a:tr>
              <a:tr h="4167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ComplexLogger.init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16703">
                <a:tc>
                  <a:txBody>
                    <a:bodyPr/>
                    <a:lstStyle/>
                    <a:p>
                      <a:r>
                        <a:rPr lang="en-US" dirty="0" smtClean="0"/>
                        <a:t>SimpleLogger.log()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5656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SimpleLogger.error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1" smtClean="0"/>
                    </a:p>
                  </a:txBody>
                  <a:tcPr/>
                </a:tc>
              </a:tr>
              <a:tr h="46491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SimpleLogger.internal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884" y="2869889"/>
            <a:ext cx="292073" cy="283482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59" y="2869889"/>
            <a:ext cx="304196" cy="29524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488" y="3691404"/>
            <a:ext cx="304196" cy="29524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803" y="4162506"/>
            <a:ext cx="304196" cy="29524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88" y="4578366"/>
            <a:ext cx="304196" cy="295249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274" y="4162507"/>
            <a:ext cx="304196" cy="2952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88" y="3276239"/>
            <a:ext cx="294369" cy="344832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036" y="3276239"/>
            <a:ext cx="294369" cy="344832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59" y="3694515"/>
            <a:ext cx="294369" cy="34483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086" y="4581821"/>
            <a:ext cx="294369" cy="34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1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rter" panose="02000503060000020004" pitchFamily="2" charset="0"/>
              </a:rPr>
              <a:t>Which methods are visible w.r.t. the given Assumption?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-45720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interface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Logger {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log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(); }</a:t>
            </a:r>
          </a:p>
          <a:p>
            <a:pPr marL="0" indent="-457200">
              <a:buNone/>
            </a:pPr>
            <a:endParaRPr lang="en-US" sz="1800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-457200">
              <a:buNone/>
            </a:pPr>
            <a:r>
              <a:rPr lang="en-US" sz="180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SimpleLogger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public void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log(){</a:t>
            </a:r>
            <a:r>
              <a:rPr lang="en-US" altLang="en-US" sz="18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/*...*/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ComplexLogger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extends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SimpleLogger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()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implements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Logger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public void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internal(){</a:t>
            </a:r>
            <a:r>
              <a:rPr lang="en-US" altLang="en-US" sz="1800" i="1" dirty="0" smtClea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/*...*/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-45720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Factory{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public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Logger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createLogger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(){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return new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ComplexLogger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1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62127"/>
              </p:ext>
            </p:extLst>
          </p:nvPr>
        </p:nvGraphicFramePr>
        <p:xfrm>
          <a:off x="4667560" y="2463389"/>
          <a:ext cx="4162625" cy="1247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092"/>
                <a:gridCol w="826087"/>
                <a:gridCol w="772446"/>
              </a:tblGrid>
              <a:tr h="403584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CPA</a:t>
                      </a:r>
                      <a:endParaRPr lang="en-US" dirty="0"/>
                    </a:p>
                  </a:txBody>
                  <a:tcPr/>
                </a:tc>
              </a:tr>
              <a:tr h="4167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SimpleLogger.log()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1" dirty="0" smtClean="0"/>
                    </a:p>
                  </a:txBody>
                  <a:tcPr/>
                </a:tc>
              </a:tr>
              <a:tr h="4167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ComplexLogger.internal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326" y="2924526"/>
            <a:ext cx="292073" cy="28348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720" y="2924526"/>
            <a:ext cx="292073" cy="28348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326" y="3342945"/>
            <a:ext cx="292073" cy="283482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276" y="3281595"/>
            <a:ext cx="294369" cy="34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7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rter" panose="02000503060000020004" pitchFamily="2" charset="0"/>
              </a:rPr>
              <a:t>Design Space for Library Call Graphs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7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4104735"/>
              </p:ext>
            </p:extLst>
          </p:nvPr>
        </p:nvGraphicFramePr>
        <p:xfrm>
          <a:off x="528322" y="1870078"/>
          <a:ext cx="8256690" cy="4306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338"/>
                <a:gridCol w="1651338"/>
                <a:gridCol w="1651338"/>
                <a:gridCol w="1651338"/>
                <a:gridCol w="1651338"/>
              </a:tblGrid>
              <a:tr h="95637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r>
                        <a:rPr lang="de-DE" sz="1400" dirty="0" smtClean="0"/>
                        <a:t>Analysis Context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Closed-Package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dirty="0" smtClean="0"/>
                        <a:t>Assumption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Call-By-Signature Resolution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554088">
                <a:tc rowSpan="4">
                  <a:txBody>
                    <a:bodyPr/>
                    <a:lstStyle/>
                    <a:p>
                      <a:r>
                        <a:rPr lang="de-DE" sz="1400" dirty="0" smtClean="0"/>
                        <a:t>Library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 rowSpan="2">
                  <a:txBody>
                    <a:bodyPr/>
                    <a:lstStyle/>
                    <a:p>
                      <a:r>
                        <a:rPr lang="de-DE" sz="1400" dirty="0" smtClean="0"/>
                        <a:t>Security Issues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in </a:t>
                      </a:r>
                      <a:r>
                        <a:rPr lang="de-DE" sz="1400" i="1" dirty="0" smtClean="0"/>
                        <a:t>our</a:t>
                      </a:r>
                      <a:r>
                        <a:rPr lang="de-DE" sz="1400" i="0" dirty="0" smtClean="0"/>
                        <a:t> library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sz="900" dirty="0" err="1" smtClean="0"/>
                        <a:t>Someone</a:t>
                      </a:r>
                      <a:r>
                        <a:rPr lang="de-DE" sz="900" dirty="0" smtClean="0"/>
                        <a:t> will try</a:t>
                      </a:r>
                      <a:r>
                        <a:rPr lang="de-DE" sz="900" baseline="0" dirty="0" smtClean="0"/>
                        <a:t> to break it.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1700" b="1" dirty="0"/>
                    </a:p>
                  </a:txBody>
                  <a:tcPr marL="68580" marR="68580" marT="34290" marB="34290"/>
                </a:tc>
              </a:tr>
              <a:tr h="6715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/>
                        <a:t>in</a:t>
                      </a:r>
                      <a:r>
                        <a:rPr lang="de-DE" sz="1400" b="0" baseline="0" dirty="0" smtClean="0"/>
                        <a:t> 3rd party libraries</a:t>
                      </a:r>
                      <a:endParaRPr lang="en-US" sz="1400" b="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sz="900" b="0" dirty="0" smtClean="0"/>
                        <a:t>Other libraries may try to break it.</a:t>
                      </a:r>
                      <a:endParaRPr lang="en-US" sz="9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1700" dirty="0"/>
                    </a:p>
                  </a:txBody>
                  <a:tcPr marL="68580" marR="68580" marT="34290" marB="34290"/>
                </a:tc>
              </a:tr>
              <a:tr h="6715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 sz="1400" dirty="0" smtClean="0"/>
                        <a:t>Software Quality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/>
                        <a:t>in our library</a:t>
                      </a:r>
                      <a:endParaRPr lang="en-US" sz="1400" b="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de-DE" sz="9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someone behaves badly, we don‘t care.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1700" dirty="0"/>
                    </a:p>
                  </a:txBody>
                  <a:tcPr marL="68580" marR="68580" marT="34290" marB="34290"/>
                </a:tc>
              </a:tr>
              <a:tr h="85548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/>
                        <a:t>in</a:t>
                      </a:r>
                      <a:r>
                        <a:rPr lang="de-DE" sz="1400" b="0" baseline="0" dirty="0" smtClean="0"/>
                        <a:t> 3rd party libraries</a:t>
                      </a:r>
                      <a:endParaRPr lang="en-US" sz="1400" b="0" dirty="0" smtClean="0"/>
                    </a:p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smtClean="0"/>
                        <a:t>We use it as intented!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59792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Applicaton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r>
                        <a:rPr lang="de-DE" sz="1400" dirty="0" smtClean="0"/>
                        <a:t>Both</a:t>
                      </a:r>
                      <a:r>
                        <a:rPr lang="de-DE" sz="1400" baseline="0" dirty="0" smtClean="0"/>
                        <a:t> security and general issues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(implicitly)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(Not</a:t>
                      </a:r>
                      <a:r>
                        <a:rPr lang="de-DE" sz="1400" baseline="0" dirty="0" smtClean="0"/>
                        <a:t> relevant).</a:t>
                      </a:r>
                    </a:p>
                    <a:p>
                      <a:pPr algn="ctr"/>
                      <a:r>
                        <a:rPr lang="en-US" sz="1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95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Yes, there is really a need to analyze software libraries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6" name="Picture 2" descr="File:Android robot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690" y="4594255"/>
            <a:ext cx="1168960" cy="137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Java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66" y="3365345"/>
            <a:ext cx="1772116" cy="177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tei:Microsoft .NET Logo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468" y="2098923"/>
            <a:ext cx="1458072" cy="138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e/ea/Spark-logo-192x100p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100" y="5057357"/>
            <a:ext cx="1171665" cy="61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ww.drupal.org/files/project-images/lucene_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266966"/>
            <a:ext cx="2873375" cy="52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hmkcode.com/wp-content/uploads/2013/06/google-guava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6" y="5517121"/>
            <a:ext cx="1838325" cy="38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le:Scala 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3698009"/>
            <a:ext cx="1828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ache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932" y="3144438"/>
            <a:ext cx="2028218" cy="82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ibernate_logo_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726" y="4409899"/>
            <a:ext cx="2214001" cy="61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upload.wikimedia.org/wikipedia/commons/thumb/0/0b/Maven_logo.svg/1280px-Maven_logo.sv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816" y="2412612"/>
            <a:ext cx="2749897" cy="62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85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7290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latin typeface="Charter" panose="02000503060000020004" pitchFamily="2" charset="0"/>
              </a:rPr>
              <a:t>Library Call Graph Algorithms</a:t>
            </a:r>
            <a:endParaRPr lang="en-US" sz="4800" dirty="0">
              <a:latin typeface="Charter" panose="02000503060000020004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03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Standard Call Graph Algorithms (CHA, RTA, VTA…) do not work as they 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1889760" y="2302932"/>
            <a:ext cx="5107094" cy="758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There is </a:t>
            </a:r>
            <a:r>
              <a:rPr lang="en-US" b="1" dirty="0" smtClean="0"/>
              <a:t>no</a:t>
            </a:r>
            <a:r>
              <a:rPr lang="en-US" dirty="0" smtClean="0"/>
              <a:t> </a:t>
            </a:r>
            <a:r>
              <a:rPr lang="en-US" b="1" dirty="0" smtClean="0"/>
              <a:t>all-in-one</a:t>
            </a:r>
            <a:r>
              <a:rPr lang="en-US" dirty="0" smtClean="0"/>
              <a:t> call graph algorithm</a:t>
            </a:r>
            <a:endParaRPr lang="en-US" dirty="0"/>
          </a:p>
        </p:txBody>
      </p:sp>
      <p:cxnSp>
        <p:nvCxnSpPr>
          <p:cNvPr id="8" name="Gerader Verbinder 7"/>
          <p:cNvCxnSpPr/>
          <p:nvPr/>
        </p:nvCxnSpPr>
        <p:spPr>
          <a:xfrm>
            <a:off x="130386" y="3428458"/>
            <a:ext cx="8883227" cy="1016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Abgerundetes Rechteck 8"/>
          <p:cNvSpPr/>
          <p:nvPr/>
        </p:nvSpPr>
        <p:spPr>
          <a:xfrm>
            <a:off x="3520005" y="4939108"/>
            <a:ext cx="2065388" cy="776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Unsound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814514" y="4647565"/>
            <a:ext cx="1756767" cy="787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Unnecessarily huge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6640805" y="4577620"/>
            <a:ext cx="1756767" cy="787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fit the use case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hteck 11"/>
          <p:cNvSpPr/>
          <p:nvPr/>
        </p:nvSpPr>
        <p:spPr>
          <a:xfrm rot="2283468">
            <a:off x="1837905" y="4420537"/>
            <a:ext cx="1402080" cy="487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Too many entry points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 rot="2283468">
            <a:off x="4679952" y="4721986"/>
            <a:ext cx="1402080" cy="487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call-by-signature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 rot="2283468">
            <a:off x="7669506" y="4361909"/>
            <a:ext cx="1402080" cy="487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both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03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rter" panose="02000503060000020004" pitchFamily="2" charset="0"/>
              </a:rPr>
              <a:t>Steps to extend the CHA-based call graph to be sound for libraries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Charter" panose="020005030600000200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harter" panose="02000503060000020004" pitchFamily="2" charset="0"/>
              </a:rPr>
              <a:t>Compute the entry point set w.r.t. to the applied assumption (OPA/CPA)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harter" panose="02000503060000020004" pitchFamily="2" charset="0"/>
              </a:rPr>
              <a:t>Start to build the call graph starting from each entry point</a:t>
            </a:r>
          </a:p>
          <a:p>
            <a:pPr lvl="1"/>
            <a:r>
              <a:rPr lang="en-US" dirty="0" smtClean="0">
                <a:latin typeface="Charter" panose="02000503060000020004" pitchFamily="2" charset="0"/>
              </a:rPr>
              <a:t>Resolve each call sites by the class hierarchy</a:t>
            </a:r>
          </a:p>
          <a:p>
            <a:pPr lvl="1"/>
            <a:r>
              <a:rPr lang="en-US" dirty="0" smtClean="0">
                <a:latin typeface="Charter" panose="02000503060000020004" pitchFamily="2" charset="0"/>
              </a:rPr>
              <a:t>If the receiver type an interface, resolve it additionally with a constrained call-by-signature resolution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72901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Charter" panose="02000503060000020004" pitchFamily="2" charset="0"/>
              </a:rPr>
              <a:t>Entry Point Computation</a:t>
            </a:r>
            <a:endParaRPr lang="en-US" sz="4800" dirty="0">
              <a:latin typeface="Charter" panose="02000503060000020004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0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rter" panose="02000503060000020004" pitchFamily="2" charset="0"/>
              </a:rPr>
              <a:t>Compute the entry point set under the open-package assumption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000" dirty="0" smtClean="0">
                <a:latin typeface="Charter" panose="02000503060000020004" pitchFamily="2" charset="0"/>
                <a:cs typeface="Courier New" panose="02070309020205020404" pitchFamily="49" charset="0"/>
              </a:rPr>
              <a:t>The following algorithm determines whether a given concrete method is an entry point.</a:t>
            </a:r>
            <a:endParaRPr lang="en-US" sz="2000" dirty="0">
              <a:latin typeface="Charter" panose="02000503060000020004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isEntryPoint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declType</a:t>
            </a:r>
            <a:r>
              <a:rPr lang="en-US" sz="1800" dirty="0" smtClean="0">
                <a:latin typeface="Consolas" panose="020B0609020204030204" pitchFamily="49" charset="0"/>
              </a:rPr>
              <a:t>, method):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Boolean </a:t>
            </a:r>
            <a:r>
              <a:rPr lang="en-US" sz="1800" dirty="0" smtClean="0">
                <a:latin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</a:rPr>
              <a:t>maybeCalledByTheJVM</a:t>
            </a:r>
            <a:r>
              <a:rPr lang="en-US" sz="1800" dirty="0" smtClean="0">
                <a:latin typeface="Consolas" panose="020B0609020204030204" pitchFamily="49" charset="0"/>
              </a:rPr>
              <a:t>(method) ||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</a:rPr>
              <a:t>Method.isStaticInitalizer</a:t>
            </a:r>
            <a:r>
              <a:rPr lang="en-US" sz="1800" dirty="0" smtClean="0">
                <a:latin typeface="Consolas" panose="020B0609020204030204" pitchFamily="49" charset="0"/>
              </a:rPr>
              <a:t> ||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	(!</a:t>
            </a:r>
            <a:r>
              <a:rPr lang="en-US" sz="1800" dirty="0" err="1" smtClean="0">
                <a:latin typeface="Consolas" panose="020B0609020204030204" pitchFamily="49" charset="0"/>
              </a:rPr>
              <a:t>method.isPrivate</a:t>
            </a:r>
            <a:r>
              <a:rPr lang="en-US" sz="1800" dirty="0" smtClean="0">
                <a:latin typeface="Consolas" panose="020B0609020204030204" pitchFamily="49" charset="0"/>
              </a:rPr>
              <a:t> &amp;&amp; 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		(</a:t>
            </a:r>
            <a:r>
              <a:rPr lang="en-US" sz="1800" dirty="0" err="1" smtClean="0">
                <a:latin typeface="Consolas" panose="020B0609020204030204" pitchFamily="49" charset="0"/>
              </a:rPr>
              <a:t>method.isStatic</a:t>
            </a:r>
            <a:r>
              <a:rPr lang="en-US" sz="1800" dirty="0" smtClean="0">
                <a:latin typeface="Consolas" panose="020B0609020204030204" pitchFamily="49" charset="0"/>
              </a:rPr>
              <a:t> || </a:t>
            </a:r>
            <a:r>
              <a:rPr lang="en-US" sz="1800" dirty="0" err="1" smtClean="0">
                <a:latin typeface="Consolas" panose="020B0609020204030204" pitchFamily="49" charset="0"/>
              </a:rPr>
              <a:t>declType.isInstantiable</a:t>
            </a:r>
            <a:r>
              <a:rPr lang="en-US" sz="1800" dirty="0" smtClean="0">
                <a:latin typeface="Consolas" panose="020B0609020204030204" pitchFamily="49" charset="0"/>
              </a:rPr>
              <a:t>)) 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hteckige Legende 6"/>
          <p:cNvSpPr/>
          <p:nvPr/>
        </p:nvSpPr>
        <p:spPr>
          <a:xfrm>
            <a:off x="266700" y="4924425"/>
            <a:ext cx="2076450" cy="1009650"/>
          </a:xfrm>
          <a:prstGeom prst="wedgeRectCallout">
            <a:avLst>
              <a:gd name="adj1" fmla="val 43368"/>
              <a:gd name="adj2" fmla="val -7365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Denotes the library private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16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rter" panose="02000503060000020004" pitchFamily="2" charset="0"/>
              </a:rPr>
              <a:t>An Application of Call Graphs is Dead Method Detection</a:t>
            </a:r>
            <a:endParaRPr lang="en-US" dirty="0">
              <a:latin typeface="Charter" panose="02000503060000020004" pitchFamily="2" charset="0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079" y="2818434"/>
            <a:ext cx="1458086" cy="1604963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66" y="3105138"/>
            <a:ext cx="1383767" cy="152315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46" y="3365202"/>
            <a:ext cx="1407969" cy="1549797"/>
          </a:xfrm>
          <a:prstGeom prst="rect">
            <a:avLst/>
          </a:prstGeom>
        </p:spPr>
      </p:pic>
      <p:sp>
        <p:nvSpPr>
          <p:cNvPr id="11" name="Pfeil nach rechts 10"/>
          <p:cNvSpPr/>
          <p:nvPr/>
        </p:nvSpPr>
        <p:spPr>
          <a:xfrm>
            <a:off x="3577337" y="3207586"/>
            <a:ext cx="1866900" cy="1318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uild call graph</a:t>
            </a:r>
            <a:endParaRPr lang="en-US" dirty="0"/>
          </a:p>
        </p:txBody>
      </p:sp>
      <p:sp>
        <p:nvSpPr>
          <p:cNvPr id="16" name="Flussdiagramm: Verbindungsstelle 15"/>
          <p:cNvSpPr/>
          <p:nvPr/>
        </p:nvSpPr>
        <p:spPr>
          <a:xfrm>
            <a:off x="6286500" y="3207586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ussdiagramm: Verbindungsstelle 51"/>
          <p:cNvSpPr/>
          <p:nvPr/>
        </p:nvSpPr>
        <p:spPr>
          <a:xfrm>
            <a:off x="6997137" y="3270485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ussdiagramm: Verbindungsstelle 52"/>
          <p:cNvSpPr/>
          <p:nvPr/>
        </p:nvSpPr>
        <p:spPr>
          <a:xfrm>
            <a:off x="6705841" y="3713327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ussdiagramm: Verbindungsstelle 53"/>
          <p:cNvSpPr/>
          <p:nvPr/>
        </p:nvSpPr>
        <p:spPr>
          <a:xfrm>
            <a:off x="5994239" y="4391476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ussdiagramm: Verbindungsstelle 54"/>
          <p:cNvSpPr/>
          <p:nvPr/>
        </p:nvSpPr>
        <p:spPr>
          <a:xfrm>
            <a:off x="6826652" y="4591997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ussdiagramm: Verbindungsstelle 55"/>
          <p:cNvSpPr/>
          <p:nvPr/>
        </p:nvSpPr>
        <p:spPr>
          <a:xfrm>
            <a:off x="7369941" y="3629896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ussdiagramm: Verbindungsstelle 56"/>
          <p:cNvSpPr/>
          <p:nvPr/>
        </p:nvSpPr>
        <p:spPr>
          <a:xfrm>
            <a:off x="7238759" y="4075126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ussdiagramm: Verbindungsstelle 57"/>
          <p:cNvSpPr/>
          <p:nvPr/>
        </p:nvSpPr>
        <p:spPr>
          <a:xfrm>
            <a:off x="7707775" y="2820417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ussdiagramm: Verbindungsstelle 58"/>
          <p:cNvSpPr/>
          <p:nvPr/>
        </p:nvSpPr>
        <p:spPr>
          <a:xfrm>
            <a:off x="6198966" y="3786700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ussdiagramm: Verbindungsstelle 59"/>
          <p:cNvSpPr/>
          <p:nvPr/>
        </p:nvSpPr>
        <p:spPr>
          <a:xfrm>
            <a:off x="6531739" y="2702008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ussdiagramm: Verbindungsstelle 60"/>
          <p:cNvSpPr/>
          <p:nvPr/>
        </p:nvSpPr>
        <p:spPr>
          <a:xfrm>
            <a:off x="7119757" y="2786071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ussdiagramm: Verbindungsstelle 61"/>
          <p:cNvSpPr/>
          <p:nvPr/>
        </p:nvSpPr>
        <p:spPr>
          <a:xfrm>
            <a:off x="7949397" y="3216496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ussdiagramm: Verbindungsstelle 62"/>
          <p:cNvSpPr/>
          <p:nvPr/>
        </p:nvSpPr>
        <p:spPr>
          <a:xfrm>
            <a:off x="7858003" y="4011746"/>
            <a:ext cx="241622" cy="2368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Gerade Verbindung mit Pfeil 64"/>
          <p:cNvCxnSpPr>
            <a:stCxn id="16" idx="0"/>
            <a:endCxn id="60" idx="3"/>
          </p:cNvCxnSpPr>
          <p:nvPr/>
        </p:nvCxnSpPr>
        <p:spPr>
          <a:xfrm flipV="1">
            <a:off x="6407311" y="2904146"/>
            <a:ext cx="159813" cy="303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Pfeil nach unten 67"/>
          <p:cNvSpPr/>
          <p:nvPr/>
        </p:nvSpPr>
        <p:spPr>
          <a:xfrm rot="16200000">
            <a:off x="5800149" y="3002899"/>
            <a:ext cx="181254" cy="6597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Gerade Verbindung mit Pfeil 68"/>
          <p:cNvCxnSpPr>
            <a:stCxn id="16" idx="6"/>
            <a:endCxn id="52" idx="2"/>
          </p:cNvCxnSpPr>
          <p:nvPr/>
        </p:nvCxnSpPr>
        <p:spPr>
          <a:xfrm>
            <a:off x="6528122" y="3325996"/>
            <a:ext cx="469015" cy="62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endCxn id="61" idx="2"/>
          </p:cNvCxnSpPr>
          <p:nvPr/>
        </p:nvCxnSpPr>
        <p:spPr>
          <a:xfrm>
            <a:off x="6771737" y="2840510"/>
            <a:ext cx="348020" cy="63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52" idx="4"/>
            <a:endCxn id="57" idx="0"/>
          </p:cNvCxnSpPr>
          <p:nvPr/>
        </p:nvCxnSpPr>
        <p:spPr>
          <a:xfrm>
            <a:off x="7117948" y="3507304"/>
            <a:ext cx="241622" cy="567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endCxn id="58" idx="2"/>
          </p:cNvCxnSpPr>
          <p:nvPr/>
        </p:nvCxnSpPr>
        <p:spPr>
          <a:xfrm>
            <a:off x="7326837" y="2904146"/>
            <a:ext cx="380938" cy="34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stCxn id="61" idx="4"/>
            <a:endCxn id="56" idx="0"/>
          </p:cNvCxnSpPr>
          <p:nvPr/>
        </p:nvCxnSpPr>
        <p:spPr>
          <a:xfrm>
            <a:off x="7240568" y="3022890"/>
            <a:ext cx="250184" cy="607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>
            <a:stCxn id="58" idx="4"/>
            <a:endCxn id="56" idx="7"/>
          </p:cNvCxnSpPr>
          <p:nvPr/>
        </p:nvCxnSpPr>
        <p:spPr>
          <a:xfrm flipH="1">
            <a:off x="7576178" y="3057236"/>
            <a:ext cx="252408" cy="607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stCxn id="52" idx="3"/>
            <a:endCxn id="53" idx="7"/>
          </p:cNvCxnSpPr>
          <p:nvPr/>
        </p:nvCxnSpPr>
        <p:spPr>
          <a:xfrm flipH="1">
            <a:off x="6912078" y="3472623"/>
            <a:ext cx="120444" cy="27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>
            <a:endCxn id="63" idx="1"/>
          </p:cNvCxnSpPr>
          <p:nvPr/>
        </p:nvCxnSpPr>
        <p:spPr>
          <a:xfrm>
            <a:off x="7548381" y="3868062"/>
            <a:ext cx="345007" cy="178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57" idx="7"/>
            <a:endCxn id="56" idx="4"/>
          </p:cNvCxnSpPr>
          <p:nvPr/>
        </p:nvCxnSpPr>
        <p:spPr>
          <a:xfrm flipV="1">
            <a:off x="7444996" y="3866715"/>
            <a:ext cx="45756" cy="243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stCxn id="57" idx="2"/>
            <a:endCxn id="55" idx="0"/>
          </p:cNvCxnSpPr>
          <p:nvPr/>
        </p:nvCxnSpPr>
        <p:spPr>
          <a:xfrm flipH="1">
            <a:off x="6947463" y="4193536"/>
            <a:ext cx="291296" cy="398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59" idx="0"/>
          </p:cNvCxnSpPr>
          <p:nvPr/>
        </p:nvCxnSpPr>
        <p:spPr>
          <a:xfrm flipH="1">
            <a:off x="6319777" y="3444405"/>
            <a:ext cx="90063" cy="342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59" idx="6"/>
            <a:endCxn id="53" idx="2"/>
          </p:cNvCxnSpPr>
          <p:nvPr/>
        </p:nvCxnSpPr>
        <p:spPr>
          <a:xfrm flipV="1">
            <a:off x="6440588" y="3831737"/>
            <a:ext cx="265253" cy="73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endCxn id="55" idx="1"/>
          </p:cNvCxnSpPr>
          <p:nvPr/>
        </p:nvCxnSpPr>
        <p:spPr>
          <a:xfrm>
            <a:off x="6317478" y="4018228"/>
            <a:ext cx="544559" cy="608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gonal liegende Ecken des Rechtecks schneiden 7"/>
          <p:cNvSpPr/>
          <p:nvPr/>
        </p:nvSpPr>
        <p:spPr>
          <a:xfrm>
            <a:off x="4282634" y="5254906"/>
            <a:ext cx="4155310" cy="835927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Dead Methods are all non-entry point methods that are not called by another method (excluding self-recursive calls).</a:t>
            </a:r>
            <a:endParaRPr lang="en-US" dirty="0"/>
          </a:p>
        </p:txBody>
      </p:sp>
      <p:cxnSp>
        <p:nvCxnSpPr>
          <p:cNvPr id="13" name="Gerader Verbinder 12"/>
          <p:cNvCxnSpPr>
            <a:stCxn id="54" idx="4"/>
          </p:cNvCxnSpPr>
          <p:nvPr/>
        </p:nvCxnSpPr>
        <p:spPr>
          <a:xfrm>
            <a:off x="6115050" y="4628295"/>
            <a:ext cx="1002898" cy="626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ihandform 16"/>
          <p:cNvSpPr/>
          <p:nvPr/>
        </p:nvSpPr>
        <p:spPr>
          <a:xfrm>
            <a:off x="7870785" y="3408744"/>
            <a:ext cx="753087" cy="1846162"/>
          </a:xfrm>
          <a:custGeom>
            <a:avLst/>
            <a:gdLst>
              <a:gd name="connsiteX0" fmla="*/ 300942 w 753087"/>
              <a:gd name="connsiteY0" fmla="*/ 0 h 1846162"/>
              <a:gd name="connsiteX1" fmla="*/ 746567 w 753087"/>
              <a:gd name="connsiteY1" fmla="*/ 868102 h 1846162"/>
              <a:gd name="connsiteX2" fmla="*/ 0 w 753087"/>
              <a:gd name="connsiteY2" fmla="*/ 1846162 h 1846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3087" h="1846162">
                <a:moveTo>
                  <a:pt x="300942" y="0"/>
                </a:moveTo>
                <a:cubicBezTo>
                  <a:pt x="548833" y="280204"/>
                  <a:pt x="796724" y="560408"/>
                  <a:pt x="746567" y="868102"/>
                </a:cubicBezTo>
                <a:cubicBezTo>
                  <a:pt x="696410" y="1175796"/>
                  <a:pt x="0" y="1846162"/>
                  <a:pt x="0" y="1846162"/>
                </a:cubicBezTo>
              </a:path>
            </a:pathLst>
          </a:cu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/>
          <p:cNvSpPr txBox="1"/>
          <p:nvPr/>
        </p:nvSpPr>
        <p:spPr>
          <a:xfrm>
            <a:off x="5442792" y="2999255"/>
            <a:ext cx="872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Entry Point</a:t>
            </a:r>
          </a:p>
        </p:txBody>
      </p:sp>
    </p:spTree>
    <p:extLst>
      <p:ext uri="{BB962C8B-B14F-4D97-AF65-F5344CB8AC3E}">
        <p14:creationId xmlns:p14="http://schemas.microsoft.com/office/powerpoint/2010/main" val="9116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harter" panose="02000503060000020004" pitchFamily="2" charset="0"/>
              </a:rPr>
              <a:t>The JVM calls some methods implicitly during execution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 smtClean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endParaRPr lang="en-US" sz="2400" i="1" dirty="0" smtClean="0">
              <a:latin typeface="Charter" panose="02000503060000020004" pitchFamily="2" charset="0"/>
            </a:endParaRPr>
          </a:p>
          <a:p>
            <a:r>
              <a:rPr lang="en-US" sz="2400" i="1" dirty="0" smtClean="0">
                <a:latin typeface="Charter" panose="02000503060000020004" pitchFamily="2" charset="0"/>
              </a:rPr>
              <a:t>finalize() </a:t>
            </a:r>
            <a:r>
              <a:rPr lang="en-US" sz="2400" dirty="0" smtClean="0">
                <a:latin typeface="Charter" panose="02000503060000020004" pitchFamily="2" charset="0"/>
              </a:rPr>
              <a:t>is called during Garbage Collection</a:t>
            </a:r>
          </a:p>
          <a:p>
            <a:r>
              <a:rPr lang="en-US" sz="2400" i="1" dirty="0" err="1" smtClean="0">
                <a:latin typeface="Charter" panose="02000503060000020004" pitchFamily="2" charset="0"/>
              </a:rPr>
              <a:t>readObject</a:t>
            </a:r>
            <a:r>
              <a:rPr lang="en-US" sz="2400" i="1" dirty="0" smtClean="0">
                <a:latin typeface="Charter" panose="02000503060000020004" pitchFamily="2" charset="0"/>
              </a:rPr>
              <a:t>(), </a:t>
            </a:r>
            <a:r>
              <a:rPr lang="en-US" sz="2400" i="1" dirty="0" err="1" smtClean="0">
                <a:latin typeface="Charter" panose="02000503060000020004" pitchFamily="2" charset="0"/>
              </a:rPr>
              <a:t>writeReplace</a:t>
            </a:r>
            <a:r>
              <a:rPr lang="en-US" sz="2400" i="1" dirty="0" smtClean="0">
                <a:latin typeface="Charter" panose="02000503060000020004" pitchFamily="2" charset="0"/>
              </a:rPr>
              <a:t>(), </a:t>
            </a:r>
            <a:r>
              <a:rPr lang="en-US" sz="2400" i="1" dirty="0" err="1" smtClean="0">
                <a:latin typeface="Charter" panose="02000503060000020004" pitchFamily="2" charset="0"/>
              </a:rPr>
              <a:t>readResolve</a:t>
            </a:r>
            <a:r>
              <a:rPr lang="en-US" sz="2400" i="1" dirty="0" smtClean="0">
                <a:latin typeface="Charter" panose="02000503060000020004" pitchFamily="2" charset="0"/>
              </a:rPr>
              <a:t>(), </a:t>
            </a:r>
            <a:r>
              <a:rPr lang="en-US" sz="2400" i="1" dirty="0" err="1" smtClean="0">
                <a:latin typeface="Charter" panose="02000503060000020004" pitchFamily="2" charset="0"/>
              </a:rPr>
              <a:t>writeObject</a:t>
            </a:r>
            <a:r>
              <a:rPr lang="en-US" sz="2400" i="1" dirty="0" smtClean="0">
                <a:latin typeface="Charter" panose="02000503060000020004" pitchFamily="2" charset="0"/>
              </a:rPr>
              <a:t>()</a:t>
            </a:r>
            <a:r>
              <a:rPr lang="en-US" sz="2400" dirty="0" smtClean="0">
                <a:latin typeface="Charter" panose="02000503060000020004" pitchFamily="2" charset="0"/>
              </a:rPr>
              <a:t> etc. are called during </a:t>
            </a:r>
            <a:br>
              <a:rPr lang="en-US" sz="2400" dirty="0" smtClean="0">
                <a:latin typeface="Charter" panose="02000503060000020004" pitchFamily="2" charset="0"/>
              </a:rPr>
            </a:br>
            <a:r>
              <a:rPr lang="en-US" sz="2400" dirty="0" smtClean="0">
                <a:latin typeface="Charter" panose="02000503060000020004" pitchFamily="2" charset="0"/>
              </a:rPr>
              <a:t>(de-)serialization of </a:t>
            </a:r>
            <a:r>
              <a:rPr lang="en-US" sz="2400" i="1" dirty="0" smtClean="0">
                <a:latin typeface="Charter" panose="02000503060000020004" pitchFamily="2" charset="0"/>
              </a:rPr>
              <a:t>Serializable </a:t>
            </a:r>
            <a:r>
              <a:rPr lang="en-US" sz="2400" dirty="0" smtClean="0">
                <a:latin typeface="Charter" panose="02000503060000020004" pitchFamily="2" charset="0"/>
              </a:rPr>
              <a:t>or</a:t>
            </a:r>
            <a:r>
              <a:rPr lang="en-US" sz="2400" i="1" dirty="0" smtClean="0">
                <a:latin typeface="Charter" panose="02000503060000020004" pitchFamily="2" charset="0"/>
              </a:rPr>
              <a:t> </a:t>
            </a:r>
            <a:r>
              <a:rPr lang="en-US" sz="2400" i="1" dirty="0" err="1" smtClean="0">
                <a:latin typeface="Charter" panose="02000503060000020004" pitchFamily="2" charset="0"/>
              </a:rPr>
              <a:t>Externalizable</a:t>
            </a:r>
            <a:r>
              <a:rPr lang="en-US" sz="2400" i="1" dirty="0" smtClean="0">
                <a:latin typeface="Charter" panose="02000503060000020004" pitchFamily="2" charset="0"/>
              </a:rPr>
              <a:t> </a:t>
            </a:r>
            <a:r>
              <a:rPr lang="en-US" sz="2400" dirty="0" smtClean="0">
                <a:latin typeface="Charter" panose="02000503060000020004" pitchFamily="2" charset="0"/>
              </a:rPr>
              <a:t>classes</a:t>
            </a:r>
            <a:endParaRPr lang="en-US" sz="2400" i="1" dirty="0" smtClean="0">
              <a:latin typeface="Charter" panose="02000503060000020004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Abgerundetes Rechteck 6"/>
          <p:cNvSpPr/>
          <p:nvPr/>
        </p:nvSpPr>
        <p:spPr>
          <a:xfrm>
            <a:off x="2447925" y="2095500"/>
            <a:ext cx="4219575" cy="6574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maybeCalledByTheJVM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(method)</a:t>
            </a:r>
          </a:p>
        </p:txBody>
      </p:sp>
      <p:sp>
        <p:nvSpPr>
          <p:cNvPr id="11" name="Diagonal liegende Ecken des Rechtecks schneiden 10"/>
          <p:cNvSpPr/>
          <p:nvPr/>
        </p:nvSpPr>
        <p:spPr>
          <a:xfrm>
            <a:off x="3648076" y="5026306"/>
            <a:ext cx="4780344" cy="922057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These methods are often private, hence,  would not be considered as </a:t>
            </a:r>
            <a:r>
              <a:rPr lang="en-US" sz="2000" dirty="0"/>
              <a:t>entry </a:t>
            </a:r>
            <a:r>
              <a:rPr lang="en-US" sz="2000" dirty="0" smtClean="0"/>
              <a:t>points</a:t>
            </a:r>
            <a:r>
              <a:rPr lang="en-US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0053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rter" panose="02000503060000020004" pitchFamily="2" charset="0"/>
              </a:rPr>
              <a:t>Non-static methods can only be called if the declaring class is </a:t>
            </a:r>
            <a:r>
              <a:rPr lang="en-US" dirty="0" smtClean="0">
                <a:latin typeface="Charter" panose="02000503060000020004" pitchFamily="2" charset="0"/>
              </a:rPr>
              <a:t>instantiable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 smtClean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harter" panose="02000503060000020004" pitchFamily="2" charset="0"/>
              </a:rPr>
              <a:t>Irrelevant for static methods</a:t>
            </a:r>
          </a:p>
          <a:p>
            <a:r>
              <a:rPr lang="en-US" dirty="0" smtClean="0">
                <a:latin typeface="Charter" panose="02000503060000020004" pitchFamily="2" charset="0"/>
              </a:rPr>
              <a:t>the class either has:</a:t>
            </a:r>
          </a:p>
          <a:p>
            <a:pPr lvl="1"/>
            <a:r>
              <a:rPr lang="en-US" dirty="0" smtClean="0">
                <a:latin typeface="Charter" panose="02000503060000020004" pitchFamily="2" charset="0"/>
              </a:rPr>
              <a:t>A non-private constructor</a:t>
            </a:r>
          </a:p>
          <a:p>
            <a:pPr lvl="1"/>
            <a:r>
              <a:rPr lang="en-US" dirty="0" smtClean="0">
                <a:latin typeface="Charter" panose="02000503060000020004" pitchFamily="2" charset="0"/>
              </a:rPr>
              <a:t>Or a (static!) factory method that returns instances of the class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Abgerundetes Rechteck 6"/>
          <p:cNvSpPr/>
          <p:nvPr/>
        </p:nvSpPr>
        <p:spPr>
          <a:xfrm>
            <a:off x="2447925" y="2095500"/>
            <a:ext cx="4219575" cy="6574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declType.isInstantiable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hteckige Legende 7"/>
          <p:cNvSpPr/>
          <p:nvPr/>
        </p:nvSpPr>
        <p:spPr>
          <a:xfrm>
            <a:off x="3181349" y="4966684"/>
            <a:ext cx="3629025" cy="1143603"/>
          </a:xfrm>
          <a:prstGeom prst="wedgeRectCallout">
            <a:avLst>
              <a:gd name="adj1" fmla="val -29629"/>
              <a:gd name="adj2" fmla="val -7181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static method that calls the private constructor and returns a </a:t>
            </a:r>
            <a:r>
              <a:rPr lang="en-US" dirty="0" err="1" smtClean="0"/>
              <a:t>supertype</a:t>
            </a:r>
            <a:r>
              <a:rPr lang="en-US" dirty="0" smtClean="0"/>
              <a:t> (reflexive) of the class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24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rter" panose="02000503060000020004" pitchFamily="2" charset="0"/>
              </a:rPr>
              <a:t>Examples for </a:t>
            </a:r>
            <a:r>
              <a:rPr lang="en-US" dirty="0" err="1" smtClean="0">
                <a:latin typeface="Charter" panose="02000503060000020004" pitchFamily="2" charset="0"/>
              </a:rPr>
              <a:t>instantiablity</a:t>
            </a:r>
            <a:r>
              <a:rPr lang="en-US" dirty="0" smtClean="0">
                <a:latin typeface="Charter" panose="02000503060000020004" pitchFamily="2" charset="0"/>
              </a:rPr>
              <a:t> in OPA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>
          <a:xfrm>
            <a:off x="628650" y="1445421"/>
            <a:ext cx="3868340" cy="823912"/>
          </a:xfrm>
        </p:spPr>
        <p:txBody>
          <a:bodyPr/>
          <a:lstStyle/>
          <a:p>
            <a:pPr algn="ctr"/>
            <a:r>
              <a:rPr lang="en-US" b="0" dirty="0" smtClean="0">
                <a:latin typeface="Charter" panose="02000503060000020004" pitchFamily="2" charset="0"/>
              </a:rPr>
              <a:t>instantiable</a:t>
            </a:r>
            <a:endParaRPr lang="en-US" b="0" dirty="0">
              <a:latin typeface="Charter" panose="02000503060000020004" pitchFamily="2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519508" y="2352677"/>
            <a:ext cx="3977482" cy="39203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  <a:r>
              <a:rPr lang="en-US" sz="19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lass  </a:t>
            </a:r>
            <a:r>
              <a:rPr lang="en-US" sz="1900" dirty="0" smtClean="0">
                <a:latin typeface="Consolas" panose="020B0609020204030204" pitchFamily="49" charset="0"/>
              </a:rPr>
              <a:t>Foo{</a:t>
            </a:r>
          </a:p>
          <a:p>
            <a:pPr marL="0" indent="0">
              <a:buNone/>
            </a:pPr>
            <a:r>
              <a:rPr lang="en-US" sz="1900" dirty="0" smtClean="0">
                <a:latin typeface="Consolas" panose="020B0609020204030204" pitchFamily="49" charset="0"/>
              </a:rPr>
              <a:t> Foo(){</a:t>
            </a:r>
            <a:r>
              <a:rPr lang="en-US" sz="19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/*…*/</a:t>
            </a:r>
            <a:r>
              <a:rPr lang="en-US" sz="19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</a:t>
            </a:r>
            <a:endParaRPr lang="en-US" sz="19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  </a:t>
            </a:r>
            <a:r>
              <a:rPr lang="en-US" sz="1900" dirty="0">
                <a:latin typeface="Consolas" panose="020B0609020204030204" pitchFamily="49" charset="0"/>
              </a:rPr>
              <a:t>Foo{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private </a:t>
            </a:r>
            <a:r>
              <a:rPr lang="en-US" sz="1900" dirty="0" smtClean="0">
                <a:latin typeface="Consolas" panose="020B0609020204030204" pitchFamily="49" charset="0"/>
              </a:rPr>
              <a:t>Foo(){</a:t>
            </a:r>
            <a:r>
              <a:rPr lang="en-US" sz="19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/*…*/</a:t>
            </a:r>
            <a:r>
              <a:rPr lang="en-US" sz="19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static </a:t>
            </a:r>
            <a:r>
              <a:rPr lang="en-US" sz="1900" dirty="0" smtClean="0">
                <a:latin typeface="Consolas" panose="020B0609020204030204" pitchFamily="49" charset="0"/>
              </a:rPr>
              <a:t>Foo </a:t>
            </a:r>
            <a:r>
              <a:rPr lang="en-US" sz="1900" dirty="0" err="1" smtClean="0">
                <a:latin typeface="Consolas" panose="020B0609020204030204" pitchFamily="49" charset="0"/>
              </a:rPr>
              <a:t>newInst</a:t>
            </a:r>
            <a:r>
              <a:rPr lang="en-US" sz="1900" dirty="0" smtClean="0"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900" dirty="0" smtClean="0">
                <a:latin typeface="Consolas" panose="020B0609020204030204" pitchFamily="49" charset="0"/>
              </a:rPr>
              <a:t>  </a:t>
            </a:r>
            <a:r>
              <a:rPr lang="en-US" sz="19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new </a:t>
            </a:r>
            <a:r>
              <a:rPr lang="en-US" sz="1900" dirty="0" smtClean="0">
                <a:latin typeface="Consolas" panose="020B0609020204030204" pitchFamily="49" charset="0"/>
              </a:rPr>
              <a:t>Foo();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latin typeface="Consolas" panose="020B0609020204030204" pitchFamily="49" charset="0"/>
              </a:rPr>
              <a:t>}</a:t>
            </a:r>
            <a:endParaRPr lang="en-US" sz="1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>
          <a:xfrm>
            <a:off x="4629150" y="1445421"/>
            <a:ext cx="3887391" cy="823912"/>
          </a:xfrm>
        </p:spPr>
        <p:txBody>
          <a:bodyPr/>
          <a:lstStyle/>
          <a:p>
            <a:pPr algn="ctr"/>
            <a:r>
              <a:rPr lang="en-US" b="0" dirty="0" smtClean="0">
                <a:latin typeface="Charter" panose="02000503060000020004" pitchFamily="2" charset="0"/>
              </a:rPr>
              <a:t>Not instantiable</a:t>
            </a:r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4"/>
          </p:nvPr>
        </p:nvSpPr>
        <p:spPr>
          <a:xfrm>
            <a:off x="4629150" y="2470548"/>
            <a:ext cx="4514850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  </a:t>
            </a:r>
            <a:r>
              <a:rPr lang="en-US" sz="1900" dirty="0">
                <a:latin typeface="Consolas" panose="020B0609020204030204" pitchFamily="49" charset="0"/>
              </a:rPr>
              <a:t>Foo{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private </a:t>
            </a:r>
            <a:r>
              <a:rPr lang="en-US" sz="1900" dirty="0">
                <a:latin typeface="Consolas" panose="020B0609020204030204" pitchFamily="49" charset="0"/>
              </a:rPr>
              <a:t>Foo(){</a:t>
            </a:r>
            <a:r>
              <a:rPr lang="en-US" sz="19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/*…*/</a:t>
            </a:r>
            <a:r>
              <a:rPr lang="en-US" sz="19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static </a:t>
            </a:r>
            <a:r>
              <a:rPr lang="en-US" sz="1900" dirty="0">
                <a:latin typeface="Consolas" panose="020B0609020204030204" pitchFamily="49" charset="0"/>
              </a:rPr>
              <a:t>Foo </a:t>
            </a:r>
            <a:r>
              <a:rPr lang="en-US" sz="1900" dirty="0" err="1">
                <a:latin typeface="Consolas" panose="020B0609020204030204" pitchFamily="49" charset="0"/>
              </a:rPr>
              <a:t>newInst</a:t>
            </a:r>
            <a:r>
              <a:rPr lang="en-US" sz="1900" dirty="0" smtClean="0"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latin typeface="Consolas" panose="020B0609020204030204" pitchFamily="49" charset="0"/>
              </a:rPr>
              <a:t> new Foo();</a:t>
            </a:r>
            <a:endParaRPr lang="en-US" sz="1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</a:t>
            </a:r>
            <a:r>
              <a:rPr lang="en-US" sz="19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sz="1900" dirty="0" smtClean="0">
                <a:latin typeface="Consolas" panose="020B0609020204030204" pitchFamily="49" charset="0"/>
              </a:rPr>
              <a:t>null;</a:t>
            </a:r>
            <a:endParaRPr lang="en-US" sz="1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1" name="Rechteckige Legende 10"/>
          <p:cNvSpPr/>
          <p:nvPr/>
        </p:nvSpPr>
        <p:spPr>
          <a:xfrm>
            <a:off x="6886575" y="4109642"/>
            <a:ext cx="1657350" cy="1198958"/>
          </a:xfrm>
          <a:prstGeom prst="wedgeRectCallout">
            <a:avLst>
              <a:gd name="adj1" fmla="val -63697"/>
              <a:gd name="adj2" fmla="val -2899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object will be created but not returned!</a:t>
            </a:r>
            <a:endParaRPr lang="en-US" dirty="0"/>
          </a:p>
        </p:txBody>
      </p:sp>
      <p:sp>
        <p:nvSpPr>
          <p:cNvPr id="12" name="Rechteckige Legende 11"/>
          <p:cNvSpPr/>
          <p:nvPr/>
        </p:nvSpPr>
        <p:spPr>
          <a:xfrm>
            <a:off x="3028950" y="5308600"/>
            <a:ext cx="1371600" cy="793751"/>
          </a:xfrm>
          <a:prstGeom prst="wedgeRectCallout">
            <a:avLst>
              <a:gd name="adj1" fmla="val -27586"/>
              <a:gd name="adj2" fmla="val -7729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factory method!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9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rter" panose="02000503060000020004" pitchFamily="2" charset="0"/>
              </a:rPr>
              <a:t>Compute the entry point set under the closed-package assumption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latin typeface="Charter" panose="02000503060000020004" pitchFamily="2" charset="0"/>
                <a:cs typeface="Courier New" panose="02070309020205020404" pitchFamily="49" charset="0"/>
              </a:rPr>
              <a:t>The following algorithm determines whether a given concrete method is an entry </a:t>
            </a:r>
            <a:r>
              <a:rPr lang="en-US" sz="3200" dirty="0" smtClean="0">
                <a:latin typeface="Charter" panose="02000503060000020004" pitchFamily="2" charset="0"/>
                <a:cs typeface="Courier New" panose="02070309020205020404" pitchFamily="49" charset="0"/>
              </a:rPr>
              <a:t>point.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isEntryPoint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declType</a:t>
            </a:r>
            <a:r>
              <a:rPr lang="en-US" sz="1800" dirty="0" smtClean="0">
                <a:latin typeface="Consolas" panose="020B0609020204030204" pitchFamily="49" charset="0"/>
              </a:rPr>
              <a:t>, method):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Boolean </a:t>
            </a:r>
            <a:r>
              <a:rPr lang="en-US" sz="1800" dirty="0" smtClean="0">
                <a:latin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</a:rPr>
              <a:t>maybeCalledByTheJVM</a:t>
            </a:r>
            <a:r>
              <a:rPr lang="en-US" sz="1800" dirty="0" smtClean="0">
                <a:latin typeface="Consolas" panose="020B0609020204030204" pitchFamily="49" charset="0"/>
              </a:rPr>
              <a:t>(method</a:t>
            </a:r>
            <a:r>
              <a:rPr lang="en-US" sz="1800" dirty="0">
                <a:latin typeface="Consolas" panose="020B0609020204030204" pitchFamily="49" charset="0"/>
              </a:rPr>
              <a:t>) </a:t>
            </a:r>
            <a:r>
              <a:rPr lang="en-US" sz="1800" dirty="0" smtClean="0">
                <a:latin typeface="Consolas" panose="020B0609020204030204" pitchFamily="49" charset="0"/>
              </a:rPr>
              <a:t>||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(</a:t>
            </a:r>
            <a:r>
              <a:rPr lang="en-US" sz="1800" dirty="0" err="1" smtClean="0">
                <a:latin typeface="Consolas" panose="020B0609020204030204" pitchFamily="49" charset="0"/>
              </a:rPr>
              <a:t>Method.isStaticInitalizer</a:t>
            </a:r>
            <a:r>
              <a:rPr lang="en-US" sz="1800" dirty="0" smtClean="0">
                <a:latin typeface="Consolas" panose="020B0609020204030204" pitchFamily="49" charset="0"/>
              </a:rPr>
              <a:t> &amp;&amp; </a:t>
            </a:r>
            <a:r>
              <a:rPr lang="en-US" sz="1800" b="1" dirty="0" err="1" smtClean="0">
                <a:latin typeface="Consolas" panose="020B0609020204030204" pitchFamily="49" charset="0"/>
              </a:rPr>
              <a:t>declType.isAccessible</a:t>
            </a:r>
            <a:r>
              <a:rPr lang="en-US" sz="1800" dirty="0" smtClean="0">
                <a:latin typeface="Consolas" panose="020B0609020204030204" pitchFamily="49" charset="0"/>
              </a:rPr>
              <a:t>) ||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(</a:t>
            </a:r>
            <a:r>
              <a:rPr lang="en-US" sz="1800" b="1" dirty="0" err="1" smtClean="0">
                <a:latin typeface="Consolas" panose="020B0609020204030204" pitchFamily="49" charset="0"/>
              </a:rPr>
              <a:t>method.isClientCallable</a:t>
            </a:r>
            <a:r>
              <a:rPr lang="en-US" sz="1800" dirty="0" smtClean="0">
                <a:latin typeface="Consolas" panose="020B0609020204030204" pitchFamily="49" charset="0"/>
              </a:rPr>
              <a:t> &amp;&amp; 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(</a:t>
            </a:r>
            <a:r>
              <a:rPr lang="en-US" sz="1800" dirty="0" err="1">
                <a:latin typeface="Consolas" panose="020B0609020204030204" pitchFamily="49" charset="0"/>
              </a:rPr>
              <a:t>method.isStatic</a:t>
            </a:r>
            <a:r>
              <a:rPr lang="en-US" sz="1800" dirty="0">
                <a:latin typeface="Consolas" panose="020B0609020204030204" pitchFamily="49" charset="0"/>
              </a:rPr>
              <a:t> || </a:t>
            </a:r>
            <a:r>
              <a:rPr lang="en-US" sz="1800" b="1" dirty="0" err="1">
                <a:latin typeface="Consolas" panose="020B0609020204030204" pitchFamily="49" charset="0"/>
              </a:rPr>
              <a:t>declType.isInstantiable</a:t>
            </a:r>
            <a:r>
              <a:rPr lang="en-US" sz="1800" dirty="0">
                <a:latin typeface="Consolas" panose="020B0609020204030204" pitchFamily="49" charset="0"/>
              </a:rPr>
              <a:t>)) 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Rechteckige Legende 6"/>
          <p:cNvSpPr/>
          <p:nvPr/>
        </p:nvSpPr>
        <p:spPr>
          <a:xfrm>
            <a:off x="6353175" y="5757863"/>
            <a:ext cx="2057400" cy="838200"/>
          </a:xfrm>
          <a:prstGeom prst="wedgeRectCallout">
            <a:avLst>
              <a:gd name="adj1" fmla="val -31084"/>
              <a:gd name="adj2" fmla="val -6565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can be more restrictive under CPA!</a:t>
            </a:r>
            <a:endParaRPr lang="en-US" dirty="0"/>
          </a:p>
        </p:txBody>
      </p:sp>
      <p:sp>
        <p:nvSpPr>
          <p:cNvPr id="8" name="Rechteckige Legende 7"/>
          <p:cNvSpPr/>
          <p:nvPr/>
        </p:nvSpPr>
        <p:spPr>
          <a:xfrm>
            <a:off x="133350" y="5411786"/>
            <a:ext cx="1676400" cy="900113"/>
          </a:xfrm>
          <a:prstGeom prst="wedgeRectCallout">
            <a:avLst>
              <a:gd name="adj1" fmla="val 25139"/>
              <a:gd name="adj2" fmla="val -8529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Denotes the library private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rter" panose="02000503060000020004" pitchFamily="2" charset="0"/>
              </a:rPr>
              <a:t>Static initializers are executed when the class or a subclass is accessed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 smtClean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harter" panose="02000503060000020004" pitchFamily="2" charset="0"/>
            </a:endParaRPr>
          </a:p>
          <a:p>
            <a:r>
              <a:rPr lang="en-US" dirty="0">
                <a:latin typeface="Charter" panose="02000503060000020004" pitchFamily="2" charset="0"/>
              </a:rPr>
              <a:t>a</a:t>
            </a:r>
            <a:r>
              <a:rPr lang="en-US" dirty="0" smtClean="0">
                <a:latin typeface="Charter" panose="02000503060000020004" pitchFamily="2" charset="0"/>
              </a:rPr>
              <a:t>ccess takes place when the name of the class or a subclass can appear in the application code</a:t>
            </a:r>
          </a:p>
          <a:p>
            <a:r>
              <a:rPr lang="en-US" dirty="0">
                <a:latin typeface="Charter" panose="02000503060000020004" pitchFamily="2" charset="0"/>
              </a:rPr>
              <a:t>a</a:t>
            </a:r>
            <a:r>
              <a:rPr lang="en-US" dirty="0" smtClean="0">
                <a:latin typeface="Charter" panose="02000503060000020004" pitchFamily="2" charset="0"/>
              </a:rPr>
              <a:t>ccessible classes are either:</a:t>
            </a:r>
          </a:p>
          <a:p>
            <a:pPr lvl="1"/>
            <a:r>
              <a:rPr lang="en-US" dirty="0" smtClean="0">
                <a:latin typeface="Charter" panose="02000503060000020004" pitchFamily="2" charset="0"/>
              </a:rPr>
              <a:t>Public</a:t>
            </a:r>
          </a:p>
          <a:p>
            <a:pPr lvl="1"/>
            <a:r>
              <a:rPr lang="en-US" dirty="0" smtClean="0">
                <a:latin typeface="Charter" panose="02000503060000020004" pitchFamily="2" charset="0"/>
              </a:rPr>
              <a:t>Package private and have a public subclass (transitive)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Abgerundetes Rechteck 6"/>
          <p:cNvSpPr/>
          <p:nvPr/>
        </p:nvSpPr>
        <p:spPr>
          <a:xfrm>
            <a:off x="2447925" y="2095500"/>
            <a:ext cx="4219575" cy="6574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declType.isAccessible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14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rter" panose="02000503060000020004" pitchFamily="2" charset="0"/>
              </a:rPr>
              <a:t>Accessibility and the execution of a static initializer in case of OPA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628650" y="190023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Foo  {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ublic class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Bar </a:t>
            </a: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Foo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public static final </a:t>
            </a:r>
            <a:r>
              <a:rPr lang="en-US" altLang="en-US" sz="1800" b="1" dirty="0" err="1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12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public static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 s1 = </a:t>
            </a:r>
            <a:r>
              <a:rPr lang="en-US" alt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altLang="en-US" sz="18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static final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s2= </a:t>
            </a:r>
            <a:r>
              <a:rPr lang="en-US" alt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altLang="en-US" sz="18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realConst</a:t>
            </a:r>
            <a:r>
              <a:rPr lang="en-US" alt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en-US" sz="1800" b="1" dirty="0" smtClean="0">
              <a:solidFill>
                <a:srgbClr val="000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public </a:t>
            </a: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static final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Object 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Object();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 smtClean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i="1" dirty="0" smtClean="0">
              <a:solidFill>
                <a:srgbClr val="808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i="1" dirty="0">
              <a:solidFill>
                <a:srgbClr val="808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i="1" dirty="0" smtClea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somewhere in the application */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 smtClean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Bar()   	</a:t>
            </a:r>
            <a:r>
              <a:rPr lang="en-US" sz="1800" dirty="0" smtClean="0">
                <a:solidFill>
                  <a:schemeClr val="dk1"/>
                </a:solidFill>
              </a:rPr>
              <a:t>✔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Bar.num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FF0000"/>
                </a:solidFill>
              </a:rPr>
              <a:t>  </a:t>
            </a:r>
            <a:r>
              <a:rPr lang="en-US" sz="1800" dirty="0" smtClean="0">
                <a:solidFill>
                  <a:srgbClr val="FF0000"/>
                </a:solidFill>
              </a:rPr>
              <a:t>       	✘</a:t>
            </a:r>
            <a:endParaRPr lang="en-US" altLang="en-US" sz="1800" dirty="0" smtClean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Bar.s1		</a:t>
            </a:r>
            <a:r>
              <a:rPr lang="en-US" sz="1800" dirty="0" smtClean="0">
                <a:solidFill>
                  <a:schemeClr val="dk1"/>
                </a:solidFill>
              </a:rPr>
              <a:t>✔</a:t>
            </a:r>
            <a:endParaRPr lang="en-US" altLang="en-US" sz="1800" dirty="0" smtClean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Bar.s2 	      	</a:t>
            </a:r>
            <a:r>
              <a:rPr lang="en-US" sz="1800" dirty="0" smtClean="0">
                <a:solidFill>
                  <a:srgbClr val="FF0000"/>
                </a:solidFill>
              </a:rPr>
              <a:t>✘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Bar.obj		</a:t>
            </a:r>
            <a:r>
              <a:rPr lang="en-US" sz="1800" dirty="0">
                <a:solidFill>
                  <a:schemeClr val="dk1"/>
                </a:solidFill>
              </a:rPr>
              <a:t> ✔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b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sz="1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Gerader Verbinder 14"/>
          <p:cNvCxnSpPr/>
          <p:nvPr/>
        </p:nvCxnSpPr>
        <p:spPr>
          <a:xfrm>
            <a:off x="260773" y="3722701"/>
            <a:ext cx="8883227" cy="1016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 rot="16200000">
            <a:off x="-107739" y="231992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harter" panose="02000503060000020004" pitchFamily="2" charset="0"/>
              </a:rPr>
              <a:t>Library</a:t>
            </a:r>
            <a:endParaRPr lang="en-US" b="1" dirty="0">
              <a:latin typeface="Charter" panose="02000503060000020004" pitchFamily="2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 rot="16200000">
            <a:off x="-368414" y="430098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harter" panose="02000503060000020004" pitchFamily="2" charset="0"/>
              </a:rPr>
              <a:t>Application</a:t>
            </a:r>
            <a:endParaRPr lang="en-US" b="1" dirty="0">
              <a:latin typeface="Charter" panose="02000503060000020004" pitchFamily="2" charset="0"/>
            </a:endParaRPr>
          </a:p>
        </p:txBody>
      </p:sp>
      <p:sp>
        <p:nvSpPr>
          <p:cNvPr id="18" name="Rechteckige Legende 17"/>
          <p:cNvSpPr/>
          <p:nvPr/>
        </p:nvSpPr>
        <p:spPr>
          <a:xfrm>
            <a:off x="3305386" y="4904750"/>
            <a:ext cx="2498514" cy="1112832"/>
          </a:xfrm>
          <a:prstGeom prst="wedgeRectCallout">
            <a:avLst>
              <a:gd name="adj1" fmla="val -66666"/>
              <a:gd name="adj2" fmla="val -2249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of primitive constants does trigger the static </a:t>
            </a:r>
            <a:r>
              <a:rPr lang="en-US" dirty="0" err="1" smtClean="0"/>
              <a:t>intializer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5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harter" panose="02000503060000020004" pitchFamily="2" charset="0"/>
              </a:rPr>
              <a:t>All method that can be called by a future application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 smtClean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isClientCallable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declType</a:t>
            </a:r>
            <a:r>
              <a:rPr lang="en-US" sz="1800" dirty="0">
                <a:latin typeface="Consolas" panose="020B0609020204030204" pitchFamily="49" charset="0"/>
              </a:rPr>
              <a:t>, method):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Boolean </a:t>
            </a:r>
            <a:r>
              <a:rPr lang="en-US" sz="1800" dirty="0">
                <a:latin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method.isPublic</a:t>
            </a:r>
            <a:r>
              <a:rPr lang="en-US" sz="1800" dirty="0" smtClean="0">
                <a:latin typeface="Consolas" panose="020B0609020204030204" pitchFamily="49" charset="0"/>
              </a:rPr>
              <a:t> || </a:t>
            </a:r>
            <a:r>
              <a:rPr lang="en-US" sz="1800" dirty="0" err="1" smtClean="0">
                <a:latin typeface="Consolas" panose="020B0609020204030204" pitchFamily="49" charset="0"/>
              </a:rPr>
              <a:t>method.isProtected</a:t>
            </a:r>
            <a:r>
              <a:rPr lang="en-US" sz="1800" dirty="0" smtClean="0">
                <a:latin typeface="Consolas" panose="020B0609020204030204" pitchFamily="49" charset="0"/>
              </a:rPr>
              <a:t>) &amp;&amp;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(</a:t>
            </a:r>
            <a:r>
              <a:rPr lang="en-US" sz="1800" dirty="0" err="1" smtClean="0">
                <a:latin typeface="Consolas" panose="020B0609020204030204" pitchFamily="49" charset="0"/>
              </a:rPr>
              <a:t>declType.isPublic</a:t>
            </a:r>
            <a:r>
              <a:rPr lang="en-US" sz="1800" dirty="0" smtClean="0">
                <a:latin typeface="Consolas" panose="020B0609020204030204" pitchFamily="49" charset="0"/>
              </a:rPr>
              <a:t> ||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</a:rPr>
              <a:t>declType.subclasses.exists</a:t>
            </a:r>
            <a:r>
              <a:rPr lang="en-US" sz="1800" dirty="0" smtClean="0">
                <a:latin typeface="Consolas" panose="020B0609020204030204" pitchFamily="49" charset="0"/>
              </a:rPr>
              <a:t> { </a:t>
            </a:r>
            <a:r>
              <a:rPr lang="en-US" sz="1800" dirty="0" err="1" smtClean="0">
                <a:latin typeface="Consolas" panose="020B0609020204030204" pitchFamily="49" charset="0"/>
              </a:rPr>
              <a:t>subC</a:t>
            </a:r>
            <a:r>
              <a:rPr lang="en-US" sz="1800" dirty="0" smtClean="0">
                <a:latin typeface="Consolas" panose="020B0609020204030204" pitchFamily="49" charset="0"/>
              </a:rPr>
              <a:t> =&gt;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 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subC.isPublic</a:t>
            </a:r>
            <a:r>
              <a:rPr lang="en-US" sz="1800" dirty="0" smtClean="0">
                <a:latin typeface="Consolas" panose="020B0609020204030204" pitchFamily="49" charset="0"/>
              </a:rPr>
              <a:t> &amp;&amp; </a:t>
            </a:r>
            <a:r>
              <a:rPr lang="en-US" sz="1800" dirty="0" err="1" smtClean="0">
                <a:latin typeface="Consolas" panose="020B0609020204030204" pitchFamily="49" charset="0"/>
              </a:rPr>
              <a:t>subC.inherits</a:t>
            </a:r>
            <a:r>
              <a:rPr lang="en-US" sz="1800" dirty="0" smtClean="0">
                <a:latin typeface="Consolas" panose="020B0609020204030204" pitchFamily="49" charset="0"/>
              </a:rPr>
              <a:t>(m)})</a:t>
            </a:r>
            <a:endParaRPr lang="en-US" dirty="0" smtClean="0">
              <a:latin typeface="Charter" panose="02000503060000020004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Abgerundetes Rechteck 6"/>
          <p:cNvSpPr/>
          <p:nvPr/>
        </p:nvSpPr>
        <p:spPr>
          <a:xfrm>
            <a:off x="2447925" y="2095500"/>
            <a:ext cx="4219575" cy="6574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method.isClientCallable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hteckige Legende 7"/>
          <p:cNvSpPr/>
          <p:nvPr/>
        </p:nvSpPr>
        <p:spPr>
          <a:xfrm>
            <a:off x="1657350" y="5381625"/>
            <a:ext cx="6305550" cy="930274"/>
          </a:xfrm>
          <a:prstGeom prst="wedgeRectCallout">
            <a:avLst>
              <a:gd name="adj1" fmla="val -33365"/>
              <a:gd name="adj2" fmla="val -7225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the method is not defined in a public class, it must be inherited by a public subclass, hence, the method is not overridden on the path from the declaring class to the public subclass!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9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rter" panose="02000503060000020004" pitchFamily="2" charset="0"/>
              </a:rPr>
              <a:t>Using visibility and inheritance concepts to determine when a method is client callable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628650" y="190023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Foo  {</a:t>
            </a:r>
            <a:b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protected void 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protBar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(){</a:t>
            </a:r>
            <a:r>
              <a:rPr lang="en-US" altLang="en-US" sz="1800" i="1" dirty="0" smtClea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</a:t>
            </a:r>
            <a:r>
              <a:rPr lang="en-US" altLang="en-US" sz="18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 </a:t>
            </a:r>
            <a:r>
              <a:rPr lang="en-US" altLang="en-US" sz="1800" i="1" dirty="0" smtClea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*/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pubBar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(){</a:t>
            </a:r>
            <a:r>
              <a:rPr lang="en-US" altLang="en-US" sz="18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... </a:t>
            </a:r>
            <a:r>
              <a:rPr lang="en-US" altLang="en-US" sz="1800" i="1" dirty="0" smtClea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*/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ublic class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Bar </a:t>
            </a: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Foo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public void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pubBar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(){</a:t>
            </a:r>
            <a:r>
              <a:rPr lang="en-US" altLang="en-US" sz="18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... </a:t>
            </a:r>
            <a:r>
              <a:rPr lang="en-US" altLang="en-US" sz="1800" i="1" dirty="0" smtClea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*/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en-US" sz="1800" b="1" dirty="0" smtClean="0">
              <a:solidFill>
                <a:srgbClr val="000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void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defaultVisBar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8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... </a:t>
            </a:r>
            <a:r>
              <a:rPr lang="en-US" altLang="en-US" sz="1800" i="1" dirty="0" smtClea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*/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private void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priv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8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... </a:t>
            </a:r>
            <a:r>
              <a:rPr lang="en-US" altLang="en-US" sz="1800" i="1" dirty="0" smtClea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*/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 smtClean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i="1" dirty="0" smtClea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somewhere in the application */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 smtClean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Bar.pubBar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		</a:t>
            </a:r>
            <a:r>
              <a:rPr lang="en-US" sz="1800" dirty="0">
                <a:solidFill>
                  <a:schemeClr val="dk1"/>
                </a:solidFill>
              </a:rPr>
              <a:t> ✔</a:t>
            </a:r>
            <a:endParaRPr lang="en-US" altLang="en-US" sz="1800" dirty="0" smtClean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Bar.defaultVisBar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  </a:t>
            </a:r>
            <a:r>
              <a:rPr lang="en-US" sz="1800" dirty="0" smtClean="0">
                <a:solidFill>
                  <a:srgbClr val="FF0000"/>
                </a:solidFill>
              </a:rPr>
              <a:t>✘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Bar.priv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	       	</a:t>
            </a:r>
            <a:r>
              <a:rPr lang="en-US" sz="1800" dirty="0" smtClean="0">
                <a:solidFill>
                  <a:srgbClr val="FF0000"/>
                </a:solidFill>
              </a:rPr>
              <a:t>✘</a:t>
            </a:r>
            <a:endParaRPr lang="en-US" altLang="en-US" sz="1800" dirty="0" smtClean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Foo.protBar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	      	</a:t>
            </a:r>
            <a:r>
              <a:rPr lang="en-US" sz="1800" dirty="0" smtClean="0">
                <a:solidFill>
                  <a:schemeClr val="dk1"/>
                </a:solidFill>
              </a:rPr>
              <a:t>✔</a:t>
            </a:r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Foo.pubBar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	      	</a:t>
            </a:r>
            <a:r>
              <a:rPr lang="en-US" sz="1800" dirty="0" smtClean="0">
                <a:solidFill>
                  <a:srgbClr val="FF0000"/>
                </a:solidFill>
              </a:rPr>
              <a:t>✘</a:t>
            </a:r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sz="1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Gerader Verbinder 14"/>
          <p:cNvCxnSpPr/>
          <p:nvPr/>
        </p:nvCxnSpPr>
        <p:spPr>
          <a:xfrm>
            <a:off x="337068" y="4326693"/>
            <a:ext cx="8883227" cy="1016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 rot="16200000">
            <a:off x="-139184" y="2636467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harter" panose="02000503060000020004" pitchFamily="2" charset="0"/>
              </a:rPr>
              <a:t>Library</a:t>
            </a:r>
            <a:endParaRPr lang="en-US" b="1" dirty="0">
              <a:latin typeface="Charter" panose="02000503060000020004" pitchFamily="2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 rot="16200000">
            <a:off x="-368414" y="5138769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harter" panose="02000503060000020004" pitchFamily="2" charset="0"/>
              </a:rPr>
              <a:t>Application</a:t>
            </a:r>
            <a:endParaRPr lang="en-US" b="1" dirty="0">
              <a:latin typeface="Charter" panose="02000503060000020004" pitchFamily="2" charset="0"/>
            </a:endParaRPr>
          </a:p>
        </p:txBody>
      </p:sp>
      <p:sp>
        <p:nvSpPr>
          <p:cNvPr id="3" name="Rechteckige Legende 2"/>
          <p:cNvSpPr/>
          <p:nvPr/>
        </p:nvSpPr>
        <p:spPr>
          <a:xfrm>
            <a:off x="4124631" y="5400938"/>
            <a:ext cx="1990419" cy="850638"/>
          </a:xfrm>
          <a:prstGeom prst="wedgeRectCallout">
            <a:avLst>
              <a:gd name="adj1" fmla="val -62767"/>
              <a:gd name="adj2" fmla="val 1930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Overridden by </a:t>
            </a:r>
            <a:r>
              <a:rPr lang="en-US" b="1" dirty="0" err="1" smtClean="0"/>
              <a:t>Bar.pubBar</a:t>
            </a:r>
            <a:r>
              <a:rPr lang="en-US" dirty="0" smtClean="0"/>
              <a:t>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677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rter" panose="02000503060000020004" pitchFamily="2" charset="0"/>
              </a:rPr>
              <a:t>instance </a:t>
            </a:r>
            <a:r>
              <a:rPr lang="en-US" dirty="0" smtClean="0">
                <a:latin typeface="Charter" panose="02000503060000020004" pitchFamily="2" charset="0"/>
              </a:rPr>
              <a:t>methods can only be called if the declaring class is </a:t>
            </a:r>
            <a:r>
              <a:rPr lang="en-US" dirty="0" smtClean="0">
                <a:latin typeface="Charter" panose="02000503060000020004" pitchFamily="2" charset="0"/>
              </a:rPr>
              <a:t>instantiable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 smtClean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endParaRPr lang="en-US" dirty="0" smtClean="0">
              <a:latin typeface="Charter" panose="02000503060000020004" pitchFamily="2" charset="0"/>
            </a:endParaRPr>
          </a:p>
          <a:p>
            <a:r>
              <a:rPr lang="en-US" sz="3200" dirty="0" smtClean="0">
                <a:latin typeface="Charter" panose="02000503060000020004" pitchFamily="2" charset="0"/>
              </a:rPr>
              <a:t>Same as in case of OPA</a:t>
            </a:r>
          </a:p>
          <a:p>
            <a:endParaRPr lang="en-US" sz="3200" dirty="0">
              <a:latin typeface="Charter" panose="02000503060000020004" pitchFamily="2" charset="0"/>
            </a:endParaRPr>
          </a:p>
          <a:p>
            <a:r>
              <a:rPr lang="en-US" sz="3200" dirty="0" smtClean="0">
                <a:latin typeface="Charter" panose="02000503060000020004" pitchFamily="2" charset="0"/>
              </a:rPr>
              <a:t>The class has to be accessible as discussed earlier</a:t>
            </a:r>
          </a:p>
          <a:p>
            <a:endParaRPr lang="en-US" dirty="0" smtClean="0">
              <a:latin typeface="Charter" panose="02000503060000020004" pitchFamily="2" charset="0"/>
            </a:endParaRPr>
          </a:p>
          <a:p>
            <a:pPr lvl="1"/>
            <a:endParaRPr lang="en-US" dirty="0" smtClean="0">
              <a:latin typeface="Charter" panose="02000503060000020004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Abgerundetes Rechteck 6"/>
          <p:cNvSpPr/>
          <p:nvPr/>
        </p:nvSpPr>
        <p:spPr>
          <a:xfrm>
            <a:off x="2447925" y="2095500"/>
            <a:ext cx="4219575" cy="6574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declType.isInstantiable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80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7290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latin typeface="Charter" panose="02000503060000020004" pitchFamily="2" charset="0"/>
              </a:rPr>
              <a:t>Call-By-Signature Computation</a:t>
            </a:r>
            <a:endParaRPr lang="en-US" sz="4800" dirty="0">
              <a:latin typeface="Charter" panose="02000503060000020004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rter" panose="02000503060000020004" pitchFamily="2" charset="0"/>
              </a:rPr>
              <a:t>Dead Code Detection in Applications is straight forward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5725" y="2152017"/>
            <a:ext cx="8858250" cy="35779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main(String[]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SimpleLogger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log(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"arguments"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args.</a:t>
            </a:r>
            <a:r>
              <a:rPr lang="en-US" altLang="en-US" sz="1200" b="1" dirty="0" err="1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sz="12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 input parameter."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...</a:t>
            </a:r>
            <a:b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interface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Logger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log(String category, String message);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SimpleLogger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Logger{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log(String category, String message){ </a:t>
            </a:r>
            <a: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... */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AncientLogger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log(String category, String message){ </a:t>
            </a:r>
            <a: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/*... */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en-US" sz="1200" dirty="0">
              <a:latin typeface="Consolas" panose="020B0609020204030204" pitchFamily="49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6769608" y="3737991"/>
            <a:ext cx="1209675" cy="3524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Main.main</a:t>
            </a:r>
            <a:r>
              <a:rPr lang="en-US" sz="1350" dirty="0"/>
              <a:t>()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5874153" y="4562537"/>
            <a:ext cx="1279001" cy="4398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SimpleLogger</a:t>
            </a:r>
            <a:r>
              <a:rPr lang="en-US" sz="1350" dirty="0"/>
              <a:t>.&lt;</a:t>
            </a:r>
            <a:r>
              <a:rPr lang="en-US" sz="1350" dirty="0" err="1"/>
              <a:t>init</a:t>
            </a:r>
            <a:r>
              <a:rPr lang="en-US" sz="1350" dirty="0"/>
              <a:t>&gt;()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7292051" y="4562537"/>
            <a:ext cx="1691299" cy="4398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SimpleLogger.log(…)</a:t>
            </a:r>
          </a:p>
        </p:txBody>
      </p:sp>
      <p:cxnSp>
        <p:nvCxnSpPr>
          <p:cNvPr id="16" name="Gerade Verbindung mit Pfeil 15"/>
          <p:cNvCxnSpPr>
            <a:stCxn id="12" idx="2"/>
          </p:cNvCxnSpPr>
          <p:nvPr/>
        </p:nvCxnSpPr>
        <p:spPr>
          <a:xfrm flipH="1">
            <a:off x="6769608" y="4090416"/>
            <a:ext cx="604838" cy="472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endCxn id="15" idx="0"/>
          </p:cNvCxnSpPr>
          <p:nvPr/>
        </p:nvCxnSpPr>
        <p:spPr>
          <a:xfrm>
            <a:off x="7536370" y="4090416"/>
            <a:ext cx="601331" cy="472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/>
          <p:cNvSpPr/>
          <p:nvPr/>
        </p:nvSpPr>
        <p:spPr>
          <a:xfrm>
            <a:off x="4972811" y="3350871"/>
            <a:ext cx="1416413" cy="4526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AncientLogger</a:t>
            </a:r>
            <a:r>
              <a:rPr lang="en-US" sz="1350" dirty="0"/>
              <a:t>.</a:t>
            </a:r>
          </a:p>
          <a:p>
            <a:pPr algn="ctr"/>
            <a:r>
              <a:rPr lang="en-US" sz="1350" dirty="0"/>
              <a:t>&lt;</a:t>
            </a:r>
            <a:r>
              <a:rPr lang="en-US" sz="1350" dirty="0" err="1"/>
              <a:t>init</a:t>
            </a:r>
            <a:r>
              <a:rPr lang="en-US" sz="1350" dirty="0"/>
              <a:t>&gt;()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6921662" y="2725838"/>
            <a:ext cx="1309082" cy="4998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AncientLogger</a:t>
            </a:r>
            <a:r>
              <a:rPr lang="en-US" sz="1350" dirty="0"/>
              <a:t>.</a:t>
            </a:r>
          </a:p>
          <a:p>
            <a:pPr algn="ctr"/>
            <a:r>
              <a:rPr lang="en-US" sz="1350" dirty="0"/>
              <a:t>Log()</a:t>
            </a:r>
          </a:p>
        </p:txBody>
      </p:sp>
    </p:spTree>
    <p:extLst>
      <p:ext uri="{BB962C8B-B14F-4D97-AF65-F5344CB8AC3E}">
        <p14:creationId xmlns:p14="http://schemas.microsoft.com/office/powerpoint/2010/main" val="73781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7" grpId="0" animBg="1"/>
      <p:bldP spid="1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rter" panose="02000503060000020004" pitchFamily="2" charset="0"/>
              </a:rPr>
              <a:t>Necessary CBS Resolution differs from a pure call-by-signature call graph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>
              <a:latin typeface="Charter" panose="02000503060000020004" pitchFamily="2" charset="0"/>
            </a:endParaRPr>
          </a:p>
          <a:p>
            <a:r>
              <a:rPr lang="en-US" sz="3200" dirty="0" smtClean="0">
                <a:latin typeface="Charter" panose="02000503060000020004" pitchFamily="2" charset="0"/>
              </a:rPr>
              <a:t>call-by-signature is only used on interface invocations</a:t>
            </a:r>
          </a:p>
          <a:p>
            <a:r>
              <a:rPr lang="en-US" sz="3200" dirty="0">
                <a:latin typeface="Charter" panose="02000503060000020004" pitchFamily="2" charset="0"/>
              </a:rPr>
              <a:t>c</a:t>
            </a:r>
            <a:r>
              <a:rPr lang="en-US" sz="3200" dirty="0" smtClean="0">
                <a:latin typeface="Charter" panose="02000503060000020004" pitchFamily="2" charset="0"/>
              </a:rPr>
              <a:t>all targets are disjunct from the call targets of a more advanced call graph algorithm</a:t>
            </a:r>
            <a:endParaRPr lang="en-US" sz="3200" dirty="0">
              <a:latin typeface="Charter" panose="02000503060000020004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rter" panose="02000503060000020004" pitchFamily="2" charset="0"/>
              </a:rPr>
              <a:t>How to compute call-by-signature call targets in the case of OPA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latin typeface="Charter" panose="02000503060000020004" pitchFamily="2" charset="0"/>
                <a:cs typeface="Courier New" panose="02070309020205020404" pitchFamily="49" charset="0"/>
              </a:rPr>
              <a:t>The following algorithm determines </a:t>
            </a:r>
            <a:r>
              <a:rPr lang="en-US" sz="2000" dirty="0" smtClean="0">
                <a:latin typeface="Charter" panose="02000503060000020004" pitchFamily="2" charset="0"/>
                <a:cs typeface="Courier New" panose="02070309020205020404" pitchFamily="49" charset="0"/>
              </a:rPr>
              <a:t>the call-by-signature call targets of call sites with an interface receiver.</a:t>
            </a:r>
            <a:endParaRPr lang="en-US" sz="2000" dirty="0">
              <a:latin typeface="Charter" panose="02000503060000020004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cbsTargets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declIntf</a:t>
            </a:r>
            <a:r>
              <a:rPr lang="en-US" sz="1800" dirty="0" smtClean="0"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</a:rPr>
              <a:t>mSig</a:t>
            </a:r>
            <a:r>
              <a:rPr lang="en-US" sz="1800" dirty="0" smtClean="0">
                <a:latin typeface="Consolas" panose="020B0609020204030204" pitchFamily="49" charset="0"/>
              </a:rPr>
              <a:t>):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Set[Method] </a:t>
            </a:r>
            <a:r>
              <a:rPr lang="en-US" sz="1800" dirty="0" smtClean="0">
                <a:latin typeface="Consolas" panose="020B0609020204030204" pitchFamily="49" charset="0"/>
              </a:rPr>
              <a:t>=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	  </a:t>
            </a:r>
            <a:r>
              <a:rPr lang="en-US" sz="1800" dirty="0" err="1" smtClean="0">
                <a:latin typeface="Consolas" panose="020B0609020204030204" pitchFamily="49" charset="0"/>
              </a:rPr>
              <a:t>project.findConreteMethods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mSig</a:t>
            </a:r>
            <a:r>
              <a:rPr lang="en-US" sz="1800" dirty="0" smtClean="0">
                <a:latin typeface="Consolas" panose="020B0609020204030204" pitchFamily="49" charset="0"/>
              </a:rPr>
              <a:t>).filter { m =&gt;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</a:rPr>
              <a:t>m.isPublic</a:t>
            </a:r>
            <a:r>
              <a:rPr lang="en-US" sz="1800" dirty="0" smtClean="0">
                <a:latin typeface="Consolas" panose="020B0609020204030204" pitchFamily="49" charset="0"/>
              </a:rPr>
              <a:t> &amp;&amp;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	    !</a:t>
            </a:r>
            <a:r>
              <a:rPr lang="en-US" sz="1800" dirty="0" err="1" smtClean="0">
                <a:latin typeface="Consolas" panose="020B0609020204030204" pitchFamily="49" charset="0"/>
              </a:rPr>
              <a:t>m.definingClass.isEffectivelyFinal</a:t>
            </a:r>
            <a:r>
              <a:rPr lang="en-US" sz="1800" dirty="0" smtClean="0">
                <a:latin typeface="Consolas" panose="020B0609020204030204" pitchFamily="49" charset="0"/>
              </a:rPr>
              <a:t> &amp;&amp;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	    !(</a:t>
            </a:r>
            <a:r>
              <a:rPr lang="en-US" sz="1800" dirty="0" err="1" smtClean="0">
                <a:latin typeface="Consolas" panose="020B0609020204030204" pitchFamily="49" charset="0"/>
              </a:rPr>
              <a:t>m.definingClass</a:t>
            </a:r>
            <a:r>
              <a:rPr lang="en-US" sz="1800" dirty="0" smtClean="0">
                <a:latin typeface="Consolas" panose="020B0609020204030204" pitchFamily="49" charset="0"/>
              </a:rPr>
              <a:t> &lt;: </a:t>
            </a:r>
            <a:r>
              <a:rPr lang="en-US" sz="1800" dirty="0" err="1" smtClean="0">
                <a:latin typeface="Consolas" panose="020B0609020204030204" pitchFamily="49" charset="0"/>
              </a:rPr>
              <a:t>declIntf</a:t>
            </a:r>
            <a:r>
              <a:rPr lang="en-US" sz="18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	}</a:t>
            </a:r>
            <a:endParaRPr lang="en-US" sz="1800" dirty="0">
              <a:latin typeface="Charter" panose="02000503060000020004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Rechteckige Legende 6"/>
          <p:cNvSpPr/>
          <p:nvPr/>
        </p:nvSpPr>
        <p:spPr>
          <a:xfrm>
            <a:off x="419100" y="3990975"/>
            <a:ext cx="1466850" cy="850773"/>
          </a:xfrm>
          <a:prstGeom prst="wedgeRectCallout">
            <a:avLst>
              <a:gd name="adj1" fmla="val 61105"/>
              <a:gd name="adj2" fmla="val -3146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interface methods are public</a:t>
            </a:r>
            <a:endParaRPr lang="en-US" dirty="0"/>
          </a:p>
        </p:txBody>
      </p:sp>
      <p:sp>
        <p:nvSpPr>
          <p:cNvPr id="8" name="Rechteckige Legende 7"/>
          <p:cNvSpPr/>
          <p:nvPr/>
        </p:nvSpPr>
        <p:spPr>
          <a:xfrm>
            <a:off x="6543674" y="4984622"/>
            <a:ext cx="2286001" cy="958978"/>
          </a:xfrm>
          <a:prstGeom prst="wedgeRectCallout">
            <a:avLst>
              <a:gd name="adj1" fmla="val -46875"/>
              <a:gd name="adj2" fmla="val -7742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class is either final or has only private constructor(s)</a:t>
            </a:r>
            <a:endParaRPr lang="en-US" dirty="0"/>
          </a:p>
        </p:txBody>
      </p:sp>
      <p:sp>
        <p:nvSpPr>
          <p:cNvPr id="9" name="Rechteckige Legende 8"/>
          <p:cNvSpPr/>
          <p:nvPr/>
        </p:nvSpPr>
        <p:spPr>
          <a:xfrm>
            <a:off x="3752850" y="5347685"/>
            <a:ext cx="2095500" cy="829278"/>
          </a:xfrm>
          <a:prstGeom prst="wedgeRectCallout">
            <a:avLst>
              <a:gd name="adj1" fmla="val -3151"/>
              <a:gd name="adj2" fmla="val -8986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&lt;: denotes the (reflexive) subtype 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3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harter" panose="02000503060000020004" pitchFamily="2" charset="0"/>
              </a:rPr>
              <a:t>How to compute call-by-signature call targets in the case of </a:t>
            </a:r>
            <a:r>
              <a:rPr lang="en-US" dirty="0" smtClean="0">
                <a:latin typeface="Charter" panose="02000503060000020004" pitchFamily="2" charset="0"/>
              </a:rPr>
              <a:t>CPA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cbsTargets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declIntf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mSig</a:t>
            </a:r>
            <a:r>
              <a:rPr lang="en-US" sz="1800" dirty="0">
                <a:latin typeface="Consolas" panose="020B0609020204030204" pitchFamily="49" charset="0"/>
              </a:rPr>
              <a:t>):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Set[Method] </a:t>
            </a:r>
            <a:r>
              <a:rPr lang="en-US" sz="1800" dirty="0">
                <a:latin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	  </a:t>
            </a:r>
            <a:r>
              <a:rPr lang="en-US" sz="1800" dirty="0" err="1">
                <a:latin typeface="Consolas" panose="020B0609020204030204" pitchFamily="49" charset="0"/>
              </a:rPr>
              <a:t>project.findConreteMethods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mSig</a:t>
            </a:r>
            <a:r>
              <a:rPr lang="en-US" sz="1800" dirty="0">
                <a:latin typeface="Consolas" panose="020B0609020204030204" pitchFamily="49" charset="0"/>
              </a:rPr>
              <a:t>).filter { m =&gt;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    </a:t>
            </a:r>
            <a:r>
              <a:rPr lang="en-US" sz="1800" dirty="0" err="1">
                <a:latin typeface="Consolas" panose="020B0609020204030204" pitchFamily="49" charset="0"/>
              </a:rPr>
              <a:t>m.isPublic</a:t>
            </a:r>
            <a:r>
              <a:rPr lang="en-US" sz="1800" dirty="0">
                <a:latin typeface="Consolas" panose="020B0609020204030204" pitchFamily="49" charset="0"/>
              </a:rPr>
              <a:t> &amp;&amp;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    !</a:t>
            </a:r>
            <a:r>
              <a:rPr lang="en-US" sz="1800" dirty="0" err="1">
                <a:latin typeface="Consolas" panose="020B0609020204030204" pitchFamily="49" charset="0"/>
              </a:rPr>
              <a:t>m.definingClass.isEffectivelyFinal</a:t>
            </a:r>
            <a:r>
              <a:rPr lang="en-US" sz="1800" dirty="0">
                <a:latin typeface="Consolas" panose="020B0609020204030204" pitchFamily="49" charset="0"/>
              </a:rPr>
              <a:t> &amp;&amp;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    !(</a:t>
            </a:r>
            <a:r>
              <a:rPr lang="en-US" sz="1800" dirty="0" err="1">
                <a:latin typeface="Consolas" panose="020B0609020204030204" pitchFamily="49" charset="0"/>
              </a:rPr>
              <a:t>m.definingClass</a:t>
            </a:r>
            <a:r>
              <a:rPr lang="en-US" sz="1800" dirty="0">
                <a:latin typeface="Consolas" panose="020B0609020204030204" pitchFamily="49" charset="0"/>
              </a:rPr>
              <a:t> &lt;: </a:t>
            </a:r>
            <a:r>
              <a:rPr lang="en-US" sz="1800" dirty="0" err="1">
                <a:latin typeface="Consolas" panose="020B0609020204030204" pitchFamily="49" charset="0"/>
              </a:rPr>
              <a:t>declIntf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	    </a:t>
            </a:r>
            <a:r>
              <a:rPr lang="en-US" sz="1800" b="1" dirty="0" smtClean="0">
                <a:latin typeface="Consolas" panose="020B0609020204030204" pitchFamily="49" charset="0"/>
              </a:rPr>
              <a:t>&amp;&amp;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	 </a:t>
            </a:r>
            <a:r>
              <a:rPr lang="en-US" sz="1800" b="1" dirty="0" smtClean="0">
                <a:latin typeface="Consolas" panose="020B0609020204030204" pitchFamily="49" charset="0"/>
              </a:rPr>
              <a:t>   ( </a:t>
            </a:r>
            <a:r>
              <a:rPr lang="en-US" sz="1800" b="1" dirty="0" err="1" smtClean="0">
                <a:latin typeface="Consolas" panose="020B0609020204030204" pitchFamily="49" charset="0"/>
              </a:rPr>
              <a:t>m.definingClass.isPublic</a:t>
            </a:r>
            <a:r>
              <a:rPr lang="en-US" sz="1800" b="1" dirty="0" smtClean="0">
                <a:latin typeface="Consolas" panose="020B0609020204030204" pitchFamily="49" charset="0"/>
              </a:rPr>
              <a:t> ||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	 </a:t>
            </a:r>
            <a:r>
              <a:rPr lang="en-US" sz="1800" b="1" dirty="0" smtClean="0">
                <a:latin typeface="Consolas" panose="020B0609020204030204" pitchFamily="49" charset="0"/>
              </a:rPr>
              <a:t>     </a:t>
            </a:r>
            <a:r>
              <a:rPr lang="en-US" sz="1800" b="1" dirty="0" err="1" smtClean="0">
                <a:latin typeface="Consolas" panose="020B0609020204030204" pitchFamily="49" charset="0"/>
              </a:rPr>
              <a:t>m.definingClass.subclasses.exists</a:t>
            </a:r>
            <a:r>
              <a:rPr lang="en-US" sz="1800" b="1" dirty="0" smtClean="0">
                <a:latin typeface="Consolas" panose="020B0609020204030204" pitchFamily="49" charset="0"/>
              </a:rPr>
              <a:t> { </a:t>
            </a:r>
            <a:r>
              <a:rPr lang="en-US" sz="1800" b="1" dirty="0" err="1" smtClean="0">
                <a:latin typeface="Consolas" panose="020B0609020204030204" pitchFamily="49" charset="0"/>
              </a:rPr>
              <a:t>subC</a:t>
            </a:r>
            <a:r>
              <a:rPr lang="en-US" sz="1800" b="1" dirty="0" smtClean="0">
                <a:latin typeface="Consolas" panose="020B0609020204030204" pitchFamily="49" charset="0"/>
              </a:rPr>
              <a:t> =&gt;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	</a:t>
            </a:r>
            <a:r>
              <a:rPr lang="en-US" sz="1800" b="1" dirty="0" smtClean="0">
                <a:latin typeface="Consolas" panose="020B0609020204030204" pitchFamily="49" charset="0"/>
              </a:rPr>
              <a:t>	</a:t>
            </a:r>
            <a:r>
              <a:rPr lang="en-US" sz="1800" b="1" dirty="0" err="1" smtClean="0">
                <a:latin typeface="Consolas" panose="020B0609020204030204" pitchFamily="49" charset="0"/>
              </a:rPr>
              <a:t>subC.isPublic</a:t>
            </a:r>
            <a:r>
              <a:rPr lang="en-US" sz="1800" b="1" dirty="0" smtClean="0">
                <a:latin typeface="Consolas" panose="020B0609020204030204" pitchFamily="49" charset="0"/>
              </a:rPr>
              <a:t> &amp;&amp;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	</a:t>
            </a:r>
            <a:r>
              <a:rPr lang="en-US" sz="1800" b="1" dirty="0" smtClean="0">
                <a:latin typeface="Consolas" panose="020B0609020204030204" pitchFamily="49" charset="0"/>
              </a:rPr>
              <a:t>  	!(</a:t>
            </a:r>
            <a:r>
              <a:rPr lang="en-US" sz="1800" b="1" dirty="0" err="1" smtClean="0">
                <a:latin typeface="Consolas" panose="020B0609020204030204" pitchFamily="49" charset="0"/>
              </a:rPr>
              <a:t>subC</a:t>
            </a:r>
            <a:r>
              <a:rPr lang="en-US" sz="1800" b="1" dirty="0" smtClean="0">
                <a:latin typeface="Consolas" panose="020B0609020204030204" pitchFamily="49" charset="0"/>
              </a:rPr>
              <a:t> &lt;: </a:t>
            </a:r>
            <a:r>
              <a:rPr lang="en-US" sz="1800" b="1" dirty="0" err="1" smtClean="0">
                <a:latin typeface="Consolas" panose="020B0609020204030204" pitchFamily="49" charset="0"/>
              </a:rPr>
              <a:t>declIntf</a:t>
            </a:r>
            <a:r>
              <a:rPr lang="en-US" sz="1800" b="1" dirty="0" smtClean="0">
                <a:latin typeface="Consolas" panose="020B0609020204030204" pitchFamily="49" charset="0"/>
              </a:rPr>
              <a:t>) &amp;&amp; </a:t>
            </a:r>
            <a:r>
              <a:rPr lang="en-US" sz="1800" b="1" dirty="0" err="1" smtClean="0">
                <a:latin typeface="Consolas" panose="020B0609020204030204" pitchFamily="49" charset="0"/>
              </a:rPr>
              <a:t>subC.inherits</a:t>
            </a:r>
            <a:r>
              <a:rPr lang="en-US" sz="1800" b="1" dirty="0" smtClean="0">
                <a:latin typeface="Consolas" panose="020B0609020204030204" pitchFamily="49" charset="0"/>
              </a:rPr>
              <a:t>(m)}</a:t>
            </a:r>
            <a:r>
              <a:rPr lang="en-US" sz="1800" dirty="0" smtClean="0">
                <a:latin typeface="Consolas" panose="020B0609020204030204" pitchFamily="49" charset="0"/>
              </a:rPr>
              <a:t>)</a:t>
            </a:r>
            <a:r>
              <a:rPr lang="en-US" sz="1800" dirty="0">
                <a:latin typeface="Consolas" panose="020B0609020204030204" pitchFamily="49" charset="0"/>
              </a:rPr>
              <a:t>	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	  }</a:t>
            </a:r>
            <a:endParaRPr lang="en-US" sz="18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Rechteckige Legende 6"/>
          <p:cNvSpPr/>
          <p:nvPr/>
        </p:nvSpPr>
        <p:spPr>
          <a:xfrm>
            <a:off x="57150" y="4419600"/>
            <a:ext cx="2095500" cy="1047750"/>
          </a:xfrm>
          <a:prstGeom prst="wedgeRectCallout">
            <a:avLst>
              <a:gd name="adj1" fmla="val 63504"/>
              <a:gd name="adj2" fmla="val 384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subclass does not implement the interface!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rter" panose="02000503060000020004" pitchFamily="2" charset="0"/>
              </a:rPr>
              <a:t>Software quality analyses improve in case of CPA over OPA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Rechteck 6"/>
          <p:cNvSpPr/>
          <p:nvPr/>
        </p:nvSpPr>
        <p:spPr>
          <a:xfrm rot="1796284">
            <a:off x="7007206" y="2282393"/>
            <a:ext cx="1476492" cy="5216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 JDK 7u80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327" y="2860049"/>
            <a:ext cx="6075940" cy="2080886"/>
          </a:xfrm>
          <a:prstGeom prst="rect">
            <a:avLst/>
          </a:prstGeom>
        </p:spPr>
      </p:pic>
      <p:sp>
        <p:nvSpPr>
          <p:cNvPr id="9" name="Rechteckige Legende 8"/>
          <p:cNvSpPr/>
          <p:nvPr/>
        </p:nvSpPr>
        <p:spPr>
          <a:xfrm>
            <a:off x="53340" y="3510915"/>
            <a:ext cx="1338261" cy="1113667"/>
          </a:xfrm>
          <a:prstGeom prst="wedgeRectCallout">
            <a:avLst>
              <a:gd name="adj1" fmla="val 72106"/>
              <a:gd name="adj2" fmla="val -976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don’t resolve reflection...</a:t>
            </a:r>
            <a:endParaRPr lang="en-US" dirty="0"/>
          </a:p>
        </p:txBody>
      </p:sp>
      <p:sp>
        <p:nvSpPr>
          <p:cNvPr id="10" name="Rechteckige Legende 9"/>
          <p:cNvSpPr/>
          <p:nvPr/>
        </p:nvSpPr>
        <p:spPr>
          <a:xfrm>
            <a:off x="7574437" y="3821766"/>
            <a:ext cx="1478123" cy="1172510"/>
          </a:xfrm>
          <a:prstGeom prst="wedgeRectCallout">
            <a:avLst>
              <a:gd name="adj1" fmla="val -58286"/>
              <a:gd name="adj2" fmla="val -1318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6.8 times more dead methods found</a:t>
            </a:r>
            <a:endParaRPr lang="en-US" dirty="0"/>
          </a:p>
        </p:txBody>
      </p:sp>
      <p:sp>
        <p:nvSpPr>
          <p:cNvPr id="11" name="Diagonal liegende Ecken des Rechtecks schneiden 10"/>
          <p:cNvSpPr/>
          <p:nvPr/>
        </p:nvSpPr>
        <p:spPr>
          <a:xfrm>
            <a:off x="2280285" y="5128419"/>
            <a:ext cx="4335780" cy="914400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case of CPA it is also possible to report non-private methods as dead!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1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harter" panose="02000503060000020004" pitchFamily="2" charset="0"/>
              </a:rPr>
              <a:t>What is about more advanced call graph algorithms like RTA?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699" y="1870077"/>
            <a:ext cx="5313471" cy="4441032"/>
          </a:xfrm>
          <a:prstGeom prst="rect">
            <a:avLst/>
          </a:prstGeom>
        </p:spPr>
      </p:pic>
      <p:sp>
        <p:nvSpPr>
          <p:cNvPr id="9" name="Rechteckige Legende 8"/>
          <p:cNvSpPr/>
          <p:nvPr/>
        </p:nvSpPr>
        <p:spPr>
          <a:xfrm>
            <a:off x="85726" y="3448050"/>
            <a:ext cx="1466850" cy="1498473"/>
          </a:xfrm>
          <a:prstGeom prst="wedgeRectCallout">
            <a:avLst>
              <a:gd name="adj1" fmla="val 65396"/>
              <a:gd name="adj2" fmla="val -2133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Why is CHA in case OPA equivalent to RTA?</a:t>
            </a:r>
            <a:endParaRPr lang="en-US" dirty="0"/>
          </a:p>
        </p:txBody>
      </p:sp>
      <p:sp>
        <p:nvSpPr>
          <p:cNvPr id="10" name="Rechteckige Legende 9"/>
          <p:cNvSpPr/>
          <p:nvPr/>
        </p:nvSpPr>
        <p:spPr>
          <a:xfrm>
            <a:off x="7362083" y="2381250"/>
            <a:ext cx="1466850" cy="1498473"/>
          </a:xfrm>
          <a:prstGeom prst="wedgeRectCallout">
            <a:avLst>
              <a:gd name="adj1" fmla="val -65123"/>
              <a:gd name="adj2" fmla="val -2133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RTA is slightly better in case of CPA!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0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harter" panose="02000503060000020004" pitchFamily="2" charset="0"/>
              </a:rPr>
              <a:t>LibRTA</a:t>
            </a:r>
            <a:r>
              <a:rPr lang="en-US" dirty="0" smtClean="0">
                <a:latin typeface="Charter" panose="02000503060000020004" pitchFamily="2" charset="0"/>
              </a:rPr>
              <a:t> degenerates to </a:t>
            </a:r>
            <a:r>
              <a:rPr lang="en-US" dirty="0" err="1" smtClean="0">
                <a:latin typeface="Charter" panose="02000503060000020004" pitchFamily="2" charset="0"/>
              </a:rPr>
              <a:t>LibCHA</a:t>
            </a:r>
            <a:r>
              <a:rPr lang="en-US" dirty="0" smtClean="0">
                <a:latin typeface="Charter" panose="02000503060000020004" pitchFamily="2" charset="0"/>
              </a:rPr>
              <a:t> in the case of OPA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main(String[]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Collection c = 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makeCollection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[0]);</a:t>
            </a:r>
          </a:p>
          <a:p>
            <a:pPr marL="0" lv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c.add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sz="18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elem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altLang="en-US" sz="19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static 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Collection 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makeCollection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(String s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9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s.equals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r>
              <a:rPr lang="en-US" sz="19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elem</a:t>
            </a:r>
            <a:r>
              <a:rPr lang="en-US" sz="19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 {</a:t>
            </a:r>
          </a:p>
          <a:p>
            <a:pPr marL="0" lvl="0" indent="0">
              <a:buNone/>
            </a:pP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9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new 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US" altLang="en-US" sz="19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9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9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 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9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>
              <a:buNone/>
            </a:pPr>
            <a:r>
              <a:rPr lang="en-US" sz="19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return new 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HashSet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9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harter" panose="02000503060000020004" pitchFamily="2" charset="0"/>
              </a:rPr>
              <a:t>LibRTA</a:t>
            </a:r>
            <a:r>
              <a:rPr lang="en-US" dirty="0" smtClean="0">
                <a:latin typeface="Charter" panose="02000503060000020004" pitchFamily="2" charset="0"/>
              </a:rPr>
              <a:t> degenerates to </a:t>
            </a:r>
            <a:r>
              <a:rPr lang="en-US" dirty="0" err="1" smtClean="0">
                <a:latin typeface="Charter" panose="02000503060000020004" pitchFamily="2" charset="0"/>
              </a:rPr>
              <a:t>LibCHA</a:t>
            </a:r>
            <a:r>
              <a:rPr lang="en-US" dirty="0" smtClean="0">
                <a:latin typeface="Charter" panose="02000503060000020004" pitchFamily="2" charset="0"/>
              </a:rPr>
              <a:t> in the case of OPA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main(String[]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Collection c = 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makeCollection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[0]);</a:t>
            </a:r>
          </a:p>
          <a:p>
            <a:pPr marL="0" lv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c.add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sz="18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elem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altLang="en-US" sz="19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static 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Collection 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makeCollection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(String s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9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s.equals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r>
              <a:rPr lang="en-US" sz="19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elem</a:t>
            </a:r>
            <a:r>
              <a:rPr lang="en-US" sz="19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 {</a:t>
            </a:r>
          </a:p>
          <a:p>
            <a:pPr marL="0" lvl="0" indent="0">
              <a:buNone/>
            </a:pP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9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new 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US" altLang="en-US" sz="19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9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9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 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9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>
              <a:buNone/>
            </a:pPr>
            <a:r>
              <a:rPr lang="en-US" sz="19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return new 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HashSet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66" y="205308"/>
            <a:ext cx="8680268" cy="651616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 rot="19836005">
            <a:off x="1675490" y="2610686"/>
            <a:ext cx="5223088" cy="14441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All these classes could be instantiated in a future application!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484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harter" panose="02000503060000020004" pitchFamily="2" charset="0"/>
              </a:rPr>
              <a:t>LibRTA</a:t>
            </a:r>
            <a:r>
              <a:rPr lang="en-US" dirty="0" smtClean="0">
                <a:latin typeface="Charter" panose="02000503060000020004" pitchFamily="2" charset="0"/>
              </a:rPr>
              <a:t> can be more precise in some cases than </a:t>
            </a:r>
            <a:r>
              <a:rPr lang="en-US" dirty="0" err="1" smtClean="0">
                <a:latin typeface="Charter" panose="02000503060000020004" pitchFamily="2" charset="0"/>
              </a:rPr>
              <a:t>LibCHA</a:t>
            </a:r>
            <a:r>
              <a:rPr lang="en-US" dirty="0" smtClean="0">
                <a:latin typeface="Charter" panose="02000503060000020004" pitchFamily="2" charset="0"/>
              </a:rPr>
              <a:t> in the case of CPA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en-US" altLang="en-US" sz="29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sz="2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InternalCollection</a:t>
            </a:r>
            <a:r>
              <a:rPr lang="en-US" altLang="en-US" sz="2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{ </a:t>
            </a:r>
            <a:r>
              <a:rPr lang="en-US" altLang="en-US" sz="29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add(String s); </a:t>
            </a:r>
            <a:r>
              <a:rPr lang="en-US" altLang="en-US" sz="2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en-US" sz="2900" dirty="0" smtClean="0">
              <a:solidFill>
                <a:srgbClr val="000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en-US" altLang="en-US" sz="2900" b="1" dirty="0" smtClean="0">
              <a:solidFill>
                <a:srgbClr val="000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altLang="en-US" sz="29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 </a:t>
            </a:r>
            <a:r>
              <a:rPr lang="en-US" altLang="en-US" sz="29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en-US" sz="29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InternalCollection</a:t>
            </a:r>
            <a:r>
              <a:rPr lang="en-US" altLang="en-US" sz="29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</a:p>
          <a:p>
            <a:pPr marL="0" lvl="0" indent="0">
              <a:buNone/>
            </a:pPr>
            <a:r>
              <a:rPr lang="en-US" altLang="en-US" sz="29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9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9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29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add(String s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){</a:t>
            </a:r>
            <a:r>
              <a:rPr lang="en-US" sz="29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/*…*/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}}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 </a:t>
            </a:r>
            <a:r>
              <a:rPr lang="en-US" altLang="en-US" sz="29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en-US" sz="29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InternalCollection</a:t>
            </a:r>
            <a:r>
              <a:rPr lang="en-US" altLang="en-US" sz="29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{ </a:t>
            </a:r>
            <a:endParaRPr lang="en-US" altLang="en-US" sz="2900" dirty="0" smtClean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9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9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29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add(String s){</a:t>
            </a:r>
            <a:r>
              <a:rPr lang="en-US" sz="29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/*…*/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}}</a:t>
            </a:r>
            <a:endParaRPr lang="en-US" altLang="en-US" sz="2900" b="1" dirty="0">
              <a:solidFill>
                <a:srgbClr val="000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en-US" altLang="en-US" sz="2900" b="1" dirty="0">
              <a:solidFill>
                <a:srgbClr val="000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altLang="en-US" sz="29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29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static void </a:t>
            </a:r>
            <a:r>
              <a:rPr lang="en-US" altLang="en-US" sz="29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main(String[] </a:t>
            </a:r>
            <a:r>
              <a:rPr lang="en-US" altLang="en-US" sz="29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29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>
              <a:buNone/>
            </a:pPr>
            <a:r>
              <a:rPr lang="en-US" altLang="en-US" sz="29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InternalCollection</a:t>
            </a:r>
            <a:r>
              <a:rPr lang="en-US" altLang="en-US" sz="2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 = </a:t>
            </a:r>
            <a:r>
              <a:rPr lang="en-US" altLang="en-US" sz="2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makeCollection</a:t>
            </a:r>
            <a:r>
              <a:rPr lang="en-US" altLang="en-US" sz="2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2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[0]);</a:t>
            </a:r>
          </a:p>
          <a:p>
            <a:pPr marL="0" lvl="0" indent="0">
              <a:buNone/>
            </a:pP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2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c.add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29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sz="29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elem</a:t>
            </a:r>
            <a:r>
              <a:rPr lang="en-US" sz="29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en-US" sz="29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}</a:t>
            </a:r>
          </a:p>
          <a:p>
            <a:pPr marL="0" lvl="0" indent="0">
              <a:buNone/>
            </a:pPr>
            <a:r>
              <a:rPr lang="en-US" altLang="en-US" sz="29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static </a:t>
            </a:r>
            <a:r>
              <a:rPr lang="en-US" altLang="en-US" sz="2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Internal </a:t>
            </a:r>
            <a:r>
              <a:rPr lang="en-US" altLang="en-US" sz="2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makeCollection</a:t>
            </a:r>
            <a:r>
              <a:rPr lang="en-US" altLang="en-US" sz="2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(String s</a:t>
            </a:r>
            <a:r>
              <a:rPr lang="en-US" altLang="en-US" sz="29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>
              <a:buNone/>
            </a:pPr>
            <a:r>
              <a:rPr lang="en-US" altLang="en-US" sz="29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9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return new </a:t>
            </a:r>
            <a:r>
              <a:rPr lang="en-US" altLang="en-US" sz="29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List();</a:t>
            </a:r>
          </a:p>
          <a:p>
            <a:pPr marL="0" lvl="0" indent="0"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}</a:t>
            </a: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9" name="Rechteckige Legende 8"/>
          <p:cNvSpPr/>
          <p:nvPr/>
        </p:nvSpPr>
        <p:spPr>
          <a:xfrm>
            <a:off x="3457574" y="5419725"/>
            <a:ext cx="2352675" cy="936626"/>
          </a:xfrm>
          <a:prstGeom prst="wedgeRectCallout">
            <a:avLst>
              <a:gd name="adj1" fmla="val -64705"/>
              <a:gd name="adj2" fmla="val -4070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classes belong to the library private implementation!</a:t>
            </a:r>
            <a:endParaRPr lang="en-US" dirty="0"/>
          </a:p>
        </p:txBody>
      </p:sp>
      <p:sp>
        <p:nvSpPr>
          <p:cNvPr id="10" name="Rechteckige Legende 9"/>
          <p:cNvSpPr/>
          <p:nvPr/>
        </p:nvSpPr>
        <p:spPr>
          <a:xfrm>
            <a:off x="5676899" y="2826543"/>
            <a:ext cx="2352675" cy="936626"/>
          </a:xfrm>
          <a:prstGeom prst="wedgeRectCallout">
            <a:avLst>
              <a:gd name="adj1" fmla="val -63086"/>
              <a:gd name="adj2" fmla="val -918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Never instantiated in this package.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rter" panose="02000503060000020004" pitchFamily="2" charset="0"/>
              </a:rPr>
              <a:t>Also VTA can be adapted to work with libraries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Charter" panose="02000503060000020004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harter" panose="02000503060000020004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Charter" panose="020005030600000200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harter" panose="02000503060000020004" pitchFamily="2" charset="0"/>
              </a:rPr>
              <a:t>start with a pre-computed </a:t>
            </a:r>
            <a:r>
              <a:rPr lang="en-US" b="1" dirty="0" smtClean="0">
                <a:solidFill>
                  <a:srgbClr val="C00000"/>
                </a:solidFill>
                <a:latin typeface="Charter" panose="02000503060000020004" pitchFamily="2" charset="0"/>
              </a:rPr>
              <a:t>library </a:t>
            </a:r>
            <a:r>
              <a:rPr lang="en-US" dirty="0" smtClean="0">
                <a:latin typeface="Charter" panose="02000503060000020004" pitchFamily="2" charset="0"/>
              </a:rPr>
              <a:t>call graph</a:t>
            </a:r>
          </a:p>
          <a:p>
            <a:pPr lvl="1"/>
            <a:r>
              <a:rPr lang="en-US" dirty="0" smtClean="0">
                <a:latin typeface="Charter" panose="02000503060000020004" pitchFamily="2" charset="0"/>
              </a:rPr>
              <a:t>The entry points changed accordingly to the assumption</a:t>
            </a:r>
            <a:endParaRPr lang="en-US" dirty="0">
              <a:latin typeface="Charter" panose="020005030600000200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harter" panose="02000503060000020004" pitchFamily="2" charset="0"/>
              </a:rPr>
              <a:t>entry point method </a:t>
            </a:r>
            <a:r>
              <a:rPr lang="en-US" b="1" dirty="0" smtClean="0">
                <a:solidFill>
                  <a:srgbClr val="C00000"/>
                </a:solidFill>
                <a:latin typeface="Charter" panose="02000503060000020004" pitchFamily="2" charset="0"/>
              </a:rPr>
              <a:t>parameters </a:t>
            </a:r>
            <a:r>
              <a:rPr lang="en-US" dirty="0" smtClean="0">
                <a:latin typeface="Charter" panose="02000503060000020004" pitchFamily="2" charset="0"/>
              </a:rPr>
              <a:t>have to be resolved to all types in the type hierarchy that can be instantiated by the client!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07.07.2016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Diagonal liegende Ecken des Rechtecks schneiden 7"/>
          <p:cNvSpPr/>
          <p:nvPr/>
        </p:nvSpPr>
        <p:spPr>
          <a:xfrm>
            <a:off x="2073275" y="2085977"/>
            <a:ext cx="4997450" cy="914400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Recap: Main Idea is to propagate </a:t>
            </a:r>
            <a:r>
              <a:rPr lang="en-US" b="1" dirty="0" smtClean="0"/>
              <a:t>types </a:t>
            </a:r>
            <a:r>
              <a:rPr lang="en-US" dirty="0" smtClean="0"/>
              <a:t>from allocation sites to potential </a:t>
            </a:r>
            <a:r>
              <a:rPr lang="en-US" b="1" dirty="0" smtClean="0"/>
              <a:t>variable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8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rter" panose="02000503060000020004" pitchFamily="2" charset="0"/>
              </a:rPr>
              <a:t>Also VTA can be adapted to work with libraries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Charter" panose="02000503060000020004" pitchFamily="2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>
                <a:latin typeface="Charter" panose="02000503060000020004" pitchFamily="2" charset="0"/>
              </a:rPr>
              <a:t>Build </a:t>
            </a:r>
            <a:r>
              <a:rPr lang="en-US" dirty="0">
                <a:latin typeface="Charter" panose="02000503060000020004" pitchFamily="2" charset="0"/>
              </a:rPr>
              <a:t>type propagation graph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>
                <a:latin typeface="Charter" panose="02000503060000020004" pitchFamily="2" charset="0"/>
              </a:rPr>
              <a:t>Collapse strongly-</a:t>
            </a:r>
            <a:r>
              <a:rPr lang="en-US" dirty="0" err="1">
                <a:latin typeface="Charter" panose="02000503060000020004" pitchFamily="2" charset="0"/>
              </a:rPr>
              <a:t>conntected</a:t>
            </a:r>
            <a:r>
              <a:rPr lang="en-US" dirty="0">
                <a:latin typeface="Charter" panose="02000503060000020004" pitchFamily="2" charset="0"/>
              </a:rPr>
              <a:t> components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>
                <a:latin typeface="Charter" panose="02000503060000020004" pitchFamily="2" charset="0"/>
              </a:rPr>
              <a:t>Propagate types along the final Directed Acyclic </a:t>
            </a:r>
            <a:r>
              <a:rPr lang="en-US" dirty="0" smtClean="0">
                <a:latin typeface="Charter" panose="02000503060000020004" pitchFamily="2" charset="0"/>
              </a:rPr>
              <a:t>Graph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9" name="Diagonal liegende Ecken des Rechtecks schneiden 8"/>
          <p:cNvSpPr/>
          <p:nvPr/>
        </p:nvSpPr>
        <p:spPr>
          <a:xfrm>
            <a:off x="1425574" y="4508500"/>
            <a:ext cx="5915025" cy="1084263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harter" panose="02000503060000020004" pitchFamily="2" charset="0"/>
              </a:rPr>
              <a:t>Use </a:t>
            </a:r>
            <a:r>
              <a:rPr lang="en-US" b="1" dirty="0" smtClean="0">
                <a:solidFill>
                  <a:srgbClr val="C00000"/>
                </a:solidFill>
                <a:latin typeface="Charter" panose="02000503060000020004" pitchFamily="2" charset="0"/>
              </a:rPr>
              <a:t>call-by-signature</a:t>
            </a:r>
            <a:r>
              <a:rPr lang="en-US" dirty="0" smtClean="0">
                <a:latin typeface="Charter" panose="02000503060000020004" pitchFamily="2" charset="0"/>
              </a:rPr>
              <a:t> on interface invocations when resolving call sites!</a:t>
            </a:r>
            <a:endParaRPr lang="en-US" dirty="0">
              <a:latin typeface="Charter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3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rter" panose="02000503060000020004" pitchFamily="2" charset="0"/>
              </a:rPr>
              <a:t>Dead Code Detection in Applications is straight forward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5725" y="2152017"/>
            <a:ext cx="8858250" cy="35779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static void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main(String[]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SimpleLogger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log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"arguments"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args.</a:t>
            </a:r>
            <a:r>
              <a:rPr lang="en-US" altLang="en-US" sz="1200" b="1" dirty="0" err="1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sz="12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 input parameter."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...</a:t>
            </a:r>
            <a:b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interface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Logger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log(String category, String message);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SimpleLogger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Logger{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log(String category, String message){ </a:t>
            </a:r>
            <a: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... */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AncientLogger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log(String category, String message){ </a:t>
            </a:r>
            <a: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/*... */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en-US" sz="1200" dirty="0">
              <a:latin typeface="Consolas" panose="020B0609020204030204" pitchFamily="49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6769608" y="3737991"/>
            <a:ext cx="1209675" cy="3524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Main.main</a:t>
            </a:r>
            <a:r>
              <a:rPr lang="en-US" sz="1350" dirty="0"/>
              <a:t>()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5874153" y="4562537"/>
            <a:ext cx="1279001" cy="4398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SimpleLogger</a:t>
            </a:r>
            <a:r>
              <a:rPr lang="en-US" sz="1350" dirty="0"/>
              <a:t>.&lt;</a:t>
            </a:r>
            <a:r>
              <a:rPr lang="en-US" sz="1350" dirty="0" err="1"/>
              <a:t>init</a:t>
            </a:r>
            <a:r>
              <a:rPr lang="en-US" sz="1350" dirty="0"/>
              <a:t>&gt;()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7292051" y="4562537"/>
            <a:ext cx="1691299" cy="4398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SimpleLogger.log(…)</a:t>
            </a:r>
          </a:p>
        </p:txBody>
      </p:sp>
      <p:cxnSp>
        <p:nvCxnSpPr>
          <p:cNvPr id="16" name="Gerade Verbindung mit Pfeil 15"/>
          <p:cNvCxnSpPr>
            <a:stCxn id="12" idx="2"/>
          </p:cNvCxnSpPr>
          <p:nvPr/>
        </p:nvCxnSpPr>
        <p:spPr>
          <a:xfrm flipH="1">
            <a:off x="6769608" y="4090416"/>
            <a:ext cx="604838" cy="472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endCxn id="15" idx="0"/>
          </p:cNvCxnSpPr>
          <p:nvPr/>
        </p:nvCxnSpPr>
        <p:spPr>
          <a:xfrm>
            <a:off x="7536370" y="4090416"/>
            <a:ext cx="601331" cy="472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/>
          <p:cNvSpPr/>
          <p:nvPr/>
        </p:nvSpPr>
        <p:spPr>
          <a:xfrm>
            <a:off x="4972811" y="3350871"/>
            <a:ext cx="1416413" cy="4526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AncientLogger</a:t>
            </a:r>
            <a:r>
              <a:rPr lang="en-US" sz="1350" dirty="0"/>
              <a:t>.</a:t>
            </a:r>
          </a:p>
          <a:p>
            <a:pPr algn="ctr"/>
            <a:r>
              <a:rPr lang="en-US" sz="1350" dirty="0"/>
              <a:t>&lt;</a:t>
            </a:r>
            <a:r>
              <a:rPr lang="en-US" sz="1350" dirty="0" err="1"/>
              <a:t>init</a:t>
            </a:r>
            <a:r>
              <a:rPr lang="en-US" sz="1350" dirty="0"/>
              <a:t>&gt;()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6921662" y="2725838"/>
            <a:ext cx="1309082" cy="4998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AncientLogger</a:t>
            </a:r>
            <a:r>
              <a:rPr lang="en-US" sz="1350" dirty="0"/>
              <a:t>.</a:t>
            </a:r>
          </a:p>
          <a:p>
            <a:pPr algn="ctr"/>
            <a:r>
              <a:rPr lang="en-US" sz="1350" dirty="0"/>
              <a:t>Log()</a:t>
            </a:r>
          </a:p>
        </p:txBody>
      </p:sp>
    </p:spTree>
    <p:extLst>
      <p:ext uri="{BB962C8B-B14F-4D97-AF65-F5344CB8AC3E}">
        <p14:creationId xmlns:p14="http://schemas.microsoft.com/office/powerpoint/2010/main" val="376747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Charter" panose="02000503060000020004" pitchFamily="2" charset="0"/>
              </a:rPr>
              <a:t>What to do when analyzing libraries?</a:t>
            </a:r>
            <a:br>
              <a:rPr lang="en-US" dirty="0" smtClean="0">
                <a:latin typeface="Charter" panose="02000503060000020004" pitchFamily="2" charset="0"/>
              </a:rPr>
            </a:b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939053"/>
            <a:ext cx="8343900" cy="44458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 smtClean="0">
                <a:latin typeface="Charter" panose="02000503060000020004" pitchFamily="2" charset="0"/>
                <a:cs typeface="Courier New" panose="02070309020205020404" pitchFamily="49" charset="0"/>
              </a:rPr>
              <a:t>All non-privates methods are assumed to be called by a client!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b="1" dirty="0">
              <a:solidFill>
                <a:srgbClr val="000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b="1" dirty="0" smtClean="0">
              <a:solidFill>
                <a:srgbClr val="000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main(String[]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SimpleLogger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log(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"arguments"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args.</a:t>
            </a:r>
            <a:r>
              <a:rPr lang="en-US" altLang="en-US" sz="1400" b="1" dirty="0" err="1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sz="14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 input parameter."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...</a:t>
            </a:r>
            <a:br>
              <a:rPr lang="en-US" altLang="en-US" sz="14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interface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Logger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log(String category, String message);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SimpleLogger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implements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Logger {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log(String category, String message){ </a:t>
            </a:r>
            <a:r>
              <a:rPr lang="en-US" altLang="en-US" sz="14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... */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AncientLogger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log(String category, String message){ </a:t>
            </a:r>
            <a:r>
              <a:rPr lang="en-US" altLang="en-US" sz="14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/*... */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Abgerundetes Rechteck 2"/>
          <p:cNvSpPr/>
          <p:nvPr/>
        </p:nvSpPr>
        <p:spPr>
          <a:xfrm rot="1192108">
            <a:off x="5781927" y="3740310"/>
            <a:ext cx="3031842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Code is intended to be library code, there is no single entry point!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26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Charter" panose="02000503060000020004" pitchFamily="2" charset="0"/>
              </a:rPr>
              <a:t>On the Challenges when analyzing Libraries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2022151"/>
            <a:ext cx="8343900" cy="42796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static void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main(String[]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SimpleLogger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log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"arguments"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args.</a:t>
            </a:r>
            <a:r>
              <a:rPr lang="en-US" altLang="en-US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sz="16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 input parameter."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...</a:t>
            </a:r>
            <a:br>
              <a:rPr lang="en-US" altLang="en-US" sz="16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interface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Logger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log(String category, String message);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SimpleLogger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implements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Logger {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log(String category, String message){ </a:t>
            </a:r>
            <a:r>
              <a:rPr lang="en-US" altLang="en-US" sz="16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... */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AncientLogger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log(String category, String message){ </a:t>
            </a:r>
            <a:r>
              <a:rPr lang="en-US" altLang="en-US" sz="16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/*... */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Abgerundetes Rechteck 8"/>
          <p:cNvSpPr/>
          <p:nvPr/>
        </p:nvSpPr>
        <p:spPr>
          <a:xfrm>
            <a:off x="6617765" y="3790987"/>
            <a:ext cx="1209675" cy="3524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Main.main</a:t>
            </a:r>
            <a:r>
              <a:rPr lang="en-US" sz="1350" dirty="0"/>
              <a:t>()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5821381" y="4380858"/>
            <a:ext cx="1279001" cy="4398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SimpleLogger</a:t>
            </a:r>
            <a:r>
              <a:rPr lang="en-US" sz="1350" dirty="0"/>
              <a:t>.&lt;</a:t>
            </a:r>
            <a:r>
              <a:rPr lang="en-US" sz="1350" dirty="0" err="1"/>
              <a:t>init</a:t>
            </a:r>
            <a:r>
              <a:rPr lang="en-US" sz="1350" dirty="0"/>
              <a:t>&gt;()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7289135" y="4380858"/>
            <a:ext cx="1691299" cy="4398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SimpleLogger.log(…)</a:t>
            </a:r>
          </a:p>
        </p:txBody>
      </p:sp>
      <p:cxnSp>
        <p:nvCxnSpPr>
          <p:cNvPr id="12" name="Gerade Verbindung mit Pfeil 11"/>
          <p:cNvCxnSpPr>
            <a:stCxn id="9" idx="2"/>
            <a:endCxn id="10" idx="0"/>
          </p:cNvCxnSpPr>
          <p:nvPr/>
        </p:nvCxnSpPr>
        <p:spPr>
          <a:xfrm flipH="1">
            <a:off x="6460882" y="4143412"/>
            <a:ext cx="761721" cy="23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endCxn id="11" idx="0"/>
          </p:cNvCxnSpPr>
          <p:nvPr/>
        </p:nvCxnSpPr>
        <p:spPr>
          <a:xfrm>
            <a:off x="7530717" y="4143412"/>
            <a:ext cx="604068" cy="23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>
          <a:xfrm>
            <a:off x="5353195" y="3100920"/>
            <a:ext cx="1416413" cy="4526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AncientLogger</a:t>
            </a:r>
            <a:r>
              <a:rPr lang="en-US" sz="1350" dirty="0"/>
              <a:t>.</a:t>
            </a:r>
          </a:p>
          <a:p>
            <a:pPr algn="ctr"/>
            <a:r>
              <a:rPr lang="en-US" sz="1350" dirty="0"/>
              <a:t>&lt;</a:t>
            </a:r>
            <a:r>
              <a:rPr lang="en-US" sz="1350" dirty="0" err="1"/>
              <a:t>init</a:t>
            </a:r>
            <a:r>
              <a:rPr lang="en-US" sz="1350" dirty="0"/>
              <a:t>&gt;()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7651903" y="3077282"/>
            <a:ext cx="1309082" cy="4998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AncientLogger</a:t>
            </a:r>
            <a:r>
              <a:rPr lang="en-US" sz="1350" dirty="0"/>
              <a:t>.</a:t>
            </a:r>
          </a:p>
          <a:p>
            <a:pPr algn="ctr"/>
            <a:r>
              <a:rPr lang="en-US" sz="1350" dirty="0"/>
              <a:t>Log()</a:t>
            </a:r>
          </a:p>
        </p:txBody>
      </p:sp>
      <p:sp>
        <p:nvSpPr>
          <p:cNvPr id="5" name="Rechteckige Legende 4"/>
          <p:cNvSpPr/>
          <p:nvPr/>
        </p:nvSpPr>
        <p:spPr>
          <a:xfrm>
            <a:off x="6841229" y="1812889"/>
            <a:ext cx="1972422" cy="93534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They call no method, but are entry points!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7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Charter" panose="02000503060000020004" pitchFamily="2" charset="0"/>
              </a:rPr>
              <a:t>On the Challenges when analyzing Libraries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2022151"/>
            <a:ext cx="8343900" cy="42796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main(String[]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Logger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logger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logger.log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"arguments"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args.</a:t>
            </a:r>
            <a:r>
              <a:rPr lang="en-US" altLang="en-US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sz="16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 input parameter."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...</a:t>
            </a:r>
            <a:br>
              <a:rPr lang="en-US" altLang="en-US" sz="16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interface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Logger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log(String category, String message);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SimpleLogger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implements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Logger{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log(String category, String message){ </a:t>
            </a:r>
            <a:r>
              <a:rPr lang="en-US" altLang="en-US" sz="16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... */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AncientLogger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log(String category, String message){ </a:t>
            </a:r>
            <a:r>
              <a:rPr lang="en-US" altLang="en-US" sz="16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/*... */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07.07.2016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Technology Group - Michael Reif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38" name="Gerade Verbindung mit Pfeil 37"/>
          <p:cNvCxnSpPr/>
          <p:nvPr/>
        </p:nvCxnSpPr>
        <p:spPr>
          <a:xfrm flipH="1">
            <a:off x="2222500" y="3009900"/>
            <a:ext cx="190500" cy="1879600"/>
          </a:xfrm>
          <a:prstGeom prst="straightConnector1">
            <a:avLst/>
          </a:prstGeom>
          <a:ln w="57150" cmpd="sng">
            <a:solidFill>
              <a:schemeClr val="accent1">
                <a:lumMod val="75000"/>
              </a:schemeClr>
            </a:solidFill>
            <a:prstDash val="solid"/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2686050" y="3009900"/>
            <a:ext cx="0" cy="2781300"/>
          </a:xfrm>
          <a:prstGeom prst="straightConnector1">
            <a:avLst/>
          </a:prstGeom>
          <a:ln w="57150" cmpd="sng">
            <a:solidFill>
              <a:schemeClr val="accent1">
                <a:lumMod val="75000"/>
              </a:schemeClr>
            </a:solidFill>
            <a:prstDash val="solid"/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bgerundetes Rechteck 42"/>
          <p:cNvSpPr/>
          <p:nvPr/>
        </p:nvSpPr>
        <p:spPr>
          <a:xfrm rot="1192108">
            <a:off x="5849660" y="3435510"/>
            <a:ext cx="3031842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Libraries are intended to be extended! Applications can introduce new subtypes!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rter" panose="02000503060000020004" pitchFamily="2" charset="0"/>
              </a:rPr>
              <a:t>Call-By-Signature (CBS) Resolution</a:t>
            </a:r>
            <a:endParaRPr lang="en-US" dirty="0">
              <a:latin typeface="Charter" panose="02000503060000020004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latin typeface="Charter" panose="02000503060000020004" pitchFamily="2" charset="0"/>
            </a:endParaRPr>
          </a:p>
          <a:p>
            <a:pPr marL="0" indent="0">
              <a:buNone/>
            </a:pPr>
            <a:endParaRPr lang="en-US" dirty="0" smtClean="0">
              <a:latin typeface="Charter" panose="02000503060000020004" pitchFamily="2" charset="0"/>
            </a:endParaRPr>
          </a:p>
          <a:p>
            <a:pPr marL="0" indent="0">
              <a:buNone/>
            </a:pPr>
            <a:endParaRPr lang="en-US" dirty="0">
              <a:latin typeface="Charter" panose="02000503060000020004" pitchFamily="2" charset="0"/>
            </a:endParaRPr>
          </a:p>
          <a:p>
            <a:pPr marL="0" lvl="0" indent="0">
              <a:buNone/>
            </a:pP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main(String[] 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Class&lt;?&gt; 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cls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args.getClass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cls.getName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1800" dirty="0" smtClean="0">
                <a:latin typeface="Charter" panose="02000503060000020004" pitchFamily="2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harter" panose="02000503060000020004" pitchFamily="2" charset="0"/>
            </a:endParaRPr>
          </a:p>
          <a:p>
            <a:pPr marL="0" lvl="0" indent="0">
              <a:buNone/>
            </a:pP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Person{</a:t>
            </a:r>
          </a:p>
          <a:p>
            <a:pPr marL="0" lvl="0" indent="0"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 name;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getName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(){ </a:t>
            </a:r>
            <a:r>
              <a:rPr lang="en-US" altLang="en-US" sz="1800" i="1" dirty="0" smtClea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</a:t>
            </a:r>
            <a:r>
              <a:rPr lang="en-US" altLang="en-US" sz="18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 */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}</a:t>
            </a:r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harter" panose="02000503060000020004" pitchFamily="2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harter" panose="02000503060000020004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07.07.2016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Technology Group - Michael Reif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261-8667-4969-83B1-1C15C9B170A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Nach links gekrümmter Pfeil 6"/>
          <p:cNvSpPr/>
          <p:nvPr/>
        </p:nvSpPr>
        <p:spPr>
          <a:xfrm>
            <a:off x="3028950" y="3848577"/>
            <a:ext cx="1307253" cy="164459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255818" y="1690689"/>
            <a:ext cx="6510443" cy="1124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harter" panose="02000503060000020004" pitchFamily="2" charset="0"/>
              </a:rPr>
              <a:t>When a method is invoked all methods </a:t>
            </a:r>
            <a:r>
              <a:rPr lang="en-US" dirty="0" smtClean="0">
                <a:latin typeface="Charter" panose="02000503060000020004" pitchFamily="2" charset="0"/>
              </a:rPr>
              <a:t>that share the same method signature are determined as call targets. The method signature includes the method’s name, return type and parameter types.</a:t>
            </a:r>
            <a:endParaRPr lang="en-US" dirty="0">
              <a:latin typeface="Charter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37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2536</Words>
  <Application>Microsoft Office PowerPoint</Application>
  <PresentationFormat>Bildschirmpräsentation (4:3)</PresentationFormat>
  <Paragraphs>670</Paragraphs>
  <Slides>49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49</vt:i4>
      </vt:variant>
    </vt:vector>
  </HeadingPairs>
  <TitlesOfParts>
    <vt:vector size="57" baseType="lpstr">
      <vt:lpstr>Arial</vt:lpstr>
      <vt:lpstr>Calibri</vt:lpstr>
      <vt:lpstr>Calibri Light</vt:lpstr>
      <vt:lpstr>Charter</vt:lpstr>
      <vt:lpstr>Consolas</vt:lpstr>
      <vt:lpstr>Courier New</vt:lpstr>
      <vt:lpstr>Symbol</vt:lpstr>
      <vt:lpstr>Office Theme</vt:lpstr>
      <vt:lpstr>Call Graph Construction for Java Libraries  Applied Static Analysis 2016</vt:lpstr>
      <vt:lpstr>An Application of Call Graphs is Dead Method Detection</vt:lpstr>
      <vt:lpstr>An Application of Call Graphs is Dead Method Detection</vt:lpstr>
      <vt:lpstr>Dead Code Detection in Applications is straight forward</vt:lpstr>
      <vt:lpstr>Dead Code Detection in Applications is straight forward</vt:lpstr>
      <vt:lpstr>What to do when analyzing libraries? </vt:lpstr>
      <vt:lpstr>On the Challenges when analyzing Libraries</vt:lpstr>
      <vt:lpstr>On the Challenges when analyzing Libraries</vt:lpstr>
      <vt:lpstr>Call-By-Signature (CBS) Resolution</vt:lpstr>
      <vt:lpstr>Interface Invocations have to be resolved by method signature</vt:lpstr>
      <vt:lpstr>But why do we have to use only on interfaces invocations?</vt:lpstr>
      <vt:lpstr>The Problem with Libraries is that they are not closed worlds</vt:lpstr>
      <vt:lpstr>To start the call graph construction, we need the entry points into the library</vt:lpstr>
      <vt:lpstr>Assumption: the application developer does not contribute to the used libraries</vt:lpstr>
      <vt:lpstr>Contributing to a library</vt:lpstr>
      <vt:lpstr>But attackers want to create dependencies within the libraries if it enables exploitation</vt:lpstr>
      <vt:lpstr>Some theory: Java has a stack-based security model</vt:lpstr>
      <vt:lpstr>Code that leads to the exploit</vt:lpstr>
      <vt:lpstr>Developers really want to write code that is not accessed by an application…</vt:lpstr>
      <vt:lpstr>Library private implementation in two different scenarios</vt:lpstr>
      <vt:lpstr>Which methods are visible w.r.t. the given Assumption?</vt:lpstr>
      <vt:lpstr>Which methods are visible w.r.t. the given Assumption?</vt:lpstr>
      <vt:lpstr>Design Space for Library Call Graphs</vt:lpstr>
      <vt:lpstr>Yes, there is really a need to analyze software libraries</vt:lpstr>
      <vt:lpstr>Library Call Graph Algorithms</vt:lpstr>
      <vt:lpstr>Standard Call Graph Algorithms (CHA, RTA, VTA…) do not work as they are</vt:lpstr>
      <vt:lpstr>Steps to extend the CHA-based call graph to be sound for libraries</vt:lpstr>
      <vt:lpstr>Entry Point Computation</vt:lpstr>
      <vt:lpstr>Compute the entry point set under the open-package assumption</vt:lpstr>
      <vt:lpstr>The JVM calls some methods implicitly during execution</vt:lpstr>
      <vt:lpstr>Non-static methods can only be called if the declaring class is instantiable</vt:lpstr>
      <vt:lpstr>Examples for instantiablity in OPA</vt:lpstr>
      <vt:lpstr>Compute the entry point set under the closed-package assumption</vt:lpstr>
      <vt:lpstr>Static initializers are executed when the class or a subclass is accessed</vt:lpstr>
      <vt:lpstr>Accessibility and the execution of a static initializer in case of OPA</vt:lpstr>
      <vt:lpstr>All method that can be called by a future application</vt:lpstr>
      <vt:lpstr>Using visibility and inheritance concepts to determine when a method is client callable</vt:lpstr>
      <vt:lpstr>instance methods can only be called if the declaring class is instantiable</vt:lpstr>
      <vt:lpstr>Call-By-Signature Computation</vt:lpstr>
      <vt:lpstr>Necessary CBS Resolution differs from a pure call-by-signature call graph</vt:lpstr>
      <vt:lpstr>How to compute call-by-signature call targets in the case of OPA</vt:lpstr>
      <vt:lpstr>How to compute call-by-signature call targets in the case of CPA</vt:lpstr>
      <vt:lpstr>Software quality analyses improve in case of CPA over OPA</vt:lpstr>
      <vt:lpstr>What is about more advanced call graph algorithms like RTA?</vt:lpstr>
      <vt:lpstr>LibRTA degenerates to LibCHA in the case of OPA</vt:lpstr>
      <vt:lpstr>LibRTA degenerates to LibCHA in the case of OPA</vt:lpstr>
      <vt:lpstr>LibRTA can be more precise in some cases than LibCHA in the case of CPA</vt:lpstr>
      <vt:lpstr>Also VTA can be adapted to work with libraries</vt:lpstr>
      <vt:lpstr>Also VTA can be adapted to work with libraries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Graph Construction for Java Libraries  Applied Static Analysis 2016</dc:title>
  <dc:creator>Michael Reif</dc:creator>
  <cp:lastModifiedBy>Michael Reif</cp:lastModifiedBy>
  <cp:revision>140</cp:revision>
  <dcterms:created xsi:type="dcterms:W3CDTF">2016-07-05T09:45:05Z</dcterms:created>
  <dcterms:modified xsi:type="dcterms:W3CDTF">2016-07-07T14:13:47Z</dcterms:modified>
</cp:coreProperties>
</file>