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d"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883"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2294-CDEE-47F4-915E-53A2734635B8}"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161152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2294-CDEE-47F4-915E-53A2734635B8}"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175273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2294-CDEE-47F4-915E-53A2734635B8}"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264992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2294-CDEE-47F4-915E-53A2734635B8}"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340687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2294-CDEE-47F4-915E-53A2734635B8}"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374289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2294-CDEE-47F4-915E-53A2734635B8}"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383070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2294-CDEE-47F4-915E-53A2734635B8}"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403026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2294-CDEE-47F4-915E-53A2734635B8}"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242762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2294-CDEE-47F4-915E-53A2734635B8}"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126140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2294-CDEE-47F4-915E-53A2734635B8}"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420684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2294-CDEE-47F4-915E-53A2734635B8}"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CD3CB-A89A-4858-BF4E-9A471FB384F3}" type="slidenum">
              <a:rPr lang="en-US" smtClean="0"/>
              <a:t>‹#›</a:t>
            </a:fld>
            <a:endParaRPr lang="en-US"/>
          </a:p>
        </p:txBody>
      </p:sp>
    </p:spTree>
    <p:extLst>
      <p:ext uri="{BB962C8B-B14F-4D97-AF65-F5344CB8AC3E}">
        <p14:creationId xmlns:p14="http://schemas.microsoft.com/office/powerpoint/2010/main" val="16835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2294-CDEE-47F4-915E-53A2734635B8}" type="datetimeFigureOut">
              <a:rPr lang="en-US" smtClean="0"/>
              <a:t>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CD3CB-A89A-4858-BF4E-9A471FB384F3}" type="slidenum">
              <a:rPr lang="en-US" smtClean="0"/>
              <a:t>‹#›</a:t>
            </a:fld>
            <a:endParaRPr lang="en-US"/>
          </a:p>
        </p:txBody>
      </p:sp>
    </p:spTree>
    <p:extLst>
      <p:ext uri="{BB962C8B-B14F-4D97-AF65-F5344CB8AC3E}">
        <p14:creationId xmlns:p14="http://schemas.microsoft.com/office/powerpoint/2010/main" val="280338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d"/><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91029"/>
            <a:ext cx="9144000" cy="2387600"/>
          </a:xfrm>
        </p:spPr>
        <p:txBody>
          <a:bodyPr/>
          <a:lstStyle/>
          <a:p>
            <a:r>
              <a:rPr lang="en-US" dirty="0" smtClean="0">
                <a:solidFill>
                  <a:schemeClr val="accent1">
                    <a:lumMod val="60000"/>
                    <a:lumOff val="40000"/>
                  </a:schemeClr>
                </a:solidFill>
                <a:latin typeface="Share Tech" panose="00000500000000000000" pitchFamily="2" charset="0"/>
              </a:rPr>
              <a:t>Optimizing </a:t>
            </a:r>
            <a:r>
              <a:rPr lang="en-US" dirty="0">
                <a:solidFill>
                  <a:schemeClr val="accent1">
                    <a:lumMod val="60000"/>
                    <a:lumOff val="40000"/>
                  </a:schemeClr>
                </a:solidFill>
                <a:latin typeface="Share Tech" panose="00000500000000000000" pitchFamily="2" charset="0"/>
              </a:rPr>
              <a:t>Car Prices: A Data-Driven </a:t>
            </a:r>
            <a:r>
              <a:rPr lang="en-US" dirty="0" smtClean="0">
                <a:solidFill>
                  <a:schemeClr val="accent1">
                    <a:lumMod val="60000"/>
                    <a:lumOff val="40000"/>
                  </a:schemeClr>
                </a:solidFill>
                <a:latin typeface="Share Tech" panose="00000500000000000000" pitchFamily="2" charset="0"/>
              </a:rPr>
              <a:t>Approach</a:t>
            </a:r>
            <a:endParaRPr lang="en-US" dirty="0">
              <a:solidFill>
                <a:schemeClr val="accent1">
                  <a:lumMod val="60000"/>
                  <a:lumOff val="40000"/>
                </a:schemeClr>
              </a:solidFill>
              <a:latin typeface="Share Tech" panose="00000500000000000000" pitchFamily="2" charset="0"/>
            </a:endParaRPr>
          </a:p>
        </p:txBody>
      </p:sp>
      <p:sp>
        <p:nvSpPr>
          <p:cNvPr id="3" name="Subtitle 2"/>
          <p:cNvSpPr>
            <a:spLocks noGrp="1"/>
          </p:cNvSpPr>
          <p:nvPr>
            <p:ph type="subTitle" idx="1"/>
          </p:nvPr>
        </p:nvSpPr>
        <p:spPr>
          <a:xfrm>
            <a:off x="1524000" y="2803218"/>
            <a:ext cx="9144000" cy="1655762"/>
          </a:xfrm>
        </p:spPr>
        <p:txBody>
          <a:bodyPr/>
          <a:lstStyle/>
          <a:p>
            <a:r>
              <a:rPr lang="en-US" dirty="0" smtClean="0">
                <a:solidFill>
                  <a:schemeClr val="accent1">
                    <a:lumMod val="60000"/>
                    <a:lumOff val="40000"/>
                  </a:schemeClr>
                </a:solidFill>
                <a:latin typeface="Share Tech" panose="00000500000000000000" pitchFamily="2" charset="0"/>
              </a:rPr>
              <a:t>Leveraging </a:t>
            </a:r>
            <a:r>
              <a:rPr lang="en-US" dirty="0">
                <a:solidFill>
                  <a:schemeClr val="accent1">
                    <a:lumMod val="60000"/>
                    <a:lumOff val="40000"/>
                  </a:schemeClr>
                </a:solidFill>
                <a:latin typeface="Share Tech" panose="00000500000000000000" pitchFamily="2" charset="0"/>
              </a:rPr>
              <a:t>Linear Regression for Informed </a:t>
            </a:r>
            <a:r>
              <a:rPr lang="en-US" dirty="0" smtClean="0">
                <a:solidFill>
                  <a:schemeClr val="accent1">
                    <a:lumMod val="60000"/>
                    <a:lumOff val="40000"/>
                  </a:schemeClr>
                </a:solidFill>
                <a:latin typeface="Share Tech" panose="00000500000000000000" pitchFamily="2" charset="0"/>
              </a:rPr>
              <a:t>Decision-Making</a:t>
            </a:r>
            <a:endParaRPr lang="en-US" dirty="0">
              <a:solidFill>
                <a:schemeClr val="accent1">
                  <a:lumMod val="60000"/>
                  <a:lumOff val="40000"/>
                </a:schemeClr>
              </a:solidFill>
              <a:latin typeface="Share Tech" panose="00000500000000000000" pitchFamily="2" charset="0"/>
            </a:endParaRPr>
          </a:p>
        </p:txBody>
      </p:sp>
    </p:spTree>
    <p:extLst>
      <p:ext uri="{BB962C8B-B14F-4D97-AF65-F5344CB8AC3E}">
        <p14:creationId xmlns:p14="http://schemas.microsoft.com/office/powerpoint/2010/main" val="253185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lumMod val="95000"/>
                  </a:schemeClr>
                </a:solidFill>
                <a:latin typeface="Share Tech" panose="00000500000000000000" pitchFamily="2" charset="0"/>
              </a:rPr>
              <a:t>Tableau Dashboard Visualization</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bg1">
                    <a:lumMod val="95000"/>
                  </a:schemeClr>
                </a:solidFill>
                <a:latin typeface="Share Tech" panose="00000500000000000000" pitchFamily="2" charset="0"/>
              </a:rPr>
              <a:t>Dimensional Price Insight: This section shows the average price of used cars in Kenya by city. The city with the highest average price is Nairobi, followed by Mombasa and Kisumu.</a:t>
            </a:r>
          </a:p>
          <a:p>
            <a:r>
              <a:rPr lang="en-US" dirty="0">
                <a:solidFill>
                  <a:schemeClr val="bg1">
                    <a:lumMod val="95000"/>
                  </a:schemeClr>
                </a:solidFill>
                <a:latin typeface="Share Tech" panose="00000500000000000000" pitchFamily="2" charset="0"/>
              </a:rPr>
              <a:t>Cityscape Price Explorer: This section shows the average price of used cars in Kenya by city, as well as the distribution of prices by make and model. The city with the highest average price for Land Rovers is Nairobi, followed by Mombasa and Kisumu. The city with the highest average price for Lexus is Nairobi, followed by Mombasa and Kisumu.</a:t>
            </a:r>
          </a:p>
          <a:p>
            <a:r>
              <a:rPr lang="en-US" dirty="0">
                <a:solidFill>
                  <a:schemeClr val="bg1">
                    <a:lumMod val="95000"/>
                  </a:schemeClr>
                </a:solidFill>
                <a:latin typeface="Share Tech" panose="00000500000000000000" pitchFamily="2" charset="0"/>
              </a:rPr>
              <a:t>Kenyan Used Car Price Distribution: This section shows the distribution of used car prices in Kenya by color. The most common color for used cars in Kenya is white, followed by gray and silver. The color with the highest average price is white, followed by silver and gray.</a:t>
            </a:r>
          </a:p>
          <a:p>
            <a:endParaRPr lang="en-US" dirty="0">
              <a:solidFill>
                <a:schemeClr val="bg1">
                  <a:lumMod val="95000"/>
                </a:schemeClr>
              </a:solidFill>
              <a:latin typeface="Share Tech" panose="00000500000000000000" pitchFamily="2" charset="0"/>
            </a:endParaRPr>
          </a:p>
        </p:txBody>
      </p:sp>
      <p:pic>
        <p:nvPicPr>
          <p:cNvPr id="4" name="slide2" descr="AutoPrice Insights Dashboard">
            <a:extLst>
              <a:ext uri="{FF2B5EF4-FFF2-40B4-BE49-F238E27FC236}">
                <a16:creationId xmlns:a16="http://schemas.microsoft.com/office/drawing/2014/main" id="{1F8B2348-9B0F-4160-85F6-E3593F612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0" y="1968352"/>
            <a:ext cx="9387840" cy="4889648"/>
          </a:xfrm>
          <a:prstGeom prst="rect">
            <a:avLst/>
          </a:prstGeom>
        </p:spPr>
      </p:pic>
    </p:spTree>
    <p:extLst>
      <p:ext uri="{BB962C8B-B14F-4D97-AF65-F5344CB8AC3E}">
        <p14:creationId xmlns:p14="http://schemas.microsoft.com/office/powerpoint/2010/main" val="4146157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slide2" descr="AutoPrice Insights Dashboard">
            <a:extLst>
              <a:ext uri="{FF2B5EF4-FFF2-40B4-BE49-F238E27FC236}">
                <a16:creationId xmlns:a16="http://schemas.microsoft.com/office/drawing/2014/main" id="{1F8B2348-9B0F-4160-85F6-E3593F612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964680"/>
          </a:xfrm>
          <a:prstGeom prst="rect">
            <a:avLst/>
          </a:prstGeom>
        </p:spPr>
      </p:pic>
    </p:spTree>
    <p:extLst>
      <p:ext uri="{BB962C8B-B14F-4D97-AF65-F5344CB8AC3E}">
        <p14:creationId xmlns:p14="http://schemas.microsoft.com/office/powerpoint/2010/main" val="485321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bg1">
                    <a:lumMod val="95000"/>
                  </a:schemeClr>
                </a:solidFill>
                <a:latin typeface="Share Tech" panose="00000500000000000000" pitchFamily="2" charset="0"/>
              </a:rPr>
              <a:t>Recommendations for Car Sellers</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338890" y="1690688"/>
            <a:ext cx="5690937" cy="4351338"/>
          </a:xfrm>
        </p:spPr>
        <p:txBody>
          <a:bodyPr>
            <a:normAutofit lnSpcReduction="10000"/>
          </a:bodyPr>
          <a:lstStyle/>
          <a:p>
            <a:r>
              <a:rPr lang="en-US" dirty="0">
                <a:solidFill>
                  <a:schemeClr val="bg1">
                    <a:lumMod val="95000"/>
                  </a:schemeClr>
                </a:solidFill>
                <a:latin typeface="Share Tech" panose="00000500000000000000" pitchFamily="2" charset="0"/>
              </a:rPr>
              <a:t>Prioritize brand new cars for higher prices</a:t>
            </a:r>
          </a:p>
          <a:p>
            <a:r>
              <a:rPr lang="en-US" dirty="0">
                <a:solidFill>
                  <a:schemeClr val="bg1">
                    <a:lumMod val="95000"/>
                  </a:schemeClr>
                </a:solidFill>
                <a:latin typeface="Share Tech" panose="00000500000000000000" pitchFamily="2" charset="0"/>
              </a:rPr>
              <a:t>Emphasize AMT transmission for premium pricing</a:t>
            </a:r>
          </a:p>
          <a:p>
            <a:r>
              <a:rPr lang="en-US" dirty="0">
                <a:solidFill>
                  <a:schemeClr val="bg1">
                    <a:lumMod val="95000"/>
                  </a:schemeClr>
                </a:solidFill>
                <a:latin typeface="Share Tech" panose="00000500000000000000" pitchFamily="2" charset="0"/>
              </a:rPr>
              <a:t>Highlight newer cars for positive influence</a:t>
            </a:r>
          </a:p>
          <a:p>
            <a:r>
              <a:rPr lang="en-US" dirty="0">
                <a:solidFill>
                  <a:schemeClr val="bg1">
                    <a:lumMod val="95000"/>
                  </a:schemeClr>
                </a:solidFill>
                <a:latin typeface="Share Tech" panose="00000500000000000000" pitchFamily="2" charset="0"/>
              </a:rPr>
              <a:t>Promote low-mileage cars for increased pricing</a:t>
            </a:r>
          </a:p>
          <a:p>
            <a:r>
              <a:rPr lang="en-US" dirty="0">
                <a:solidFill>
                  <a:schemeClr val="bg1">
                    <a:lumMod val="95000"/>
                  </a:schemeClr>
                </a:solidFill>
                <a:latin typeface="Share Tech" panose="00000500000000000000" pitchFamily="2" charset="0"/>
              </a:rPr>
              <a:t>Consider city-wise strategies for optimized pricing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827" y="2055813"/>
            <a:ext cx="5983705" cy="3364192"/>
          </a:xfrm>
          <a:prstGeom prst="rect">
            <a:avLst/>
          </a:prstGeom>
        </p:spPr>
      </p:pic>
    </p:spTree>
    <p:extLst>
      <p:ext uri="{BB962C8B-B14F-4D97-AF65-F5344CB8AC3E}">
        <p14:creationId xmlns:p14="http://schemas.microsoft.com/office/powerpoint/2010/main" val="4264696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bg1">
                    <a:lumMod val="95000"/>
                  </a:schemeClr>
                </a:solidFill>
                <a:latin typeface="Share Tech" panose="00000500000000000000" pitchFamily="2" charset="0"/>
              </a:rPr>
              <a:t>Thank You</a:t>
            </a:r>
            <a:endParaRPr lang="en-US" dirty="0">
              <a:solidFill>
                <a:schemeClr val="bg1">
                  <a:lumMod val="95000"/>
                </a:schemeClr>
              </a:solidFill>
              <a:latin typeface="Share Tech" panose="00000500000000000000" pitchFamily="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63765" y="624354"/>
            <a:ext cx="5597151" cy="5597151"/>
          </a:xfrm>
        </p:spPr>
      </p:pic>
    </p:spTree>
    <p:extLst>
      <p:ext uri="{BB962C8B-B14F-4D97-AF65-F5344CB8AC3E}">
        <p14:creationId xmlns:p14="http://schemas.microsoft.com/office/powerpoint/2010/main" val="351415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lumMod val="95000"/>
                  </a:schemeClr>
                </a:solidFill>
                <a:latin typeface="Share Tech" panose="00000500000000000000" pitchFamily="2" charset="0"/>
              </a:rPr>
              <a:t>Project Overview</a:t>
            </a:r>
          </a:p>
        </p:txBody>
      </p:sp>
      <p:sp>
        <p:nvSpPr>
          <p:cNvPr id="3" name="Content Placeholder 2"/>
          <p:cNvSpPr>
            <a:spLocks noGrp="1"/>
          </p:cNvSpPr>
          <p:nvPr>
            <p:ph idx="1"/>
          </p:nvPr>
        </p:nvSpPr>
        <p:spPr/>
        <p:txBody>
          <a:bodyPr/>
          <a:lstStyle/>
          <a:p>
            <a:r>
              <a:rPr lang="en-US" dirty="0">
                <a:solidFill>
                  <a:schemeClr val="bg1">
                    <a:lumMod val="95000"/>
                  </a:schemeClr>
                </a:solidFill>
                <a:latin typeface="Share Tech" panose="00000500000000000000" pitchFamily="2" charset="0"/>
              </a:rPr>
              <a:t>Objective: Understand factors influencing car prices</a:t>
            </a:r>
          </a:p>
          <a:p>
            <a:r>
              <a:rPr lang="en-US" dirty="0">
                <a:solidFill>
                  <a:schemeClr val="bg1">
                    <a:lumMod val="95000"/>
                  </a:schemeClr>
                </a:solidFill>
                <a:latin typeface="Share Tech" panose="00000500000000000000" pitchFamily="2" charset="0"/>
              </a:rPr>
              <a:t>Methodology: Linear Regression Analysis</a:t>
            </a:r>
          </a:p>
          <a:p>
            <a:r>
              <a:rPr lang="en-US" dirty="0">
                <a:solidFill>
                  <a:schemeClr val="bg1">
                    <a:lumMod val="95000"/>
                  </a:schemeClr>
                </a:solidFill>
                <a:latin typeface="Share Tech" panose="00000500000000000000" pitchFamily="2" charset="0"/>
              </a:rPr>
              <a:t>Significance: Informed decision-making for car sellers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140" y="3574964"/>
            <a:ext cx="2839148" cy="283914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897" y="3834395"/>
            <a:ext cx="3299429" cy="2242749"/>
          </a:xfrm>
          <a:prstGeom prst="rect">
            <a:avLst/>
          </a:prstGeom>
        </p:spPr>
      </p:pic>
    </p:spTree>
    <p:extLst>
      <p:ext uri="{BB962C8B-B14F-4D97-AF65-F5344CB8AC3E}">
        <p14:creationId xmlns:p14="http://schemas.microsoft.com/office/powerpoint/2010/main" val="2269788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u="sng" dirty="0">
                <a:solidFill>
                  <a:schemeClr val="bg1">
                    <a:lumMod val="95000"/>
                  </a:schemeClr>
                </a:solidFill>
                <a:latin typeface="Share Tech" panose="00000500000000000000" pitchFamily="2" charset="0"/>
              </a:rPr>
              <a:t>Data Collection and Variables</a:t>
            </a:r>
            <a:endParaRPr lang="en-US" u="sng"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1026694" y="2506662"/>
            <a:ext cx="10515600" cy="4351338"/>
          </a:xfrm>
        </p:spPr>
        <p:txBody>
          <a:bodyPr/>
          <a:lstStyle/>
          <a:p>
            <a:r>
              <a:rPr lang="en-US" dirty="0">
                <a:solidFill>
                  <a:schemeClr val="bg1">
                    <a:lumMod val="95000"/>
                  </a:schemeClr>
                </a:solidFill>
                <a:latin typeface="Share Tech" panose="00000500000000000000" pitchFamily="2" charset="0"/>
              </a:rPr>
              <a:t>Data Source: Comprehensive dataset on car </a:t>
            </a:r>
            <a:r>
              <a:rPr lang="en-US" dirty="0" smtClean="0">
                <a:solidFill>
                  <a:schemeClr val="bg1">
                    <a:lumMod val="95000"/>
                  </a:schemeClr>
                </a:solidFill>
                <a:latin typeface="Share Tech" panose="00000500000000000000" pitchFamily="2" charset="0"/>
              </a:rPr>
              <a:t>listings </a:t>
            </a:r>
            <a:endParaRPr lang="en-US" dirty="0">
              <a:solidFill>
                <a:schemeClr val="bg1">
                  <a:lumMod val="95000"/>
                </a:schemeClr>
              </a:solidFill>
              <a:latin typeface="Share Tech" panose="00000500000000000000" pitchFamily="2" charset="0"/>
            </a:endParaRPr>
          </a:p>
          <a:p>
            <a:r>
              <a:rPr lang="en-US" dirty="0">
                <a:solidFill>
                  <a:schemeClr val="bg1">
                    <a:lumMod val="95000"/>
                  </a:schemeClr>
                </a:solidFill>
                <a:latin typeface="Share Tech" panose="00000500000000000000" pitchFamily="2" charset="0"/>
              </a:rPr>
              <a:t>Variables: Make, Year of Manufacture (YOM), Mileage, Used status, Transmission type, City</a:t>
            </a:r>
          </a:p>
          <a:p>
            <a:r>
              <a:rPr lang="en-US" dirty="0">
                <a:solidFill>
                  <a:schemeClr val="bg1">
                    <a:lumMod val="95000"/>
                  </a:schemeClr>
                </a:solidFill>
                <a:latin typeface="Share Tech" panose="00000500000000000000" pitchFamily="2" charset="0"/>
              </a:rPr>
              <a:t>Encoding: Categorical variables transformed for analysis</a:t>
            </a:r>
          </a:p>
          <a:p>
            <a:endParaRPr lang="en-US" dirty="0">
              <a:solidFill>
                <a:schemeClr val="bg1">
                  <a:lumMod val="95000"/>
                </a:schemeClr>
              </a:solidFill>
              <a:latin typeface="Share Tech" panose="00000500000000000000" pitchFamily="2" charset="0"/>
            </a:endParaRPr>
          </a:p>
        </p:txBody>
      </p:sp>
      <p:sp>
        <p:nvSpPr>
          <p:cNvPr id="5" name="Google Shape;670;p46"/>
          <p:cNvSpPr/>
          <p:nvPr/>
        </p:nvSpPr>
        <p:spPr>
          <a:xfrm>
            <a:off x="860899" y="1766284"/>
            <a:ext cx="9877926" cy="3730642"/>
          </a:xfrm>
          <a:prstGeom prst="snip2DiagRect">
            <a:avLst>
              <a:gd name="adj1" fmla="val 0"/>
              <a:gd name="adj2" fmla="val 16667"/>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24;p52"/>
          <p:cNvGrpSpPr/>
          <p:nvPr/>
        </p:nvGrpSpPr>
        <p:grpSpPr>
          <a:xfrm>
            <a:off x="8451767" y="1179055"/>
            <a:ext cx="987245" cy="256500"/>
            <a:chOff x="713275" y="4065425"/>
            <a:chExt cx="987245" cy="256500"/>
          </a:xfrm>
        </p:grpSpPr>
        <p:sp>
          <p:nvSpPr>
            <p:cNvPr id="7" name="Google Shape;825;p52"/>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6;p52"/>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7;p52"/>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45;p41"/>
          <p:cNvGrpSpPr/>
          <p:nvPr/>
        </p:nvGrpSpPr>
        <p:grpSpPr>
          <a:xfrm rot="10800000" flipH="1">
            <a:off x="-4971" y="5856019"/>
            <a:ext cx="3419250" cy="802275"/>
            <a:chOff x="44450" y="-428325"/>
            <a:chExt cx="3419250" cy="802275"/>
          </a:xfrm>
        </p:grpSpPr>
        <p:cxnSp>
          <p:nvCxnSpPr>
            <p:cNvPr id="12" name="Google Shape;546;p41"/>
            <p:cNvCxnSpPr/>
            <p:nvPr/>
          </p:nvCxnSpPr>
          <p:spPr>
            <a:xfrm>
              <a:off x="44450" y="-428325"/>
              <a:ext cx="798600" cy="798600"/>
            </a:xfrm>
            <a:prstGeom prst="straightConnector1">
              <a:avLst/>
            </a:prstGeom>
            <a:noFill/>
            <a:ln w="9525" cap="flat" cmpd="sng">
              <a:solidFill>
                <a:schemeClr val="accent2"/>
              </a:solidFill>
              <a:prstDash val="solid"/>
              <a:round/>
              <a:headEnd type="none" w="med" len="med"/>
              <a:tailEnd type="none" w="med" len="med"/>
            </a:ln>
          </p:spPr>
        </p:cxnSp>
        <p:cxnSp>
          <p:nvCxnSpPr>
            <p:cNvPr id="13" name="Google Shape;547;p41"/>
            <p:cNvCxnSpPr/>
            <p:nvPr/>
          </p:nvCxnSpPr>
          <p:spPr>
            <a:xfrm>
              <a:off x="839600" y="373950"/>
              <a:ext cx="2624100" cy="0"/>
            </a:xfrm>
            <a:prstGeom prst="straightConnector1">
              <a:avLst/>
            </a:prstGeom>
            <a:noFill/>
            <a:ln w="9525" cap="flat" cmpd="sng">
              <a:solidFill>
                <a:schemeClr val="accent2"/>
              </a:solidFill>
              <a:prstDash val="solid"/>
              <a:round/>
              <a:headEnd type="none" w="med" len="med"/>
              <a:tailEnd type="oval" w="med" len="med"/>
            </a:ln>
          </p:spPr>
        </p:cxnSp>
      </p:grpSp>
      <p:grpSp>
        <p:nvGrpSpPr>
          <p:cNvPr id="14" name="Google Shape;545;p41"/>
          <p:cNvGrpSpPr/>
          <p:nvPr/>
        </p:nvGrpSpPr>
        <p:grpSpPr>
          <a:xfrm flipH="1">
            <a:off x="7934550" y="12331"/>
            <a:ext cx="3419250" cy="802275"/>
            <a:chOff x="44450" y="-428325"/>
            <a:chExt cx="3419250" cy="802275"/>
          </a:xfrm>
        </p:grpSpPr>
        <p:cxnSp>
          <p:nvCxnSpPr>
            <p:cNvPr id="15" name="Google Shape;546;p41"/>
            <p:cNvCxnSpPr/>
            <p:nvPr/>
          </p:nvCxnSpPr>
          <p:spPr>
            <a:xfrm>
              <a:off x="44450" y="-428325"/>
              <a:ext cx="798600" cy="798600"/>
            </a:xfrm>
            <a:prstGeom prst="straightConnector1">
              <a:avLst/>
            </a:prstGeom>
            <a:noFill/>
            <a:ln w="9525" cap="flat" cmpd="sng">
              <a:solidFill>
                <a:schemeClr val="accent2"/>
              </a:solidFill>
              <a:prstDash val="solid"/>
              <a:round/>
              <a:headEnd type="none" w="med" len="med"/>
              <a:tailEnd type="none" w="med" len="med"/>
            </a:ln>
          </p:spPr>
        </p:cxnSp>
        <p:cxnSp>
          <p:nvCxnSpPr>
            <p:cNvPr id="16" name="Google Shape;547;p41"/>
            <p:cNvCxnSpPr/>
            <p:nvPr/>
          </p:nvCxnSpPr>
          <p:spPr>
            <a:xfrm>
              <a:off x="839600" y="373950"/>
              <a:ext cx="26241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3740033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86389"/>
            <a:ext cx="10515600" cy="1325563"/>
          </a:xfrm>
        </p:spPr>
        <p:txBody>
          <a:bodyPr/>
          <a:lstStyle/>
          <a:p>
            <a:r>
              <a:rPr lang="en-US" b="1" dirty="0">
                <a:solidFill>
                  <a:schemeClr val="bg1">
                    <a:lumMod val="95000"/>
                  </a:schemeClr>
                </a:solidFill>
                <a:latin typeface="Share Tech" panose="00000500000000000000" pitchFamily="2" charset="0"/>
              </a:rPr>
              <a:t>Insights from Initial Visualizations</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838200" y="1411952"/>
            <a:ext cx="10515600" cy="1797582"/>
          </a:xfrm>
        </p:spPr>
        <p:txBody>
          <a:bodyPr/>
          <a:lstStyle/>
          <a:p>
            <a:r>
              <a:rPr lang="en-US" dirty="0">
                <a:solidFill>
                  <a:schemeClr val="bg1">
                    <a:lumMod val="95000"/>
                  </a:schemeClr>
                </a:solidFill>
                <a:latin typeface="Share Tech" panose="00000500000000000000" pitchFamily="2" charset="0"/>
              </a:rPr>
              <a:t>Scatter plots: Mileage vs. log-transformed Price, YOM vs. log-transformed Price</a:t>
            </a:r>
          </a:p>
          <a:p>
            <a:r>
              <a:rPr lang="en-US" dirty="0">
                <a:solidFill>
                  <a:schemeClr val="bg1">
                    <a:lumMod val="95000"/>
                  </a:schemeClr>
                </a:solidFill>
                <a:latin typeface="Share Tech" panose="00000500000000000000" pitchFamily="2" charset="0"/>
              </a:rPr>
              <a:t>Initial observations: Mileage influences pricing; newer cars correlate with higher prices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682" y="3334947"/>
            <a:ext cx="9630636" cy="2881086"/>
          </a:xfrm>
          <a:prstGeom prst="rect">
            <a:avLst/>
          </a:prstGeom>
        </p:spPr>
      </p:pic>
      <p:sp>
        <p:nvSpPr>
          <p:cNvPr id="6" name="Google Shape;600;p43"/>
          <p:cNvSpPr/>
          <p:nvPr/>
        </p:nvSpPr>
        <p:spPr>
          <a:xfrm>
            <a:off x="10430839" y="161749"/>
            <a:ext cx="710400" cy="256500"/>
          </a:xfrm>
          <a:prstGeom prst="snip2DiagRect">
            <a:avLst>
              <a:gd name="adj1" fmla="val 0"/>
              <a:gd name="adj2" fmla="val 3574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9;p43"/>
          <p:cNvSpPr/>
          <p:nvPr/>
        </p:nvSpPr>
        <p:spPr>
          <a:xfrm>
            <a:off x="11289531" y="161749"/>
            <a:ext cx="341100" cy="256500"/>
          </a:xfrm>
          <a:prstGeom prst="snip2DiagRect">
            <a:avLst>
              <a:gd name="adj1" fmla="val 0"/>
              <a:gd name="adj2" fmla="val 3574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99;p43"/>
          <p:cNvSpPr/>
          <p:nvPr/>
        </p:nvSpPr>
        <p:spPr>
          <a:xfrm>
            <a:off x="11754496" y="161749"/>
            <a:ext cx="341100" cy="256500"/>
          </a:xfrm>
          <a:prstGeom prst="snip2DiagRect">
            <a:avLst>
              <a:gd name="adj1" fmla="val 0"/>
              <a:gd name="adj2" fmla="val 3574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78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3081867" cy="1325563"/>
          </a:xfrm>
        </p:spPr>
        <p:txBody>
          <a:bodyPr/>
          <a:lstStyle/>
          <a:p>
            <a:r>
              <a:rPr lang="en-US" b="1" dirty="0">
                <a:solidFill>
                  <a:schemeClr val="bg1">
                    <a:lumMod val="95000"/>
                  </a:schemeClr>
                </a:solidFill>
                <a:latin typeface="Share Tech" panose="00000500000000000000" pitchFamily="2" charset="0"/>
              </a:rPr>
              <a:t>Correlation Analysis</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838200" y="1825625"/>
            <a:ext cx="3759200" cy="4351338"/>
          </a:xfrm>
        </p:spPr>
        <p:txBody>
          <a:bodyPr/>
          <a:lstStyle/>
          <a:p>
            <a:r>
              <a:rPr lang="en-US" dirty="0">
                <a:solidFill>
                  <a:schemeClr val="bg1">
                    <a:lumMod val="95000"/>
                  </a:schemeClr>
                </a:solidFill>
                <a:latin typeface="Share Tech" panose="00000500000000000000" pitchFamily="2" charset="0"/>
              </a:rPr>
              <a:t>Explore relationships between car features and prices</a:t>
            </a:r>
          </a:p>
          <a:p>
            <a:r>
              <a:rPr lang="en-US" dirty="0">
                <a:solidFill>
                  <a:schemeClr val="bg1">
                    <a:lumMod val="95000"/>
                  </a:schemeClr>
                </a:solidFill>
                <a:latin typeface="Share Tech" panose="00000500000000000000" pitchFamily="2" charset="0"/>
              </a:rPr>
              <a:t>Highlight: Positive and negative correlations, visualized </a:t>
            </a:r>
            <a:r>
              <a:rPr lang="en-US" dirty="0" err="1">
                <a:solidFill>
                  <a:schemeClr val="bg1">
                    <a:lumMod val="95000"/>
                  </a:schemeClr>
                </a:solidFill>
                <a:latin typeface="Share Tech" panose="00000500000000000000" pitchFamily="2" charset="0"/>
              </a:rPr>
              <a:t>heatmaps</a:t>
            </a:r>
            <a:endParaRPr lang="en-US" dirty="0">
              <a:solidFill>
                <a:schemeClr val="bg1">
                  <a:lumMod val="95000"/>
                </a:schemeClr>
              </a:solidFill>
              <a:latin typeface="Share Tech" panose="00000500000000000000" pitchFamily="2" charset="0"/>
            </a:endParaRPr>
          </a:p>
          <a:p>
            <a:r>
              <a:rPr lang="en-US" dirty="0">
                <a:solidFill>
                  <a:schemeClr val="bg1">
                    <a:lumMod val="95000"/>
                  </a:schemeClr>
                </a:solidFill>
                <a:latin typeface="Share Tech" panose="00000500000000000000" pitchFamily="2" charset="0"/>
              </a:rPr>
              <a:t>Identified: Color impact on prices, indicating potential customer preferences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675" y="995362"/>
            <a:ext cx="5734050" cy="4867275"/>
          </a:xfrm>
          <a:prstGeom prst="rect">
            <a:avLst/>
          </a:prstGeom>
        </p:spPr>
      </p:pic>
    </p:spTree>
    <p:extLst>
      <p:ext uri="{BB962C8B-B14F-4D97-AF65-F5344CB8AC3E}">
        <p14:creationId xmlns:p14="http://schemas.microsoft.com/office/powerpoint/2010/main" val="215212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bg1">
                    <a:lumMod val="95000"/>
                  </a:schemeClr>
                </a:solidFill>
                <a:latin typeface="Share Tech" panose="00000500000000000000" pitchFamily="2" charset="0"/>
              </a:rPr>
              <a:t>ANOVA Tests for Mileage and YOM</a:t>
            </a:r>
            <a:endParaRPr lang="en-US" dirty="0">
              <a:solidFill>
                <a:schemeClr val="bg1">
                  <a:lumMod val="95000"/>
                </a:schemeClr>
              </a:solidFill>
              <a:latin typeface="Share Tech" panose="00000500000000000000" pitchFamily="2" charset="0"/>
            </a:endParaRPr>
          </a:p>
        </p:txBody>
      </p:sp>
      <p:sp>
        <p:nvSpPr>
          <p:cNvPr id="5" name="Rectangle 2"/>
          <p:cNvSpPr>
            <a:spLocks noGrp="1" noChangeArrowheads="1"/>
          </p:cNvSpPr>
          <p:nvPr>
            <p:ph idx="1"/>
          </p:nvPr>
        </p:nvSpPr>
        <p:spPr bwMode="auto">
          <a:xfrm>
            <a:off x="5086351" y="2302637"/>
            <a:ext cx="6426796" cy="297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solidFill>
                  <a:schemeClr val="bg1">
                    <a:lumMod val="95000"/>
                  </a:schemeClr>
                </a:solidFill>
              </a:rPr>
              <a:t>Hypotheses: Significant differences in </a:t>
            </a:r>
            <a:r>
              <a:rPr lang="en-US" dirty="0" smtClean="0">
                <a:solidFill>
                  <a:schemeClr val="bg1">
                    <a:lumMod val="95000"/>
                  </a:schemeClr>
                </a:solidFill>
              </a:rPr>
              <a:t>log price </a:t>
            </a:r>
            <a:r>
              <a:rPr lang="en-US" dirty="0">
                <a:solidFill>
                  <a:schemeClr val="bg1">
                    <a:lumMod val="95000"/>
                  </a:schemeClr>
                </a:solidFill>
              </a:rPr>
              <a:t>based on Mileage and YOM</a:t>
            </a:r>
          </a:p>
          <a:p>
            <a:r>
              <a:rPr lang="en-US" dirty="0">
                <a:solidFill>
                  <a:schemeClr val="bg1">
                    <a:lumMod val="95000"/>
                  </a:schemeClr>
                </a:solidFill>
              </a:rPr>
              <a:t>Results: Strong evidence against null </a:t>
            </a:r>
            <a:r>
              <a:rPr lang="en-US" dirty="0" smtClean="0">
                <a:solidFill>
                  <a:schemeClr val="bg1">
                    <a:lumMod val="95000"/>
                  </a:schemeClr>
                </a:solidFill>
              </a:rPr>
              <a:t>hypothesis</a:t>
            </a:r>
            <a:r>
              <a:rPr lang="en-US" dirty="0">
                <a:solidFill>
                  <a:schemeClr val="bg1">
                    <a:lumMod val="95000"/>
                  </a:schemeClr>
                </a:solidFill>
              </a:rPr>
              <a:t>, indicating </a:t>
            </a:r>
            <a:r>
              <a:rPr lang="en-US" dirty="0" smtClean="0">
                <a:solidFill>
                  <a:schemeClr val="bg1">
                    <a:lumMod val="95000"/>
                  </a:schemeClr>
                </a:solidFill>
              </a:rPr>
              <a:t>influential relationship between individual </a:t>
            </a:r>
            <a:r>
              <a:rPr lang="en-US" dirty="0">
                <a:solidFill>
                  <a:schemeClr val="bg1">
                    <a:lumMod val="95000"/>
                  </a:schemeClr>
                </a:solidFill>
              </a:rPr>
              <a:t>factors</a:t>
            </a:r>
          </a:p>
          <a:p>
            <a:r>
              <a:rPr lang="en-US" dirty="0">
                <a:solidFill>
                  <a:schemeClr val="bg1">
                    <a:lumMod val="95000"/>
                  </a:schemeClr>
                </a:solidFill>
              </a:rPr>
              <a:t>Actionable Insights: Consider Mileage and YOM as predictors for pricing decisions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3" y="2055813"/>
            <a:ext cx="4619625" cy="3464719"/>
          </a:xfrm>
          <a:prstGeom prst="rect">
            <a:avLst/>
          </a:prstGeom>
        </p:spPr>
      </p:pic>
    </p:spTree>
    <p:extLst>
      <p:ext uri="{BB962C8B-B14F-4D97-AF65-F5344CB8AC3E}">
        <p14:creationId xmlns:p14="http://schemas.microsoft.com/office/powerpoint/2010/main" val="355034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bg1">
                    <a:lumMod val="95000"/>
                  </a:schemeClr>
                </a:solidFill>
                <a:latin typeface="Share Tech" panose="00000500000000000000" pitchFamily="2" charset="0"/>
              </a:rPr>
              <a:t>Linear Regression - Baseline Model</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838200" y="1825625"/>
            <a:ext cx="4362450" cy="4351338"/>
          </a:xfrm>
        </p:spPr>
        <p:txBody>
          <a:bodyPr/>
          <a:lstStyle/>
          <a:p>
            <a:r>
              <a:rPr lang="en-US" dirty="0">
                <a:solidFill>
                  <a:schemeClr val="bg1">
                    <a:lumMod val="95000"/>
                  </a:schemeClr>
                </a:solidFill>
                <a:latin typeface="Share Tech" panose="00000500000000000000" pitchFamily="2" charset="0"/>
              </a:rPr>
              <a:t>Initial model: Log-transformed Price ~ Used status</a:t>
            </a:r>
          </a:p>
          <a:p>
            <a:r>
              <a:rPr lang="en-US" dirty="0">
                <a:solidFill>
                  <a:schemeClr val="bg1">
                    <a:lumMod val="95000"/>
                  </a:schemeClr>
                </a:solidFill>
                <a:latin typeface="Share Tech" panose="00000500000000000000" pitchFamily="2" charset="0"/>
              </a:rPr>
              <a:t>Coefficient Interpretation: Used status impacts prices</a:t>
            </a:r>
          </a:p>
          <a:p>
            <a:r>
              <a:rPr lang="en-US" dirty="0">
                <a:solidFill>
                  <a:schemeClr val="bg1">
                    <a:lumMod val="95000"/>
                  </a:schemeClr>
                </a:solidFill>
                <a:latin typeface="Share Tech" panose="00000500000000000000" pitchFamily="2" charset="0"/>
              </a:rPr>
              <a:t>Significance: Strong evidence (p-value = 0.000) supports relationship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377" y="1690688"/>
            <a:ext cx="4318222" cy="4229317"/>
          </a:xfrm>
          <a:prstGeom prst="rect">
            <a:avLst/>
          </a:prstGeom>
        </p:spPr>
      </p:pic>
    </p:spTree>
    <p:extLst>
      <p:ext uri="{BB962C8B-B14F-4D97-AF65-F5344CB8AC3E}">
        <p14:creationId xmlns:p14="http://schemas.microsoft.com/office/powerpoint/2010/main" val="14871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bg1">
                    <a:lumMod val="95000"/>
                  </a:schemeClr>
                </a:solidFill>
                <a:latin typeface="Share Tech" panose="00000500000000000000" pitchFamily="2" charset="0"/>
              </a:rPr>
              <a:t>Linear Regression - Multiple Variables</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6562725" y="1690688"/>
            <a:ext cx="4791075" cy="4351338"/>
          </a:xfrm>
        </p:spPr>
        <p:txBody>
          <a:bodyPr/>
          <a:lstStyle/>
          <a:p>
            <a:r>
              <a:rPr lang="en-US" dirty="0">
                <a:solidFill>
                  <a:schemeClr val="bg1">
                    <a:lumMod val="95000"/>
                  </a:schemeClr>
                </a:solidFill>
                <a:latin typeface="Share Tech" panose="00000500000000000000" pitchFamily="2" charset="0"/>
              </a:rPr>
              <a:t>Expanded model: Log-transformed Price ~ Make, YOM, Mileage, Used, Transmission, City</a:t>
            </a:r>
          </a:p>
          <a:p>
            <a:r>
              <a:rPr lang="en-US" dirty="0">
                <a:solidFill>
                  <a:schemeClr val="bg1">
                    <a:lumMod val="95000"/>
                  </a:schemeClr>
                </a:solidFill>
                <a:latin typeface="Share Tech" panose="00000500000000000000" pitchFamily="2" charset="0"/>
              </a:rPr>
              <a:t>Coefficients: Influence of each variable on pricing</a:t>
            </a:r>
          </a:p>
          <a:p>
            <a:r>
              <a:rPr lang="en-US" dirty="0">
                <a:solidFill>
                  <a:schemeClr val="bg1">
                    <a:lumMod val="95000"/>
                  </a:schemeClr>
                </a:solidFill>
                <a:latin typeface="Share Tech" panose="00000500000000000000" pitchFamily="2" charset="0"/>
              </a:rPr>
              <a:t>Significance: P-values validate variables as significant predictors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43" y="1519238"/>
            <a:ext cx="5148082" cy="4142240"/>
          </a:xfrm>
          <a:prstGeom prst="rect">
            <a:avLst/>
          </a:prstGeom>
        </p:spPr>
      </p:pic>
    </p:spTree>
    <p:extLst>
      <p:ext uri="{BB962C8B-B14F-4D97-AF65-F5344CB8AC3E}">
        <p14:creationId xmlns:p14="http://schemas.microsoft.com/office/powerpoint/2010/main" val="4194167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0850" y="365125"/>
            <a:ext cx="4552950" cy="1325563"/>
          </a:xfrm>
        </p:spPr>
        <p:txBody>
          <a:bodyPr/>
          <a:lstStyle/>
          <a:p>
            <a:r>
              <a:rPr lang="en-US" b="1" dirty="0">
                <a:solidFill>
                  <a:schemeClr val="bg1">
                    <a:lumMod val="95000"/>
                  </a:schemeClr>
                </a:solidFill>
                <a:latin typeface="Share Tech" panose="00000500000000000000" pitchFamily="2" charset="0"/>
              </a:rPr>
              <a:t>Model Performance Comparison</a:t>
            </a:r>
            <a:endParaRPr lang="en-US" dirty="0">
              <a:solidFill>
                <a:schemeClr val="bg1">
                  <a:lumMod val="95000"/>
                </a:schemeClr>
              </a:solidFill>
              <a:latin typeface="Share Tech" panose="00000500000000000000" pitchFamily="2" charset="0"/>
            </a:endParaRPr>
          </a:p>
        </p:txBody>
      </p:sp>
      <p:sp>
        <p:nvSpPr>
          <p:cNvPr id="3" name="Content Placeholder 2"/>
          <p:cNvSpPr>
            <a:spLocks noGrp="1"/>
          </p:cNvSpPr>
          <p:nvPr>
            <p:ph idx="1"/>
          </p:nvPr>
        </p:nvSpPr>
        <p:spPr>
          <a:xfrm>
            <a:off x="6896100" y="1825625"/>
            <a:ext cx="4457700" cy="4351338"/>
          </a:xfrm>
        </p:spPr>
        <p:txBody>
          <a:bodyPr/>
          <a:lstStyle/>
          <a:p>
            <a:r>
              <a:rPr lang="en-US" dirty="0">
                <a:solidFill>
                  <a:schemeClr val="bg1">
                    <a:lumMod val="95000"/>
                  </a:schemeClr>
                </a:solidFill>
                <a:latin typeface="Share Tech" panose="00000500000000000000" pitchFamily="2" charset="0"/>
              </a:rPr>
              <a:t>Baseline Model: RMSE - 0.7163, R-squared - 0.143</a:t>
            </a:r>
          </a:p>
          <a:p>
            <a:r>
              <a:rPr lang="en-US" dirty="0">
                <a:solidFill>
                  <a:schemeClr val="bg1">
                    <a:lumMod val="95000"/>
                  </a:schemeClr>
                </a:solidFill>
                <a:latin typeface="Share Tech" panose="00000500000000000000" pitchFamily="2" charset="0"/>
              </a:rPr>
              <a:t>Multiple Linear Regression: RMSE - 0.6613, R-squared - 0.281</a:t>
            </a:r>
          </a:p>
          <a:p>
            <a:r>
              <a:rPr lang="en-US" dirty="0">
                <a:solidFill>
                  <a:schemeClr val="bg1">
                    <a:lumMod val="95000"/>
                  </a:schemeClr>
                </a:solidFill>
                <a:latin typeface="Share Tech" panose="00000500000000000000" pitchFamily="2" charset="0"/>
              </a:rPr>
              <a:t>Interpretation: Multiple Linear Regression shows better predictive accuracy and goodness of fit</a:t>
            </a:r>
          </a:p>
          <a:p>
            <a:endParaRPr lang="en-US" dirty="0">
              <a:solidFill>
                <a:schemeClr val="bg1">
                  <a:lumMod val="95000"/>
                </a:schemeClr>
              </a:solidFill>
              <a:latin typeface="Share Tech" panose="000005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365125"/>
            <a:ext cx="5857875" cy="6047395"/>
          </a:xfrm>
          <a:prstGeom prst="rect">
            <a:avLst/>
          </a:prstGeom>
        </p:spPr>
      </p:pic>
    </p:spTree>
    <p:extLst>
      <p:ext uri="{BB962C8B-B14F-4D97-AF65-F5344CB8AC3E}">
        <p14:creationId xmlns:p14="http://schemas.microsoft.com/office/powerpoint/2010/main" val="46445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326</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Share Tech</vt:lpstr>
      <vt:lpstr>Office Theme</vt:lpstr>
      <vt:lpstr>Optimizing Car Prices: A Data-Driven Approach</vt:lpstr>
      <vt:lpstr>Project Overview</vt:lpstr>
      <vt:lpstr>Data Collection and Variables</vt:lpstr>
      <vt:lpstr>Insights from Initial Visualizations</vt:lpstr>
      <vt:lpstr>Correlation Analysis</vt:lpstr>
      <vt:lpstr>ANOVA Tests for Mileage and YOM</vt:lpstr>
      <vt:lpstr>Linear Regression - Baseline Model</vt:lpstr>
      <vt:lpstr>Linear Regression - Multiple Variables</vt:lpstr>
      <vt:lpstr>Model Performance Comparison</vt:lpstr>
      <vt:lpstr>Tableau Dashboard Visualization</vt:lpstr>
      <vt:lpstr>PowerPoint Presentation</vt:lpstr>
      <vt:lpstr>Recommendations for Car Sellers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Linear Regression</dc:title>
  <dc:creator>HP</dc:creator>
  <cp:lastModifiedBy>HP</cp:lastModifiedBy>
  <cp:revision>25</cp:revision>
  <dcterms:created xsi:type="dcterms:W3CDTF">2024-02-01T19:11:58Z</dcterms:created>
  <dcterms:modified xsi:type="dcterms:W3CDTF">2024-02-02T05:20:58Z</dcterms:modified>
</cp:coreProperties>
</file>