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62" r:id="rId2"/>
    <p:sldId id="5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BE6CD-BFCD-4507-9D67-F994FFB28E62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89817-974E-471D-A2B0-2AD916870E5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1809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9920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30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EDEE-3EDB-A4B2-4B06-B8C9C2475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29311-23DF-3EF1-C448-51F8C86D6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7E189-471C-0E86-FC3F-AF4C64D0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8A6E-9907-4951-A636-FCA8AABC5A16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5367E-6AD2-9C54-CDA7-CE29AB78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D0E99-3CC1-6E1E-EABF-63213A07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FE6A-40E4-46AE-80E4-D88624D411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852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1CC1-B4E1-729B-5D85-895BE783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43A49-8DB0-33FF-8639-B8D47FBE1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CACDE-3396-9B87-71EF-62B5636C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8A6E-9907-4951-A636-FCA8AABC5A16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A82A5-5AA9-3D93-9021-AE794D47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5BA1A-8D74-A35C-E7DB-956EA1FD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FE6A-40E4-46AE-80E4-D88624D411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4361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5B29E0-29A0-E8BD-4629-D9A497B31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F2EA2-78BA-2667-5DFD-EE561D3FD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AE176-E2CA-39D7-110D-418AB4CA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8A6E-9907-4951-A636-FCA8AABC5A16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CB0FE-B335-10DF-8DBF-0F301652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E5613-6837-7F6C-6D40-3DEB0F51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FE6A-40E4-46AE-80E4-D88624D411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6068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E7B89AC-F697-9C4E-A7D8-C177B3B47A01}" type="datetime4">
              <a:rPr lang="en-GB" smtClean="0"/>
              <a:t>12 April 2024</a:t>
            </a:fld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239934" y="1164168"/>
            <a:ext cx="5617633" cy="4804833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334434" y="1164168"/>
            <a:ext cx="5617633" cy="48048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911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CC0F-D235-0DDA-1651-214513DE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A3002-908F-E851-EE6B-307D86989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65777-84ED-FACF-97AB-FD0DCF50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8A6E-9907-4951-A636-FCA8AABC5A16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F56C5-54C4-1E7C-7286-63CEA459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901A5-051F-95B1-59BF-923CDBBC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FE6A-40E4-46AE-80E4-D88624D411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16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78A3-6382-8640-92C6-AB58B58FF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59F3D-FD7D-F135-981F-ED525956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035D-02F7-43C2-3219-154237A4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8A6E-9907-4951-A636-FCA8AABC5A16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C0662-2F87-D11E-EFDA-A9DA8678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EDA97-9D13-4FF1-DBE5-B8CDA20E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FE6A-40E4-46AE-80E4-D88624D411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186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3CF8-3997-1E3E-20D9-F04912CF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CA33A-F0B0-0C99-A271-E25A325CA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B7109-5186-1DEB-4321-EABDCD085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B0572-E0A4-0A2B-C0CF-F88BE8AD0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8A6E-9907-4951-A636-FCA8AABC5A16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8EA4E-7DD2-4A45-2343-AB10B951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8837-BD3B-D560-6A53-60901D0D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FE6A-40E4-46AE-80E4-D88624D411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2291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8F14-509B-6ED3-0AFE-D49A3C7C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2C660-D417-7144-E6CD-3FC653AF5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794A7-DA8E-02ED-B226-6317E92F5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B4C9B2-5329-AB20-7148-B5F39117A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9B8AB-4763-A3EB-875F-D3411E9CB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4BC12-68EE-DCE8-D5F2-84EE09F0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8A6E-9907-4951-A636-FCA8AABC5A16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7D947-1876-EF6D-3A3C-1B6562CE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5A0E3-D6C7-5BED-7A9F-2BE2F9C7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FE6A-40E4-46AE-80E4-D88624D411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629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C43A-93EE-9922-67B0-611B7F69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0D01A-A22A-1552-2B5F-1543DE29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8A6E-9907-4951-A636-FCA8AABC5A16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524B7-2627-0363-90E5-EAB2DF44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D6484-91C0-6A10-7C33-762CFB06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FE6A-40E4-46AE-80E4-D88624D411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01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352D9-38DF-0BFF-1EE3-E7F75D9F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8A6E-9907-4951-A636-FCA8AABC5A16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D174A-34CE-C792-CA14-9BA8E122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2E2DD-0BCB-5D4D-9366-61AA1F76A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FE6A-40E4-46AE-80E4-D88624D411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6700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36BF-EF4F-BD03-634D-24BF4CC8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3A82E-E232-D0C9-8EF2-DA25A0222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BA34C-88B6-C8B2-30EA-C4CE23DBD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FFEB8-0EEA-AB0E-8874-9A577500C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8A6E-9907-4951-A636-FCA8AABC5A16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15A26-0A26-7230-C34E-1B092F40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72BD6-2B5B-15F6-FBEA-C3EC489C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FE6A-40E4-46AE-80E4-D88624D411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7185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B08B-C4E1-EE26-9589-A1BB5A8A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F9F956-AE9A-7641-D257-8F088FBB2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28178-A660-D6B1-BF10-415281ECD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85692-58FE-8FB1-EF5D-B33A5FF4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8A6E-9907-4951-A636-FCA8AABC5A16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19607-B7D0-E12E-B2CC-0B90926D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6F2E9-4003-90CB-D186-8BC86F08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FE6A-40E4-46AE-80E4-D88624D411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8577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9032A-8046-2DE8-DAC4-B845DC4E1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5A25B-0BA0-26E9-B9B5-9AA46390B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37AEC-EEBA-D825-57A8-2FB5F917B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58A6E-9907-4951-A636-FCA8AABC5A16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9D938-FC5B-9602-1757-DA3670A33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9618C-3A49-3F74-F885-94B2ED980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6FE6A-40E4-46AE-80E4-D88624D411C8}" type="slidenum">
              <a:rPr lang="en-ZA" smtClean="0"/>
              <a:t>‹#›</a:t>
            </a:fld>
            <a:endParaRPr lang="en-ZA"/>
          </a:p>
        </p:txBody>
      </p:sp>
      <p:sp>
        <p:nvSpPr>
          <p:cNvPr id="7" name="MSIPCMContentMarking" descr="{&quot;HashCode&quot;:-1699574231,&quot;Placement&quot;:&quot;Footer&quot;,&quot;Top&quot;:523.380066,&quot;Left&quot;:0.0,&quot;SlideWidth&quot;:960,&quot;SlideHeight&quot;:540}">
            <a:extLst>
              <a:ext uri="{FF2B5EF4-FFF2-40B4-BE49-F238E27FC236}">
                <a16:creationId xmlns:a16="http://schemas.microsoft.com/office/drawing/2014/main" id="{B1398D2D-746A-BCE1-0DBC-D936AC04ED8A}"/>
              </a:ext>
            </a:extLst>
          </p:cNvPr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ZA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180679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C410FD4-536B-D448-A729-EC0DA1747B3B}" type="datetime4">
              <a:rPr lang="en-GB" smtClean="0"/>
              <a:t>12 April 2024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Landscape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6A42A21-BD1A-E258-1E77-1E13323B38A9}"/>
              </a:ext>
            </a:extLst>
          </p:cNvPr>
          <p:cNvGraphicFramePr>
            <a:graphicFrameLocks noGrp="1"/>
          </p:cNvGraphicFramePr>
          <p:nvPr/>
        </p:nvGraphicFramePr>
        <p:xfrm>
          <a:off x="784449" y="1802613"/>
          <a:ext cx="10243389" cy="2837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14463">
                  <a:extLst>
                    <a:ext uri="{9D8B030D-6E8A-4147-A177-3AD203B41FA5}">
                      <a16:colId xmlns:a16="http://schemas.microsoft.com/office/drawing/2014/main" val="800562923"/>
                    </a:ext>
                  </a:extLst>
                </a:gridCol>
                <a:gridCol w="3414463">
                  <a:extLst>
                    <a:ext uri="{9D8B030D-6E8A-4147-A177-3AD203B41FA5}">
                      <a16:colId xmlns:a16="http://schemas.microsoft.com/office/drawing/2014/main" val="1074212817"/>
                    </a:ext>
                  </a:extLst>
                </a:gridCol>
                <a:gridCol w="3414463">
                  <a:extLst>
                    <a:ext uri="{9D8B030D-6E8A-4147-A177-3AD203B41FA5}">
                      <a16:colId xmlns:a16="http://schemas.microsoft.com/office/drawing/2014/main" val="1846995200"/>
                    </a:ext>
                  </a:extLst>
                </a:gridCol>
              </a:tblGrid>
              <a:tr h="573871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/>
                        <a:t>Data</a:t>
                      </a:r>
                    </a:p>
                  </a:txBody>
                  <a:tcPr marL="121920" marR="121920" marT="60960" marB="60960">
                    <a:solidFill>
                      <a:srgbClr val="FECB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/>
                        <a:t>Information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/>
                        <a:t>Knowledge</a:t>
                      </a:r>
                    </a:p>
                  </a:txBody>
                  <a:tcPr marL="121920" marR="121920" marT="60960" marB="60960">
                    <a:solidFill>
                      <a:srgbClr val="007C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946373"/>
                  </a:ext>
                </a:extLst>
              </a:tr>
              <a:tr h="2264037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ZA" sz="1300" dirty="0"/>
                        <a:t>What percentage of the populations insurance data can we access? (</a:t>
                      </a:r>
                      <a:r>
                        <a:rPr lang="en-ZA" sz="1300" dirty="0" err="1"/>
                        <a:t>i.e</a:t>
                      </a:r>
                      <a:r>
                        <a:rPr lang="en-ZA" sz="1300" dirty="0"/>
                        <a:t> how many are insured?)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ZA" sz="1300" dirty="0"/>
                        <a:t> What percentage of population own vehicles and property?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ZA" sz="1300" dirty="0"/>
                        <a:t>What is the vehicle purchasing rate in the country?</a:t>
                      </a:r>
                    </a:p>
                    <a:p>
                      <a:pPr algn="ctr"/>
                      <a:endParaRPr lang="en-ZA" sz="1300" dirty="0"/>
                    </a:p>
                  </a:txBody>
                  <a:tcPr marL="121920" marR="121920" marT="60960" marB="60960">
                    <a:solidFill>
                      <a:srgbClr val="FECB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ZA" sz="1300" dirty="0"/>
                        <a:t>What is the distribution of vehicle incidents today based on the data across the different states?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ZA" sz="1300" dirty="0"/>
                        <a:t>How are we collecting and using this data?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ZA" sz="1300" dirty="0"/>
                        <a:t>What other factors could influence vehicle incidents? 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ZA" sz="1300" dirty="0"/>
                        <a:t>What claims data is available?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ZA" sz="1300" dirty="0"/>
                        <a:t>What are other companies insurance premiums</a:t>
                      </a:r>
                    </a:p>
                  </a:txBody>
                  <a:tcPr marL="121920" marR="121920" marT="60960" marB="60960">
                    <a:solidFill>
                      <a:srgbClr val="007C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725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51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C410FD4-536B-D448-A729-EC0DA1747B3B}" type="datetime4">
              <a:rPr lang="en-GB" smtClean="0"/>
              <a:t>12 April 2024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2689" y="136525"/>
            <a:ext cx="10515600" cy="1325563"/>
          </a:xfrm>
        </p:spPr>
        <p:txBody>
          <a:bodyPr/>
          <a:lstStyle/>
          <a:p>
            <a:r>
              <a:rPr lang="en-GB" dirty="0"/>
              <a:t>Project Planning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827FAD-BF78-B72D-EE20-3947AB717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992" y="1281702"/>
            <a:ext cx="9328297" cy="48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0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Widescreen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Landscape</vt:lpstr>
      <vt:lpstr>Project 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Landscape</dc:title>
  <dc:creator>Cynthia Kijjambu, Vodacom</dc:creator>
  <cp:lastModifiedBy>Cynthia Kijjambu, Vodacom</cp:lastModifiedBy>
  <cp:revision>1</cp:revision>
  <dcterms:created xsi:type="dcterms:W3CDTF">2024-04-12T16:35:28Z</dcterms:created>
  <dcterms:modified xsi:type="dcterms:W3CDTF">2024-04-12T16:37:43Z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2024-04-12T16:37:30Z</vt:lpwstr>
  </property>
  <property fmtid="{D5CDD505-2E9C-101B-9397-08002B2CF9AE}" pid="4" name="MSIP_Label_0359f705-2ba0-454b-9cfc-6ce5bcaac040_Method">
    <vt:lpwstr>Standard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1505e278-03c5-4430-8eb5-e7932fdc7140</vt:lpwstr>
  </property>
  <property fmtid="{D5CDD505-2E9C-101B-9397-08002B2CF9AE}" pid="8" name="MSIP_Label_0359f705-2ba0-454b-9cfc-6ce5bcaac040_ContentBits">
    <vt:lpwstr>2</vt:lpwstr>
  </property>
</Properties>
</file>