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6" r:id="rId12"/>
    <p:sldId id="267" r:id="rId13"/>
    <p:sldId id="268" r:id="rId14"/>
    <p:sldId id="271" r:id="rId15"/>
    <p:sldId id="269" r:id="rId16"/>
  </p:sldIdLst>
  <p:sldSz cx="18288000" cy="10274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94660"/>
  </p:normalViewPr>
  <p:slideViewPr>
    <p:cSldViewPr snapToGrid="0">
      <p:cViewPr varScale="1">
        <p:scale>
          <a:sx n="62" d="100"/>
          <a:sy n="62" d="100"/>
        </p:scale>
        <p:origin x="101"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587E-5F71-4AB2-87BD-E44A67E8C41D}"/>
              </a:ext>
            </a:extLst>
          </p:cNvPr>
          <p:cNvSpPr>
            <a:spLocks noGrp="1"/>
          </p:cNvSpPr>
          <p:nvPr>
            <p:ph type="ctrTitle"/>
          </p:nvPr>
        </p:nvSpPr>
        <p:spPr>
          <a:xfrm>
            <a:off x="2286000" y="1681467"/>
            <a:ext cx="13716000" cy="3576979"/>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1C02B-2569-4C4A-A5DC-E7358F05E18F}"/>
              </a:ext>
            </a:extLst>
          </p:cNvPr>
          <p:cNvSpPr>
            <a:spLocks noGrp="1"/>
          </p:cNvSpPr>
          <p:nvPr>
            <p:ph type="subTitle" idx="1"/>
          </p:nvPr>
        </p:nvSpPr>
        <p:spPr>
          <a:xfrm>
            <a:off x="2286000" y="5396387"/>
            <a:ext cx="13716000" cy="248057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9D9D1B-259F-4F70-9A5F-0CE533BD84D0}"/>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A507642B-8F1A-4995-987C-B47D5A696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6E970-752E-4713-ADFE-4EBE6F8C5129}"/>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92845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C48-4712-4A72-8B40-2944C22185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C3F7-F5A0-48F7-ABD9-1559D7BD75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A8CF8-C497-476A-98F2-27214B5DDE83}"/>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48E7ACAA-FD3E-4FAD-9BB9-9C3732F25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A769-D3C7-4BBC-9D31-327D60BFD52F}"/>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13664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57367-E226-4AAA-B2D7-61732CD8BA8D}"/>
              </a:ext>
            </a:extLst>
          </p:cNvPr>
          <p:cNvSpPr>
            <a:spLocks noGrp="1"/>
          </p:cNvSpPr>
          <p:nvPr>
            <p:ph type="title" orient="vert"/>
          </p:nvPr>
        </p:nvSpPr>
        <p:spPr>
          <a:xfrm>
            <a:off x="13087350" y="547012"/>
            <a:ext cx="3943350" cy="870699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BA6E6-C01F-4B96-8F29-C5BEDFA252B1}"/>
              </a:ext>
            </a:extLst>
          </p:cNvPr>
          <p:cNvSpPr>
            <a:spLocks noGrp="1"/>
          </p:cNvSpPr>
          <p:nvPr>
            <p:ph type="body" orient="vert" idx="1"/>
          </p:nvPr>
        </p:nvSpPr>
        <p:spPr>
          <a:xfrm>
            <a:off x="1257300" y="547012"/>
            <a:ext cx="11601450" cy="87069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7133-142E-48A3-B1AF-0ABAAF674616}"/>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2BA7F1B8-A002-451A-995E-4AF1C4C36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D683E-57AE-4B7C-87DE-A9CC13579B1D}"/>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5996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3778-805E-48C6-9A52-265E0652D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47BE9-52A3-4A68-980D-44A134FCA2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C4013-0BD9-4AF9-B764-8FC216B83A23}"/>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2C87E9A4-FBCE-41CD-A6B0-2B036D4D8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4104B-D242-4F75-B610-9B77077E1A73}"/>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54106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97F6-4B15-4BE3-8F7C-C53B3D279277}"/>
              </a:ext>
            </a:extLst>
          </p:cNvPr>
          <p:cNvSpPr>
            <a:spLocks noGrp="1"/>
          </p:cNvSpPr>
          <p:nvPr>
            <p:ph type="title"/>
          </p:nvPr>
        </p:nvSpPr>
        <p:spPr>
          <a:xfrm>
            <a:off x="1247775" y="2561442"/>
            <a:ext cx="15773400" cy="427382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E3820-A76A-411E-B398-34DF8B88B1D0}"/>
              </a:ext>
            </a:extLst>
          </p:cNvPr>
          <p:cNvSpPr>
            <a:spLocks noGrp="1"/>
          </p:cNvSpPr>
          <p:nvPr>
            <p:ph type="body" idx="1"/>
          </p:nvPr>
        </p:nvSpPr>
        <p:spPr>
          <a:xfrm>
            <a:off x="1247775" y="6875696"/>
            <a:ext cx="15773400" cy="224750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5A688E-EADA-4074-AD2F-B70C3BFC5D62}"/>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87091A10-77AF-4831-B9AA-91CBC5740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F00B-4D7D-49CC-BF01-89B299556FC7}"/>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49175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492-C6E8-4AE5-AE97-D7D88E9C4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EA72B-D0C7-4F7F-AFAB-1583C3475F50}"/>
              </a:ext>
            </a:extLst>
          </p:cNvPr>
          <p:cNvSpPr>
            <a:spLocks noGrp="1"/>
          </p:cNvSpPr>
          <p:nvPr>
            <p:ph sz="half" idx="1"/>
          </p:nvPr>
        </p:nvSpPr>
        <p:spPr>
          <a:xfrm>
            <a:off x="1257300" y="2735058"/>
            <a:ext cx="7772400" cy="651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A81F04-7CB4-4D60-B19F-2CBA63CDF5FF}"/>
              </a:ext>
            </a:extLst>
          </p:cNvPr>
          <p:cNvSpPr>
            <a:spLocks noGrp="1"/>
          </p:cNvSpPr>
          <p:nvPr>
            <p:ph sz="half" idx="2"/>
          </p:nvPr>
        </p:nvSpPr>
        <p:spPr>
          <a:xfrm>
            <a:off x="9258300" y="2735058"/>
            <a:ext cx="7772400" cy="651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2D9A5-C89D-49E3-A57E-9CB32D330179}"/>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6" name="Footer Placeholder 5">
            <a:extLst>
              <a:ext uri="{FF2B5EF4-FFF2-40B4-BE49-F238E27FC236}">
                <a16:creationId xmlns:a16="http://schemas.microsoft.com/office/drawing/2014/main" id="{821B1C2E-FED7-4160-8D95-D727235E7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E2059-C35A-4BAB-8572-1E0B78FFC440}"/>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137399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61E3-5E71-4808-BCC3-5DCE7080FE4B}"/>
              </a:ext>
            </a:extLst>
          </p:cNvPr>
          <p:cNvSpPr>
            <a:spLocks noGrp="1"/>
          </p:cNvSpPr>
          <p:nvPr>
            <p:ph type="title"/>
          </p:nvPr>
        </p:nvSpPr>
        <p:spPr>
          <a:xfrm>
            <a:off x="1259682" y="547012"/>
            <a:ext cx="15773400" cy="198589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4C6942-6262-4C49-B919-5FAAC71970CD}"/>
              </a:ext>
            </a:extLst>
          </p:cNvPr>
          <p:cNvSpPr>
            <a:spLocks noGrp="1"/>
          </p:cNvSpPr>
          <p:nvPr>
            <p:ph type="body" idx="1"/>
          </p:nvPr>
        </p:nvSpPr>
        <p:spPr>
          <a:xfrm>
            <a:off x="1259684" y="2518631"/>
            <a:ext cx="7736681" cy="12343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6177ED-0F16-43C4-BAAC-E9B1F7769757}"/>
              </a:ext>
            </a:extLst>
          </p:cNvPr>
          <p:cNvSpPr>
            <a:spLocks noGrp="1"/>
          </p:cNvSpPr>
          <p:nvPr>
            <p:ph sz="half" idx="2"/>
          </p:nvPr>
        </p:nvSpPr>
        <p:spPr>
          <a:xfrm>
            <a:off x="1259684" y="3752974"/>
            <a:ext cx="7736681" cy="55200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564A6-B74A-4EA6-99FD-594D361043EC}"/>
              </a:ext>
            </a:extLst>
          </p:cNvPr>
          <p:cNvSpPr>
            <a:spLocks noGrp="1"/>
          </p:cNvSpPr>
          <p:nvPr>
            <p:ph type="body" sz="quarter" idx="3"/>
          </p:nvPr>
        </p:nvSpPr>
        <p:spPr>
          <a:xfrm>
            <a:off x="9258300" y="2518631"/>
            <a:ext cx="7774782" cy="12343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747CE4-2E66-4C86-84CB-6270E1DD82E6}"/>
              </a:ext>
            </a:extLst>
          </p:cNvPr>
          <p:cNvSpPr>
            <a:spLocks noGrp="1"/>
          </p:cNvSpPr>
          <p:nvPr>
            <p:ph sz="quarter" idx="4"/>
          </p:nvPr>
        </p:nvSpPr>
        <p:spPr>
          <a:xfrm>
            <a:off x="9258300" y="3752974"/>
            <a:ext cx="7774782" cy="55200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DDB813-FD67-4E4C-9E00-E6BE9CB6C5A2}"/>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8" name="Footer Placeholder 7">
            <a:extLst>
              <a:ext uri="{FF2B5EF4-FFF2-40B4-BE49-F238E27FC236}">
                <a16:creationId xmlns:a16="http://schemas.microsoft.com/office/drawing/2014/main" id="{6A913CC0-5F71-4848-BAE4-3D849A683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9FD08-B652-4DAB-9B13-2FB51999E63F}"/>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148732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5F49-4CFF-454E-8489-E03A70FC52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2B82C-58D2-4055-BF72-0D2ADF67C22C}"/>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4" name="Footer Placeholder 3">
            <a:extLst>
              <a:ext uri="{FF2B5EF4-FFF2-40B4-BE49-F238E27FC236}">
                <a16:creationId xmlns:a16="http://schemas.microsoft.com/office/drawing/2014/main" id="{6774C503-38E5-40A7-92A3-7159DFB5F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7A2C5-476D-4028-9ED6-1D4A7F305E58}"/>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0250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06523-BC70-4155-84F9-6C77A3B5104E}"/>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3" name="Footer Placeholder 2">
            <a:extLst>
              <a:ext uri="{FF2B5EF4-FFF2-40B4-BE49-F238E27FC236}">
                <a16:creationId xmlns:a16="http://schemas.microsoft.com/office/drawing/2014/main" id="{74147800-8BA9-49F3-A6C4-55620E99AC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F597B-F2AA-4675-B3C9-7A462A783B5D}"/>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33730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6222-3B2E-4383-8B1F-D2EC8BD87288}"/>
              </a:ext>
            </a:extLst>
          </p:cNvPr>
          <p:cNvSpPr>
            <a:spLocks noGrp="1"/>
          </p:cNvSpPr>
          <p:nvPr>
            <p:ph type="title"/>
          </p:nvPr>
        </p:nvSpPr>
        <p:spPr>
          <a:xfrm>
            <a:off x="1259684" y="684954"/>
            <a:ext cx="5898356" cy="23973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74DEE9-99DE-4513-BE28-09E750C71B36}"/>
              </a:ext>
            </a:extLst>
          </p:cNvPr>
          <p:cNvSpPr>
            <a:spLocks noGrp="1"/>
          </p:cNvSpPr>
          <p:nvPr>
            <p:ph idx="1"/>
          </p:nvPr>
        </p:nvSpPr>
        <p:spPr>
          <a:xfrm>
            <a:off x="7774782" y="1479310"/>
            <a:ext cx="9258300" cy="73014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E700E2-4E2B-4617-AD6F-DC5694DC64C5}"/>
              </a:ext>
            </a:extLst>
          </p:cNvPr>
          <p:cNvSpPr>
            <a:spLocks noGrp="1"/>
          </p:cNvSpPr>
          <p:nvPr>
            <p:ph type="body" sz="half" idx="2"/>
          </p:nvPr>
        </p:nvSpPr>
        <p:spPr>
          <a:xfrm>
            <a:off x="1259684" y="3082290"/>
            <a:ext cx="5898356" cy="57103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4C3020-0EE3-4B3B-9EC7-B19F0B311CC7}"/>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6" name="Footer Placeholder 5">
            <a:extLst>
              <a:ext uri="{FF2B5EF4-FFF2-40B4-BE49-F238E27FC236}">
                <a16:creationId xmlns:a16="http://schemas.microsoft.com/office/drawing/2014/main" id="{F6A11940-431D-46F6-91C8-A665D8FD0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BAABB-9379-4047-BCAD-FAF31992F2B1}"/>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409486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686-4DF1-4678-B3DF-B0A27172AA68}"/>
              </a:ext>
            </a:extLst>
          </p:cNvPr>
          <p:cNvSpPr>
            <a:spLocks noGrp="1"/>
          </p:cNvSpPr>
          <p:nvPr>
            <p:ph type="title"/>
          </p:nvPr>
        </p:nvSpPr>
        <p:spPr>
          <a:xfrm>
            <a:off x="1259684" y="684954"/>
            <a:ext cx="5898356" cy="239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3E54C-EBB3-4A2C-9B39-D13398C8F925}"/>
              </a:ext>
            </a:extLst>
          </p:cNvPr>
          <p:cNvSpPr>
            <a:spLocks noGrp="1"/>
          </p:cNvSpPr>
          <p:nvPr>
            <p:ph type="pic" idx="1"/>
          </p:nvPr>
        </p:nvSpPr>
        <p:spPr>
          <a:xfrm>
            <a:off x="7774782" y="1479310"/>
            <a:ext cx="9258300" cy="73014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ED4D2-984E-4F6D-B2FD-E92F7CAB0EF2}"/>
              </a:ext>
            </a:extLst>
          </p:cNvPr>
          <p:cNvSpPr>
            <a:spLocks noGrp="1"/>
          </p:cNvSpPr>
          <p:nvPr>
            <p:ph type="body" sz="half" idx="2"/>
          </p:nvPr>
        </p:nvSpPr>
        <p:spPr>
          <a:xfrm>
            <a:off x="1259684" y="3082290"/>
            <a:ext cx="5898356" cy="57103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D64D8-4127-49E9-966C-D1287216AB8E}"/>
              </a:ext>
            </a:extLst>
          </p:cNvPr>
          <p:cNvSpPr>
            <a:spLocks noGrp="1"/>
          </p:cNvSpPr>
          <p:nvPr>
            <p:ph type="dt" sz="half" idx="10"/>
          </p:nvPr>
        </p:nvSpPr>
        <p:spPr/>
        <p:txBody>
          <a:bodyPr/>
          <a:lstStyle/>
          <a:p>
            <a:fld id="{B52000DE-D1BC-4104-BCCC-948C32C1E5D2}" type="datetimeFigureOut">
              <a:rPr lang="en-US" smtClean="0"/>
              <a:t>4/20/2023</a:t>
            </a:fld>
            <a:endParaRPr lang="en-US"/>
          </a:p>
        </p:txBody>
      </p:sp>
      <p:sp>
        <p:nvSpPr>
          <p:cNvPr id="6" name="Footer Placeholder 5">
            <a:extLst>
              <a:ext uri="{FF2B5EF4-FFF2-40B4-BE49-F238E27FC236}">
                <a16:creationId xmlns:a16="http://schemas.microsoft.com/office/drawing/2014/main" id="{DFCF3F92-9BD3-44EC-85BF-AF4BB71F9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6CCE1-82BD-45B2-9E3C-B70883110DAB}"/>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65752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44DDE-2A8C-475A-9387-6F8E24855558}"/>
              </a:ext>
            </a:extLst>
          </p:cNvPr>
          <p:cNvSpPr>
            <a:spLocks noGrp="1"/>
          </p:cNvSpPr>
          <p:nvPr>
            <p:ph type="title"/>
          </p:nvPr>
        </p:nvSpPr>
        <p:spPr>
          <a:xfrm>
            <a:off x="1257300" y="547012"/>
            <a:ext cx="15773400" cy="19858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03B4B-3CCE-454C-8D40-735FBED33398}"/>
              </a:ext>
            </a:extLst>
          </p:cNvPr>
          <p:cNvSpPr>
            <a:spLocks noGrp="1"/>
          </p:cNvSpPr>
          <p:nvPr>
            <p:ph type="body" idx="1"/>
          </p:nvPr>
        </p:nvSpPr>
        <p:spPr>
          <a:xfrm>
            <a:off x="1257300" y="2735058"/>
            <a:ext cx="15773400" cy="65189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1E46C-CFDA-4982-9A55-CEA58056A6E4}"/>
              </a:ext>
            </a:extLst>
          </p:cNvPr>
          <p:cNvSpPr>
            <a:spLocks noGrp="1"/>
          </p:cNvSpPr>
          <p:nvPr>
            <p:ph type="dt" sz="half" idx="2"/>
          </p:nvPr>
        </p:nvSpPr>
        <p:spPr>
          <a:xfrm>
            <a:off x="1257300" y="9522756"/>
            <a:ext cx="4114800" cy="547011"/>
          </a:xfrm>
          <a:prstGeom prst="rect">
            <a:avLst/>
          </a:prstGeom>
        </p:spPr>
        <p:txBody>
          <a:bodyPr vert="horz" lIns="91440" tIns="45720" rIns="91440" bIns="45720" rtlCol="0" anchor="ctr"/>
          <a:lstStyle>
            <a:lvl1pPr algn="l">
              <a:defRPr sz="1200">
                <a:solidFill>
                  <a:schemeClr val="tx1">
                    <a:tint val="75000"/>
                  </a:schemeClr>
                </a:solidFill>
              </a:defRPr>
            </a:lvl1pPr>
          </a:lstStyle>
          <a:p>
            <a:fld id="{B52000DE-D1BC-4104-BCCC-948C32C1E5D2}" type="datetimeFigureOut">
              <a:rPr lang="en-US" smtClean="0"/>
              <a:t>4/20/2023</a:t>
            </a:fld>
            <a:endParaRPr lang="en-US"/>
          </a:p>
        </p:txBody>
      </p:sp>
      <p:sp>
        <p:nvSpPr>
          <p:cNvPr id="5" name="Footer Placeholder 4">
            <a:extLst>
              <a:ext uri="{FF2B5EF4-FFF2-40B4-BE49-F238E27FC236}">
                <a16:creationId xmlns:a16="http://schemas.microsoft.com/office/drawing/2014/main" id="{27288BF7-8B85-4860-BD5E-4F1334D82458}"/>
              </a:ext>
            </a:extLst>
          </p:cNvPr>
          <p:cNvSpPr>
            <a:spLocks noGrp="1"/>
          </p:cNvSpPr>
          <p:nvPr>
            <p:ph type="ftr" sz="quarter" idx="3"/>
          </p:nvPr>
        </p:nvSpPr>
        <p:spPr>
          <a:xfrm>
            <a:off x="6057900" y="9522756"/>
            <a:ext cx="6172200" cy="54701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9CCFE-5B0E-4844-8766-22F7E2D03BCF}"/>
              </a:ext>
            </a:extLst>
          </p:cNvPr>
          <p:cNvSpPr>
            <a:spLocks noGrp="1"/>
          </p:cNvSpPr>
          <p:nvPr>
            <p:ph type="sldNum" sz="quarter" idx="4"/>
          </p:nvPr>
        </p:nvSpPr>
        <p:spPr>
          <a:xfrm>
            <a:off x="12915900" y="9522756"/>
            <a:ext cx="4114800" cy="547011"/>
          </a:xfrm>
          <a:prstGeom prst="rect">
            <a:avLst/>
          </a:prstGeom>
        </p:spPr>
        <p:txBody>
          <a:bodyPr vert="horz" lIns="91440" tIns="45720" rIns="91440" bIns="45720" rtlCol="0" anchor="ctr"/>
          <a:lstStyle>
            <a:lvl1pPr algn="r">
              <a:defRPr sz="1200">
                <a:solidFill>
                  <a:schemeClr val="tx1">
                    <a:tint val="75000"/>
                  </a:schemeClr>
                </a:solidFill>
              </a:defRPr>
            </a:lvl1pPr>
          </a:lstStyle>
          <a:p>
            <a:fld id="{0DBC6424-0649-417B-99EB-986CE19CEA20}" type="slidenum">
              <a:rPr lang="en-US" smtClean="0"/>
              <a:t>‹#›</a:t>
            </a:fld>
            <a:endParaRPr lang="en-US"/>
          </a:p>
        </p:txBody>
      </p:sp>
    </p:spTree>
    <p:extLst>
      <p:ext uri="{BB962C8B-B14F-4D97-AF65-F5344CB8AC3E}">
        <p14:creationId xmlns:p14="http://schemas.microsoft.com/office/powerpoint/2010/main" val="327099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nnoboyz.deviantart.com/art/power-point-background-333791793"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illustrations/thank-you-thanks-official-card-603996/"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853D7-0202-4C7B-B98A-B36BB33EE6B8}"/>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F313F013-9016-4EE7-AFCF-6AE8FDAB9AC2}"/>
              </a:ext>
            </a:extLst>
          </p:cNvPr>
          <p:cNvSpPr txBox="1"/>
          <p:nvPr/>
        </p:nvSpPr>
        <p:spPr>
          <a:xfrm>
            <a:off x="4902200" y="3911600"/>
            <a:ext cx="9108263" cy="3157916"/>
          </a:xfrm>
          <a:prstGeom prst="rect">
            <a:avLst/>
          </a:prstGeom>
          <a:noFill/>
        </p:spPr>
        <p:txBody>
          <a:bodyPr vert="horz" wrap="none" lIns="0" tIns="0" rIns="0" bIns="0" rtlCol="0">
            <a:spAutoFit/>
          </a:bodyPr>
          <a:lstStyle/>
          <a:p>
            <a:pPr>
              <a:lnSpc>
                <a:spcPts val="13800"/>
              </a:lnSpc>
            </a:pPr>
            <a:r>
              <a:rPr lang="en-US" sz="11410" b="1" dirty="0">
                <a:solidFill>
                  <a:schemeClr val="accent4">
                    <a:lumMod val="40000"/>
                    <a:lumOff val="60000"/>
                  </a:schemeClr>
                </a:solidFill>
                <a:latin typeface="Arial" panose="020B0604020202020204" pitchFamily="34" charset="0"/>
              </a:rPr>
              <a:t>King County </a:t>
            </a:r>
          </a:p>
          <a:p>
            <a:pPr>
              <a:lnSpc>
                <a:spcPts val="13800"/>
              </a:lnSpc>
            </a:pPr>
            <a:endParaRPr lang="en-US" dirty="0"/>
          </a:p>
        </p:txBody>
      </p:sp>
      <p:sp>
        <p:nvSpPr>
          <p:cNvPr id="5" name="TextBox 4">
            <a:extLst>
              <a:ext uri="{FF2B5EF4-FFF2-40B4-BE49-F238E27FC236}">
                <a16:creationId xmlns:a16="http://schemas.microsoft.com/office/drawing/2014/main" id="{1625509C-6FB1-4C49-927A-4EFBD8C94975}"/>
              </a:ext>
            </a:extLst>
          </p:cNvPr>
          <p:cNvSpPr txBox="1"/>
          <p:nvPr/>
        </p:nvSpPr>
        <p:spPr>
          <a:xfrm>
            <a:off x="2933700" y="5664200"/>
            <a:ext cx="13508506" cy="2664191"/>
          </a:xfrm>
          <a:prstGeom prst="rect">
            <a:avLst/>
          </a:prstGeom>
          <a:noFill/>
        </p:spPr>
        <p:txBody>
          <a:bodyPr vert="horz" wrap="none" lIns="0" tIns="0" rIns="0" bIns="0" rtlCol="0">
            <a:spAutoFit/>
          </a:bodyPr>
          <a:lstStyle/>
          <a:p>
            <a:pPr>
              <a:lnSpc>
                <a:spcPts val="11600"/>
              </a:lnSpc>
            </a:pPr>
            <a:r>
              <a:rPr lang="en-US" sz="11410" b="1" dirty="0">
                <a:solidFill>
                  <a:schemeClr val="accent4">
                    <a:lumMod val="40000"/>
                    <a:lumOff val="60000"/>
                  </a:schemeClr>
                </a:solidFill>
                <a:latin typeface="Arial" panose="020B0604020202020204" pitchFamily="34" charset="0"/>
              </a:rPr>
              <a:t>Houses Sales Data </a:t>
            </a:r>
          </a:p>
          <a:p>
            <a:pPr>
              <a:lnSpc>
                <a:spcPts val="11600"/>
              </a:lnSpc>
            </a:pPr>
            <a:endParaRPr lang="en-US" dirty="0"/>
          </a:p>
        </p:txBody>
      </p:sp>
      <p:sp>
        <p:nvSpPr>
          <p:cNvPr id="7" name="TextBox 6">
            <a:extLst>
              <a:ext uri="{FF2B5EF4-FFF2-40B4-BE49-F238E27FC236}">
                <a16:creationId xmlns:a16="http://schemas.microsoft.com/office/drawing/2014/main" id="{1DF4E892-5A91-4983-9FF3-4113110586A5}"/>
              </a:ext>
            </a:extLst>
          </p:cNvPr>
          <p:cNvSpPr txBox="1"/>
          <p:nvPr/>
        </p:nvSpPr>
        <p:spPr>
          <a:xfrm>
            <a:off x="2294466" y="10274300"/>
            <a:ext cx="13699066" cy="230832"/>
          </a:xfrm>
          <a:prstGeom prst="rect">
            <a:avLst/>
          </a:prstGeom>
          <a:noFill/>
        </p:spPr>
        <p:txBody>
          <a:bodyPr wrap="square" rtlCol="0">
            <a:spAutoFit/>
          </a:bodyPr>
          <a:lstStyle/>
          <a:p>
            <a:r>
              <a:rPr lang="en-US" sz="900">
                <a:hlinkClick r:id="rId3" tooltip="https://sennoboyz.deviantart.com/art/power-point-background-333791793"/>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02618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DADE7-2465-4068-A839-57F4790F6CE1}"/>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376900" cy="10274300"/>
          </a:xfrm>
          <a:prstGeom prst="rect">
            <a:avLst/>
          </a:prstGeom>
        </p:spPr>
      </p:pic>
      <p:sp>
        <p:nvSpPr>
          <p:cNvPr id="16" name="TextBox 15">
            <a:extLst>
              <a:ext uri="{FF2B5EF4-FFF2-40B4-BE49-F238E27FC236}">
                <a16:creationId xmlns:a16="http://schemas.microsoft.com/office/drawing/2014/main" id="{47C2F589-7EC0-4E87-9CFF-5ECCDB9F7CBF}"/>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pic>
        <p:nvPicPr>
          <p:cNvPr id="6" name="Picture 5">
            <a:extLst>
              <a:ext uri="{FF2B5EF4-FFF2-40B4-BE49-F238E27FC236}">
                <a16:creationId xmlns:a16="http://schemas.microsoft.com/office/drawing/2014/main" id="{ACF4AEDE-2A53-B24F-D707-708F3728ABC6}"/>
              </a:ext>
            </a:extLst>
          </p:cNvPr>
          <p:cNvPicPr>
            <a:picLocks noChangeAspect="1"/>
          </p:cNvPicPr>
          <p:nvPr/>
        </p:nvPicPr>
        <p:blipFill>
          <a:blip r:embed="rId5"/>
          <a:stretch>
            <a:fillRect/>
          </a:stretch>
        </p:blipFill>
        <p:spPr>
          <a:xfrm>
            <a:off x="1586470" y="3242495"/>
            <a:ext cx="11959011" cy="5384875"/>
          </a:xfrm>
          <a:prstGeom prst="rect">
            <a:avLst/>
          </a:prstGeom>
        </p:spPr>
      </p:pic>
      <p:sp>
        <p:nvSpPr>
          <p:cNvPr id="10" name="Rectangle 9">
            <a:extLst>
              <a:ext uri="{FF2B5EF4-FFF2-40B4-BE49-F238E27FC236}">
                <a16:creationId xmlns:a16="http://schemas.microsoft.com/office/drawing/2014/main" id="{2C7BEF0A-2481-4503-E7C4-CB671460FC31}"/>
              </a:ext>
            </a:extLst>
          </p:cNvPr>
          <p:cNvSpPr/>
          <p:nvPr/>
        </p:nvSpPr>
        <p:spPr>
          <a:xfrm>
            <a:off x="1524683" y="1667257"/>
            <a:ext cx="10325444" cy="1569660"/>
          </a:xfrm>
          <a:prstGeom prst="rect">
            <a:avLst/>
          </a:prstGeom>
        </p:spPr>
        <p:txBody>
          <a:bodyPr wrap="square">
            <a:spAutoFit/>
          </a:bodyPr>
          <a:lstStyle/>
          <a:p>
            <a:r>
              <a:rPr lang="en-US" sz="3200" b="0" i="0" dirty="0">
                <a:solidFill>
                  <a:srgbClr val="000000"/>
                </a:solidFill>
                <a:effectLst/>
              </a:rPr>
              <a:t>As the condition of the house improves, price increases - houses with a very good condition have higher prices. Thus, keeping property in a good condition will higher valuation</a:t>
            </a:r>
            <a:endParaRPr lang="en-GB" sz="3200" b="0" dirty="0">
              <a:solidFill>
                <a:srgbClr val="D4D4D4"/>
              </a:solidFill>
              <a:effectLst/>
            </a:endParaRPr>
          </a:p>
        </p:txBody>
      </p:sp>
      <p:sp>
        <p:nvSpPr>
          <p:cNvPr id="11" name="TextBox 10">
            <a:extLst>
              <a:ext uri="{FF2B5EF4-FFF2-40B4-BE49-F238E27FC236}">
                <a16:creationId xmlns:a16="http://schemas.microsoft.com/office/drawing/2014/main" id="{13F7FA8E-7D65-E434-0F79-C2995A408F45}"/>
              </a:ext>
            </a:extLst>
          </p:cNvPr>
          <p:cNvSpPr txBox="1"/>
          <p:nvPr/>
        </p:nvSpPr>
        <p:spPr>
          <a:xfrm>
            <a:off x="1631795" y="1128583"/>
            <a:ext cx="10496395" cy="538674"/>
          </a:xfrm>
          <a:prstGeom prst="rect">
            <a:avLst/>
          </a:prstGeom>
          <a:noFill/>
        </p:spPr>
        <p:txBody>
          <a:bodyPr vert="horz" wrap="square" lIns="0" tIns="0" rIns="0" bIns="0" rtlCol="0">
            <a:spAutoFit/>
          </a:bodyPr>
          <a:lstStyle/>
          <a:p>
            <a:pPr>
              <a:lnSpc>
                <a:spcPts val="3700"/>
              </a:lnSpc>
            </a:pPr>
            <a:r>
              <a:rPr lang="en-US" sz="5400" b="1" dirty="0">
                <a:solidFill>
                  <a:schemeClr val="bg1"/>
                </a:solidFill>
              </a:rPr>
              <a:t>Average Property Price vs. Condition</a:t>
            </a:r>
          </a:p>
        </p:txBody>
      </p:sp>
    </p:spTree>
    <p:extLst>
      <p:ext uri="{BB962C8B-B14F-4D97-AF65-F5344CB8AC3E}">
        <p14:creationId xmlns:p14="http://schemas.microsoft.com/office/powerpoint/2010/main" val="115697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73668-F050-48A9-85F4-724DADC52F1E}"/>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073145F9-8924-45D6-86F2-3C6F7DE30ACE}"/>
              </a:ext>
            </a:extLst>
          </p:cNvPr>
          <p:cNvSpPr txBox="1"/>
          <p:nvPr/>
        </p:nvSpPr>
        <p:spPr>
          <a:xfrm>
            <a:off x="355600" y="1701470"/>
            <a:ext cx="9410700" cy="1542089"/>
          </a:xfrm>
          <a:prstGeom prst="rect">
            <a:avLst/>
          </a:prstGeom>
          <a:noFill/>
        </p:spPr>
        <p:txBody>
          <a:bodyPr vert="horz" wrap="square" lIns="0" tIns="0" rIns="0" bIns="0" rtlCol="0">
            <a:spAutoFit/>
          </a:bodyPr>
          <a:lstStyle/>
          <a:p>
            <a:pPr>
              <a:lnSpc>
                <a:spcPts val="4200"/>
              </a:lnSpc>
            </a:pPr>
            <a:endParaRPr lang="en-US" sz="3451" b="1" dirty="0">
              <a:solidFill>
                <a:srgbClr val="6BE4E7"/>
              </a:solidFill>
              <a:latin typeface="Arial" panose="020B0604020202020204" pitchFamily="34" charset="0"/>
            </a:endParaRPr>
          </a:p>
          <a:p>
            <a:pPr>
              <a:lnSpc>
                <a:spcPts val="4200"/>
              </a:lnSpc>
            </a:pPr>
            <a:r>
              <a:rPr lang="en-US" sz="3451" b="1" dirty="0">
                <a:latin typeface="Arial" panose="020B0604020202020204" pitchFamily="34" charset="0"/>
              </a:rPr>
              <a:t>Simple Linear Regression</a:t>
            </a:r>
            <a:r>
              <a:rPr lang="en-US" sz="3451" b="1" dirty="0">
                <a:solidFill>
                  <a:srgbClr val="6BE4E7"/>
                </a:solidFill>
                <a:latin typeface="Arial" panose="020B0604020202020204" pitchFamily="34" charset="0"/>
              </a:rPr>
              <a:t> </a:t>
            </a:r>
          </a:p>
          <a:p>
            <a:pPr>
              <a:lnSpc>
                <a:spcPts val="4200"/>
              </a:lnSpc>
            </a:pPr>
            <a:endParaRPr lang="en-US" dirty="0"/>
          </a:p>
        </p:txBody>
      </p:sp>
      <p:sp>
        <p:nvSpPr>
          <p:cNvPr id="5" name="TextBox 4">
            <a:extLst>
              <a:ext uri="{FF2B5EF4-FFF2-40B4-BE49-F238E27FC236}">
                <a16:creationId xmlns:a16="http://schemas.microsoft.com/office/drawing/2014/main" id="{98C77474-0A51-47C3-A66E-E4D0454FBB5D}"/>
              </a:ext>
            </a:extLst>
          </p:cNvPr>
          <p:cNvSpPr txBox="1"/>
          <p:nvPr/>
        </p:nvSpPr>
        <p:spPr>
          <a:xfrm>
            <a:off x="355600" y="2795840"/>
            <a:ext cx="8102601" cy="3198248"/>
          </a:xfrm>
          <a:prstGeom prst="rect">
            <a:avLst/>
          </a:prstGeom>
          <a:noFill/>
        </p:spPr>
        <p:txBody>
          <a:bodyPr vert="horz" wrap="square" lIns="0" tIns="0" rIns="0" bIns="0" rtlCol="0">
            <a:spAutoFit/>
          </a:bodyPr>
          <a:lstStyle/>
          <a:p>
            <a:pPr>
              <a:lnSpc>
                <a:spcPts val="3600"/>
              </a:lnSpc>
            </a:pPr>
            <a:endParaRPr lang="en-GB" sz="2810" dirty="0">
              <a:solidFill>
                <a:srgbClr val="FFFFFF"/>
              </a:solidFill>
              <a:latin typeface="Arial" panose="020B0604020202020204" pitchFamily="34" charset="0"/>
            </a:endParaRPr>
          </a:p>
          <a:p>
            <a:pPr>
              <a:lnSpc>
                <a:spcPts val="3600"/>
              </a:lnSpc>
            </a:pPr>
            <a:r>
              <a:rPr lang="en-GB" sz="2810" dirty="0">
                <a:latin typeface="Arial" panose="020B0604020202020204" pitchFamily="34" charset="0"/>
              </a:rPr>
              <a:t>We created a model to predict price using </a:t>
            </a:r>
            <a:r>
              <a:rPr lang="en-GB" sz="2810" dirty="0" err="1">
                <a:latin typeface="Arial" panose="020B0604020202020204" pitchFamily="34" charset="0"/>
              </a:rPr>
              <a:t>Sqft_living</a:t>
            </a:r>
            <a:r>
              <a:rPr lang="en-GB" sz="2810" dirty="0">
                <a:latin typeface="Arial" panose="020B0604020202020204" pitchFamily="34" charset="0"/>
              </a:rPr>
              <a:t> as the independent variable and price as the dependent</a:t>
            </a:r>
          </a:p>
          <a:p>
            <a:pPr>
              <a:lnSpc>
                <a:spcPts val="3600"/>
              </a:lnSpc>
            </a:pPr>
            <a:endParaRPr lang="en-GB" sz="2810" dirty="0">
              <a:solidFill>
                <a:srgbClr val="FFFFFF"/>
              </a:solidFill>
              <a:latin typeface="Arial" panose="020B0604020202020204" pitchFamily="34" charset="0"/>
            </a:endParaRPr>
          </a:p>
          <a:p>
            <a:pPr>
              <a:lnSpc>
                <a:spcPts val="3600"/>
              </a:lnSpc>
            </a:pPr>
            <a:endParaRPr lang="en-GB" sz="2810" dirty="0">
              <a:solidFill>
                <a:srgbClr val="FFFFFF"/>
              </a:solidFill>
              <a:latin typeface="Arial" panose="020B0604020202020204" pitchFamily="34" charset="0"/>
            </a:endParaRPr>
          </a:p>
          <a:p>
            <a:pPr>
              <a:lnSpc>
                <a:spcPts val="3600"/>
              </a:lnSpc>
            </a:pPr>
            <a:endParaRPr lang="en-US" sz="2810" dirty="0">
              <a:solidFill>
                <a:srgbClr val="FFFFFF"/>
              </a:solidFill>
              <a:latin typeface="Arial" panose="020B0604020202020204" pitchFamily="34" charset="0"/>
            </a:endParaRPr>
          </a:p>
        </p:txBody>
      </p:sp>
      <p:sp>
        <p:nvSpPr>
          <p:cNvPr id="9" name="TextBox 8">
            <a:extLst>
              <a:ext uri="{FF2B5EF4-FFF2-40B4-BE49-F238E27FC236}">
                <a16:creationId xmlns:a16="http://schemas.microsoft.com/office/drawing/2014/main" id="{E29CBEC3-9909-4DD2-AA04-8AFC31A013D0}"/>
              </a:ext>
            </a:extLst>
          </p:cNvPr>
          <p:cNvSpPr txBox="1"/>
          <p:nvPr/>
        </p:nvSpPr>
        <p:spPr>
          <a:xfrm>
            <a:off x="279089" y="4854146"/>
            <a:ext cx="7492999" cy="3157916"/>
          </a:xfrm>
          <a:prstGeom prst="rect">
            <a:avLst/>
          </a:prstGeom>
          <a:noFill/>
        </p:spPr>
        <p:txBody>
          <a:bodyPr vert="horz" wrap="square" lIns="0" tIns="0" rIns="0" bIns="0" rtlCol="0">
            <a:spAutoFit/>
          </a:bodyPr>
          <a:lstStyle/>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r>
              <a:rPr lang="en-US" sz="3525" b="1" dirty="0">
                <a:latin typeface="Arial" panose="020B0604020202020204" pitchFamily="34" charset="0"/>
              </a:rPr>
              <a:t>Multiple Linear Regression </a:t>
            </a:r>
          </a:p>
          <a:p>
            <a:pPr>
              <a:lnSpc>
                <a:spcPts val="4200"/>
              </a:lnSpc>
            </a:pPr>
            <a:endParaRPr lang="en-US" dirty="0"/>
          </a:p>
        </p:txBody>
      </p:sp>
      <p:sp>
        <p:nvSpPr>
          <p:cNvPr id="10" name="TextBox 9">
            <a:extLst>
              <a:ext uri="{FF2B5EF4-FFF2-40B4-BE49-F238E27FC236}">
                <a16:creationId xmlns:a16="http://schemas.microsoft.com/office/drawing/2014/main" id="{72C05FBE-F665-4766-BD23-5AE6B13D9DAB}"/>
              </a:ext>
            </a:extLst>
          </p:cNvPr>
          <p:cNvSpPr txBox="1"/>
          <p:nvPr/>
        </p:nvSpPr>
        <p:spPr>
          <a:xfrm>
            <a:off x="114300" y="7378700"/>
            <a:ext cx="15948381" cy="2813206"/>
          </a:xfrm>
          <a:prstGeom prst="rect">
            <a:avLst/>
          </a:prstGeom>
          <a:noFill/>
        </p:spPr>
        <p:txBody>
          <a:bodyPr vert="horz" wrap="square" lIns="0" tIns="0" rIns="0" bIns="0" rtlCol="0">
            <a:spAutoFit/>
          </a:bodyPr>
          <a:lstStyle/>
          <a:p>
            <a:pPr>
              <a:lnSpc>
                <a:spcPts val="3700"/>
              </a:lnSpc>
            </a:pPr>
            <a:endParaRPr lang="en-GB" sz="2909" dirty="0">
              <a:solidFill>
                <a:srgbClr val="FFFFFF"/>
              </a:solidFill>
              <a:latin typeface="Arial" panose="020B0604020202020204" pitchFamily="34" charset="0"/>
            </a:endParaRPr>
          </a:p>
          <a:p>
            <a:pPr>
              <a:lnSpc>
                <a:spcPts val="3700"/>
              </a:lnSpc>
            </a:pPr>
            <a:endParaRPr lang="en-GB" sz="2909" dirty="0">
              <a:solidFill>
                <a:srgbClr val="FFFFFF"/>
              </a:solidFill>
              <a:latin typeface="Arial" panose="020B0604020202020204" pitchFamily="34" charset="0"/>
            </a:endParaRPr>
          </a:p>
          <a:p>
            <a:pPr>
              <a:lnSpc>
                <a:spcPts val="3700"/>
              </a:lnSpc>
            </a:pPr>
            <a:r>
              <a:rPr lang="en-GB" sz="2909" dirty="0">
                <a:latin typeface="Arial" panose="020B0604020202020204" pitchFamily="34" charset="0"/>
              </a:rPr>
              <a:t>We created a model to predict price  using bedrooms + bathrooms + </a:t>
            </a:r>
            <a:r>
              <a:rPr lang="en-GB" sz="2909" dirty="0" err="1">
                <a:latin typeface="Arial" panose="020B0604020202020204" pitchFamily="34" charset="0"/>
              </a:rPr>
              <a:t>sqft_living</a:t>
            </a:r>
            <a:r>
              <a:rPr lang="en-GB" sz="2909" dirty="0">
                <a:latin typeface="Arial" panose="020B0604020202020204" pitchFamily="34" charset="0"/>
              </a:rPr>
              <a:t> + </a:t>
            </a:r>
            <a:r>
              <a:rPr lang="en-GB" sz="2909" dirty="0" err="1">
                <a:latin typeface="Arial" panose="020B0604020202020204" pitchFamily="34" charset="0"/>
              </a:rPr>
              <a:t>sqft_lot</a:t>
            </a:r>
            <a:r>
              <a:rPr lang="en-GB" sz="2909" dirty="0">
                <a:latin typeface="Arial" panose="020B0604020202020204" pitchFamily="34" charset="0"/>
              </a:rPr>
              <a:t> + waterfront +floors +year +conditioning</a:t>
            </a:r>
          </a:p>
          <a:p>
            <a:pPr>
              <a:lnSpc>
                <a:spcPts val="3700"/>
              </a:lnSpc>
            </a:pPr>
            <a:r>
              <a:rPr lang="en-GB" sz="2909" dirty="0">
                <a:solidFill>
                  <a:srgbClr val="FFFFFF"/>
                </a:solidFill>
                <a:latin typeface="Arial" panose="020B0604020202020204" pitchFamily="34" charset="0"/>
              </a:rPr>
              <a:t> </a:t>
            </a:r>
          </a:p>
          <a:p>
            <a:pPr>
              <a:lnSpc>
                <a:spcPts val="3700"/>
              </a:lnSpc>
            </a:pPr>
            <a:endParaRPr lang="en-US" sz="2909" dirty="0">
              <a:solidFill>
                <a:srgbClr val="FFFFFF"/>
              </a:solidFill>
              <a:latin typeface="Arial" panose="020B0604020202020204" pitchFamily="34" charset="0"/>
            </a:endParaRPr>
          </a:p>
        </p:txBody>
      </p:sp>
      <p:sp>
        <p:nvSpPr>
          <p:cNvPr id="12" name="TextBox 11">
            <a:extLst>
              <a:ext uri="{FF2B5EF4-FFF2-40B4-BE49-F238E27FC236}">
                <a16:creationId xmlns:a16="http://schemas.microsoft.com/office/drawing/2014/main" id="{B92A4E93-2805-4F7A-953C-A8A4AF4C59DC}"/>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pic>
        <p:nvPicPr>
          <p:cNvPr id="13" name="Picture 12">
            <a:extLst>
              <a:ext uri="{FF2B5EF4-FFF2-40B4-BE49-F238E27FC236}">
                <a16:creationId xmlns:a16="http://schemas.microsoft.com/office/drawing/2014/main" id="{8622E933-A01E-4195-A0D4-1750A6A9B0A5}"/>
              </a:ext>
            </a:extLst>
          </p:cNvPr>
          <p:cNvPicPr>
            <a:picLocks noChangeAspect="1"/>
          </p:cNvPicPr>
          <p:nvPr/>
        </p:nvPicPr>
        <p:blipFill>
          <a:blip r:embed="rId5"/>
          <a:stretch>
            <a:fillRect/>
          </a:stretch>
        </p:blipFill>
        <p:spPr>
          <a:xfrm>
            <a:off x="8813801" y="2102611"/>
            <a:ext cx="8788400" cy="4840734"/>
          </a:xfrm>
          <a:prstGeom prst="rect">
            <a:avLst/>
          </a:prstGeom>
        </p:spPr>
      </p:pic>
      <p:sp>
        <p:nvSpPr>
          <p:cNvPr id="2" name="TextBox 1">
            <a:extLst>
              <a:ext uri="{FF2B5EF4-FFF2-40B4-BE49-F238E27FC236}">
                <a16:creationId xmlns:a16="http://schemas.microsoft.com/office/drawing/2014/main" id="{85CF0682-B43B-D144-CBCB-E2AFC72BBFAC}"/>
              </a:ext>
            </a:extLst>
          </p:cNvPr>
          <p:cNvSpPr txBox="1"/>
          <p:nvPr/>
        </p:nvSpPr>
        <p:spPr>
          <a:xfrm>
            <a:off x="1631795" y="1128583"/>
            <a:ext cx="10496395" cy="538674"/>
          </a:xfrm>
          <a:prstGeom prst="rect">
            <a:avLst/>
          </a:prstGeom>
          <a:noFill/>
        </p:spPr>
        <p:txBody>
          <a:bodyPr vert="horz" wrap="square" lIns="0" tIns="0" rIns="0" bIns="0" rtlCol="0">
            <a:spAutoFit/>
          </a:bodyPr>
          <a:lstStyle/>
          <a:p>
            <a:pPr>
              <a:lnSpc>
                <a:spcPts val="3700"/>
              </a:lnSpc>
            </a:pPr>
            <a:r>
              <a:rPr lang="en-US" sz="5400" b="1" dirty="0">
                <a:solidFill>
                  <a:schemeClr val="bg1"/>
                </a:solidFill>
              </a:rPr>
              <a:t>Regression Modelling</a:t>
            </a:r>
          </a:p>
        </p:txBody>
      </p:sp>
    </p:spTree>
    <p:extLst>
      <p:ext uri="{BB962C8B-B14F-4D97-AF65-F5344CB8AC3E}">
        <p14:creationId xmlns:p14="http://schemas.microsoft.com/office/powerpoint/2010/main" val="123898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3774088-37A5-4D28-8391-C8EA168A96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5" name="TextBox 4">
            <a:extLst>
              <a:ext uri="{FF2B5EF4-FFF2-40B4-BE49-F238E27FC236}">
                <a16:creationId xmlns:a16="http://schemas.microsoft.com/office/drawing/2014/main" id="{76C02EF2-7A1E-48BA-AD73-450307A9AD74}"/>
              </a:ext>
            </a:extLst>
          </p:cNvPr>
          <p:cNvSpPr txBox="1"/>
          <p:nvPr/>
        </p:nvSpPr>
        <p:spPr>
          <a:xfrm>
            <a:off x="1028700" y="2130761"/>
            <a:ext cx="10759646" cy="3630096"/>
          </a:xfrm>
          <a:prstGeom prst="rect">
            <a:avLst/>
          </a:prstGeom>
          <a:noFill/>
        </p:spPr>
        <p:txBody>
          <a:bodyPr vert="horz" wrap="square" lIns="0" tIns="0" rIns="0" bIns="0" rtlCol="0">
            <a:spAutoFit/>
          </a:bodyPr>
          <a:lstStyle/>
          <a:p>
            <a:pPr>
              <a:lnSpc>
                <a:spcPct val="150000"/>
              </a:lnSpc>
            </a:pPr>
            <a:r>
              <a:rPr lang="en-US" sz="2912" b="1" dirty="0">
                <a:latin typeface="Arial" panose="020B0604020202020204" pitchFamily="34" charset="0"/>
              </a:rPr>
              <a:t>Simple Linear: Price vs </a:t>
            </a:r>
            <a:r>
              <a:rPr lang="en-US" sz="2912" b="1" dirty="0" err="1">
                <a:latin typeface="Arial" panose="020B0604020202020204" pitchFamily="34" charset="0"/>
              </a:rPr>
              <a:t>Sqft_Living</a:t>
            </a:r>
            <a:r>
              <a:rPr lang="en-US" sz="2912" b="1" dirty="0">
                <a:latin typeface="Arial" panose="020B0604020202020204" pitchFamily="34" charset="0"/>
              </a:rPr>
              <a:t> </a:t>
            </a:r>
          </a:p>
          <a:p>
            <a:pPr>
              <a:lnSpc>
                <a:spcPct val="150000"/>
              </a:lnSpc>
            </a:pPr>
            <a:r>
              <a:rPr lang="en-US" sz="2800" dirty="0">
                <a:solidFill>
                  <a:srgbClr val="000000"/>
                </a:solidFill>
              </a:rPr>
              <a:t>The r-squared value, 0.363, </a:t>
            </a:r>
            <a:r>
              <a:rPr lang="en-GB" sz="2800" dirty="0">
                <a:solidFill>
                  <a:srgbClr val="000000"/>
                </a:solidFill>
              </a:rPr>
              <a:t> shows that the model can account for about 36.3% of the  variability of price around its </a:t>
            </a:r>
            <a:br>
              <a:rPr lang="en-GB" sz="2800" dirty="0">
                <a:solidFill>
                  <a:srgbClr val="000000"/>
                </a:solidFill>
              </a:rPr>
            </a:br>
            <a:r>
              <a:rPr lang="en-GB" sz="2800" dirty="0">
                <a:solidFill>
                  <a:srgbClr val="000000"/>
                </a:solidFill>
              </a:rPr>
              <a:t>mean. All of the p-values round to 0..</a:t>
            </a:r>
            <a:r>
              <a:rPr lang="en-GB" sz="2800" dirty="0"/>
              <a:t> An increase of 1 </a:t>
            </a:r>
            <a:r>
              <a:rPr lang="en-GB" sz="2800" dirty="0" err="1"/>
              <a:t>sq</a:t>
            </a:r>
            <a:r>
              <a:rPr lang="en-GB" sz="2800" dirty="0"/>
              <a:t> foot in </a:t>
            </a:r>
            <a:r>
              <a:rPr lang="en-GB" sz="2800" dirty="0" err="1"/>
              <a:t>sqft_living</a:t>
            </a:r>
            <a:r>
              <a:rPr lang="en-GB" sz="2800" dirty="0"/>
              <a:t> will result in an increase in house price by USD 122100</a:t>
            </a:r>
          </a:p>
          <a:p>
            <a:pPr>
              <a:lnSpc>
                <a:spcPct val="150000"/>
              </a:lnSpc>
            </a:pPr>
            <a:endParaRPr lang="en-US" dirty="0"/>
          </a:p>
        </p:txBody>
      </p:sp>
      <p:sp>
        <p:nvSpPr>
          <p:cNvPr id="19" name="TextBox 18">
            <a:extLst>
              <a:ext uri="{FF2B5EF4-FFF2-40B4-BE49-F238E27FC236}">
                <a16:creationId xmlns:a16="http://schemas.microsoft.com/office/drawing/2014/main" id="{9FC65370-BB0E-4DCC-80EF-6845F3E06F43}"/>
              </a:ext>
            </a:extLst>
          </p:cNvPr>
          <p:cNvSpPr txBox="1"/>
          <p:nvPr/>
        </p:nvSpPr>
        <p:spPr>
          <a:xfrm>
            <a:off x="726303" y="5760857"/>
            <a:ext cx="13842314" cy="3668953"/>
          </a:xfrm>
          <a:prstGeom prst="rect">
            <a:avLst/>
          </a:prstGeom>
          <a:noFill/>
        </p:spPr>
        <p:txBody>
          <a:bodyPr vert="horz" wrap="square" lIns="0" tIns="0" rIns="0" bIns="0" rtlCol="0">
            <a:spAutoFit/>
          </a:bodyPr>
          <a:lstStyle/>
          <a:p>
            <a:pPr>
              <a:lnSpc>
                <a:spcPct val="150000"/>
              </a:lnSpc>
            </a:pPr>
            <a:r>
              <a:rPr lang="en-US" sz="2883" b="1" dirty="0">
                <a:latin typeface="Arial" panose="020B0604020202020204" pitchFamily="34" charset="0"/>
              </a:rPr>
              <a:t>Multiple Linear Regression</a:t>
            </a:r>
            <a:br>
              <a:rPr lang="en-US" sz="2883" b="1" dirty="0">
                <a:solidFill>
                  <a:srgbClr val="00948F"/>
                </a:solidFill>
                <a:latin typeface="Arial" panose="020B0604020202020204" pitchFamily="34" charset="0"/>
              </a:rPr>
            </a:br>
            <a:endParaRPr lang="en-US" sz="2883" b="1" dirty="0">
              <a:latin typeface="Arial" panose="020B0604020202020204" pitchFamily="34" charset="0"/>
            </a:endParaRPr>
          </a:p>
          <a:p>
            <a:pPr>
              <a:lnSpc>
                <a:spcPts val="3700"/>
              </a:lnSpc>
            </a:pPr>
            <a:r>
              <a:rPr lang="en-US" sz="3200" dirty="0">
                <a:latin typeface="Arial" panose="020B0604020202020204" pitchFamily="34" charset="0"/>
              </a:rPr>
              <a:t> </a:t>
            </a:r>
            <a:r>
              <a:rPr lang="en-US" sz="2800" dirty="0">
                <a:solidFill>
                  <a:srgbClr val="000000"/>
                </a:solidFill>
              </a:rPr>
              <a:t>The r-squared value, 0.608, </a:t>
            </a:r>
            <a:r>
              <a:rPr lang="en-GB" sz="2800" dirty="0">
                <a:solidFill>
                  <a:srgbClr val="000000"/>
                </a:solidFill>
              </a:rPr>
              <a:t> shows that the model can  account for about 60.8% of the  variability of price around its mean with all the p values around 0 which implies that a null hypothesis developed can be rejected</a:t>
            </a:r>
          </a:p>
          <a:p>
            <a:pPr>
              <a:lnSpc>
                <a:spcPts val="3700"/>
              </a:lnSpc>
            </a:pPr>
            <a:endParaRPr lang="en-US" sz="2883" b="1" dirty="0">
              <a:latin typeface="Arial" panose="020B0604020202020204" pitchFamily="34" charset="0"/>
            </a:endParaRPr>
          </a:p>
          <a:p>
            <a:pPr>
              <a:lnSpc>
                <a:spcPts val="3700"/>
              </a:lnSpc>
            </a:pPr>
            <a:endParaRPr lang="en-US" sz="2883" b="1" dirty="0">
              <a:solidFill>
                <a:srgbClr val="00948F"/>
              </a:solidFill>
              <a:latin typeface="Arial" panose="020B0604020202020204" pitchFamily="34" charset="0"/>
            </a:endParaRPr>
          </a:p>
        </p:txBody>
      </p:sp>
      <p:sp>
        <p:nvSpPr>
          <p:cNvPr id="26" name="TextBox 25">
            <a:extLst>
              <a:ext uri="{FF2B5EF4-FFF2-40B4-BE49-F238E27FC236}">
                <a16:creationId xmlns:a16="http://schemas.microsoft.com/office/drawing/2014/main" id="{6D6DCD7E-3E03-4B7A-92A1-6793F4E774C0}"/>
              </a:ext>
            </a:extLst>
          </p:cNvPr>
          <p:cNvSpPr txBox="1"/>
          <p:nvPr/>
        </p:nvSpPr>
        <p:spPr>
          <a:xfrm>
            <a:off x="13222055" y="6728826"/>
            <a:ext cx="3053721" cy="520592"/>
          </a:xfrm>
          <a:prstGeom prst="rect">
            <a:avLst/>
          </a:prstGeom>
          <a:noFill/>
        </p:spPr>
        <p:txBody>
          <a:bodyPr vert="horz" wrap="square" lIns="0" tIns="0" rIns="0" bIns="0" rtlCol="0">
            <a:spAutoFit/>
          </a:bodyPr>
          <a:lstStyle/>
          <a:p>
            <a:pPr>
              <a:lnSpc>
                <a:spcPts val="2100"/>
              </a:lnSpc>
            </a:pPr>
            <a:endParaRPr lang="en-GB" sz="1689" dirty="0">
              <a:solidFill>
                <a:srgbClr val="000000"/>
              </a:solidFill>
              <a:latin typeface="Arial" panose="020B0604020202020204" pitchFamily="34" charset="0"/>
            </a:endParaRPr>
          </a:p>
          <a:p>
            <a:pPr>
              <a:lnSpc>
                <a:spcPts val="2100"/>
              </a:lnSpc>
            </a:pPr>
            <a:endParaRPr lang="en-US" sz="1689" dirty="0">
              <a:solidFill>
                <a:srgbClr val="000000"/>
              </a:solidFill>
              <a:latin typeface="Arial" panose="020B0604020202020204" pitchFamily="34" charset="0"/>
            </a:endParaRPr>
          </a:p>
        </p:txBody>
      </p:sp>
      <p:sp>
        <p:nvSpPr>
          <p:cNvPr id="31" name="TextBox 30">
            <a:extLst>
              <a:ext uri="{FF2B5EF4-FFF2-40B4-BE49-F238E27FC236}">
                <a16:creationId xmlns:a16="http://schemas.microsoft.com/office/drawing/2014/main" id="{A349EB58-4FF4-404A-BEB8-E0E43F9C6B07}"/>
              </a:ext>
            </a:extLst>
          </p:cNvPr>
          <p:cNvSpPr txBox="1"/>
          <p:nvPr/>
        </p:nvSpPr>
        <p:spPr>
          <a:xfrm>
            <a:off x="0" y="8566150"/>
            <a:ext cx="18288000"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0A48079D-3AE6-0135-DE3C-EF2D1E9DC2EA}"/>
              </a:ext>
            </a:extLst>
          </p:cNvPr>
          <p:cNvSpPr txBox="1"/>
          <p:nvPr/>
        </p:nvSpPr>
        <p:spPr>
          <a:xfrm>
            <a:off x="1631795" y="1128583"/>
            <a:ext cx="10496395" cy="538674"/>
          </a:xfrm>
          <a:prstGeom prst="rect">
            <a:avLst/>
          </a:prstGeom>
          <a:noFill/>
        </p:spPr>
        <p:txBody>
          <a:bodyPr vert="horz" wrap="square" lIns="0" tIns="0" rIns="0" bIns="0" rtlCol="0">
            <a:spAutoFit/>
          </a:bodyPr>
          <a:lstStyle/>
          <a:p>
            <a:pPr>
              <a:lnSpc>
                <a:spcPts val="3700"/>
              </a:lnSpc>
            </a:pPr>
            <a:r>
              <a:rPr lang="en-US" sz="5400" b="1" dirty="0">
                <a:solidFill>
                  <a:schemeClr val="bg1"/>
                </a:solidFill>
              </a:rPr>
              <a:t>Regression Results</a:t>
            </a:r>
          </a:p>
        </p:txBody>
      </p:sp>
    </p:spTree>
    <p:extLst>
      <p:ext uri="{BB962C8B-B14F-4D97-AF65-F5344CB8AC3E}">
        <p14:creationId xmlns:p14="http://schemas.microsoft.com/office/powerpoint/2010/main" val="33071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2D083-DC6F-4E59-B13C-3CC7EFF1BB0F}"/>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5" name="TextBox 4">
            <a:extLst>
              <a:ext uri="{FF2B5EF4-FFF2-40B4-BE49-F238E27FC236}">
                <a16:creationId xmlns:a16="http://schemas.microsoft.com/office/drawing/2014/main" id="{C4806BE4-6E5F-4D68-9E08-34AB8B3B4EB9}"/>
              </a:ext>
            </a:extLst>
          </p:cNvPr>
          <p:cNvSpPr txBox="1"/>
          <p:nvPr/>
        </p:nvSpPr>
        <p:spPr>
          <a:xfrm>
            <a:off x="365211" y="2282159"/>
            <a:ext cx="11410779" cy="4862870"/>
          </a:xfrm>
          <a:prstGeom prst="rect">
            <a:avLst/>
          </a:prstGeom>
          <a:noFill/>
        </p:spPr>
        <p:txBody>
          <a:bodyPr vert="horz" wrap="square" lIns="0" tIns="0" rIns="0" bIns="0" rtlCol="0">
            <a:spAutoFit/>
          </a:bodyPr>
          <a:lstStyle/>
          <a:p>
            <a:pPr marL="342900" indent="-342900">
              <a:buFont typeface="Arial" panose="020B0604020202020204" pitchFamily="34" charset="0"/>
              <a:buChar char="•"/>
            </a:pPr>
            <a:r>
              <a:rPr lang="en-GB" sz="2400" dirty="0">
                <a:solidFill>
                  <a:srgbClr val="000000"/>
                </a:solidFill>
                <a:latin typeface="Arial" panose="020B0604020202020204" pitchFamily="34" charset="0"/>
              </a:rPr>
              <a:t>The multiple linear regression model is better than the simple regression models as it had a higher R-squared value (60.8% vs. 36.3%). This shows that categorical variables </a:t>
            </a:r>
            <a:r>
              <a:rPr lang="en-GB" sz="2800" dirty="0">
                <a:solidFill>
                  <a:srgbClr val="000000"/>
                </a:solidFill>
                <a:latin typeface="Arial" panose="020B0604020202020204" pitchFamily="34" charset="0"/>
              </a:rPr>
              <a:t>had</a:t>
            </a:r>
            <a:r>
              <a:rPr lang="en-GB" sz="2400" dirty="0">
                <a:solidFill>
                  <a:srgbClr val="000000"/>
                </a:solidFill>
                <a:latin typeface="Arial" panose="020B0604020202020204" pitchFamily="34" charset="0"/>
              </a:rPr>
              <a:t> a positive effect on the prices as illustrated in the univariate analysis. </a:t>
            </a:r>
          </a:p>
          <a:p>
            <a:endParaRPr lang="en-GB" sz="2400" dirty="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rPr>
              <a:t>Bedrooms, bathrooms, square footage of living space, number of floors, and the condition of the house are all significant predictors of the price of a house.</a:t>
            </a:r>
          </a:p>
          <a:p>
            <a:endParaRPr lang="en-US" sz="2400" dirty="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rPr>
              <a:t>The quarter of the year in which the house was sold also appears to have a small effect on the price.</a:t>
            </a:r>
          </a:p>
          <a:p>
            <a:endParaRPr lang="en-US" sz="2400" dirty="0">
              <a:solidFill>
                <a:srgbClr val="000000"/>
              </a:solidFill>
              <a:latin typeface="Arial" panose="020B0604020202020204" pitchFamily="34" charset="0"/>
            </a:endParaRPr>
          </a:p>
          <a:p>
            <a:endParaRPr lang="en-US" sz="2400" dirty="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rPr>
              <a:t>The limitations of the data used to train the model should be considered</a:t>
            </a:r>
          </a:p>
        </p:txBody>
      </p:sp>
      <p:sp>
        <p:nvSpPr>
          <p:cNvPr id="14" name="TextBox 13">
            <a:extLst>
              <a:ext uri="{FF2B5EF4-FFF2-40B4-BE49-F238E27FC236}">
                <a16:creationId xmlns:a16="http://schemas.microsoft.com/office/drawing/2014/main" id="{99AE2DE4-92FD-4C92-9852-B87EE84A21BD}"/>
              </a:ext>
            </a:extLst>
          </p:cNvPr>
          <p:cNvSpPr txBox="1"/>
          <p:nvPr/>
        </p:nvSpPr>
        <p:spPr>
          <a:xfrm>
            <a:off x="2294466"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455D34BF-4E59-4DDE-89DF-5943902E8B5F}"/>
              </a:ext>
            </a:extLst>
          </p:cNvPr>
          <p:cNvSpPr txBox="1"/>
          <p:nvPr/>
        </p:nvSpPr>
        <p:spPr>
          <a:xfrm>
            <a:off x="1692876" y="1128583"/>
            <a:ext cx="10435314" cy="551936"/>
          </a:xfrm>
          <a:prstGeom prst="rect">
            <a:avLst/>
          </a:prstGeom>
          <a:noFill/>
        </p:spPr>
        <p:txBody>
          <a:bodyPr vert="horz" wrap="square" lIns="0" tIns="0" rIns="0" bIns="0" rtlCol="0">
            <a:spAutoFit/>
          </a:bodyPr>
          <a:lstStyle/>
          <a:p>
            <a:pPr>
              <a:lnSpc>
                <a:spcPts val="3700"/>
              </a:lnSpc>
            </a:pPr>
            <a:r>
              <a:rPr lang="en-US" sz="5400" b="1" dirty="0">
                <a:solidFill>
                  <a:schemeClr val="bg1"/>
                </a:solidFill>
              </a:rPr>
              <a:t>Conclusions</a:t>
            </a:r>
          </a:p>
        </p:txBody>
      </p:sp>
    </p:spTree>
    <p:extLst>
      <p:ext uri="{BB962C8B-B14F-4D97-AF65-F5344CB8AC3E}">
        <p14:creationId xmlns:p14="http://schemas.microsoft.com/office/powerpoint/2010/main" val="21258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2D083-DC6F-4E59-B13C-3CC7EFF1BB0F}"/>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5" name="TextBox 4">
            <a:extLst>
              <a:ext uri="{FF2B5EF4-FFF2-40B4-BE49-F238E27FC236}">
                <a16:creationId xmlns:a16="http://schemas.microsoft.com/office/drawing/2014/main" id="{C4806BE4-6E5F-4D68-9E08-34AB8B3B4EB9}"/>
              </a:ext>
            </a:extLst>
          </p:cNvPr>
          <p:cNvSpPr txBox="1"/>
          <p:nvPr/>
        </p:nvSpPr>
        <p:spPr>
          <a:xfrm>
            <a:off x="525849" y="2000723"/>
            <a:ext cx="15113000" cy="7386638"/>
          </a:xfrm>
          <a:prstGeom prst="rect">
            <a:avLst/>
          </a:prstGeom>
          <a:noFill/>
        </p:spPr>
        <p:txBody>
          <a:bodyPr vert="horz" wrap="square" lIns="0" tIns="0" rIns="0" bIns="0" rtlCol="0">
            <a:spAutoFit/>
          </a:bodyPr>
          <a:lstStyle/>
          <a:p>
            <a:pPr algn="l"/>
            <a:r>
              <a:rPr lang="en-US" sz="2400" b="1" i="0" dirty="0">
                <a:solidFill>
                  <a:srgbClr val="000000"/>
                </a:solidFill>
                <a:effectLst/>
                <a:latin typeface="Helvetica Neue"/>
              </a:rPr>
              <a:t>Focus on important features: realtors should consider the importance of the number of bedrooms, number of bathrooms, and square footage of the living area when determining a property's value.</a:t>
            </a:r>
            <a:r>
              <a:rPr lang="en-US" sz="2400" b="0" i="0" dirty="0">
                <a:solidFill>
                  <a:srgbClr val="000000"/>
                </a:solidFill>
                <a:effectLst/>
                <a:latin typeface="Helvetica Neue"/>
              </a:rPr>
              <a:t> </a:t>
            </a:r>
          </a:p>
          <a:p>
            <a:pPr marL="342900" indent="-342900" algn="l">
              <a:buFont typeface="Arial" panose="020B0604020202020204" pitchFamily="34" charset="0"/>
              <a:buChar char="•"/>
            </a:pPr>
            <a:r>
              <a:rPr lang="en-US" sz="2400" b="0" i="0" dirty="0">
                <a:solidFill>
                  <a:srgbClr val="000000"/>
                </a:solidFill>
                <a:effectLst/>
                <a:latin typeface="Helvetica Neue"/>
              </a:rPr>
              <a:t>In particular, an increase of 1 sq foot in </a:t>
            </a:r>
            <a:r>
              <a:rPr lang="en-US" sz="2400" b="0" i="0" dirty="0" err="1">
                <a:solidFill>
                  <a:srgbClr val="000000"/>
                </a:solidFill>
                <a:effectLst/>
                <a:latin typeface="Helvetica Neue"/>
              </a:rPr>
              <a:t>sqft_living</a:t>
            </a:r>
            <a:r>
              <a:rPr lang="en-US" sz="2400" b="0" i="0" dirty="0">
                <a:solidFill>
                  <a:srgbClr val="000000"/>
                </a:solidFill>
                <a:effectLst/>
                <a:latin typeface="Helvetica Neue"/>
              </a:rPr>
              <a:t> will result in an increase in house price by USD 169.85, </a:t>
            </a:r>
            <a:endParaRPr lang="en-US" sz="2400" dirty="0">
              <a:solidFill>
                <a:srgbClr val="000000"/>
              </a:solidFill>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An increase in 1 bathroom results in an increase in price by USD 15120.0. </a:t>
            </a:r>
          </a:p>
          <a:p>
            <a:pPr marL="342900" indent="-342900" algn="l">
              <a:buFont typeface="Arial" panose="020B0604020202020204" pitchFamily="34" charset="0"/>
              <a:buChar char="•"/>
            </a:pPr>
            <a:r>
              <a:rPr lang="en-US" sz="2400" b="0" i="0" dirty="0">
                <a:solidFill>
                  <a:srgbClr val="000000"/>
                </a:solidFill>
                <a:effectLst/>
                <a:latin typeface="Helvetica Neue"/>
              </a:rPr>
              <a:t>However, an increase in 1 bedroom results in a decrease in price by USD 22130.0. Realtors should consider these features when pricing a property or advising sellers on what features to highlight in a property.</a:t>
            </a:r>
          </a:p>
          <a:p>
            <a:pPr algn="l"/>
            <a:endParaRPr lang="en-US" sz="2400" b="0" i="0" dirty="0">
              <a:solidFill>
                <a:srgbClr val="000000"/>
              </a:solidFill>
              <a:effectLst/>
              <a:latin typeface="Helvetica Neue"/>
            </a:endParaRPr>
          </a:p>
          <a:p>
            <a:pPr algn="l"/>
            <a:r>
              <a:rPr lang="en-US" sz="2400" b="1" i="0" dirty="0">
                <a:solidFill>
                  <a:srgbClr val="000000"/>
                </a:solidFill>
                <a:effectLst/>
                <a:latin typeface="Helvetica Neue"/>
              </a:rPr>
              <a:t>Highlight desirable locations: realtors to consider the location of a property, especially in terms of the region it is located in.</a:t>
            </a:r>
          </a:p>
          <a:p>
            <a:pPr marL="342900" indent="-342900" algn="l">
              <a:buFont typeface="Arial" panose="020B0604020202020204" pitchFamily="34" charset="0"/>
              <a:buChar char="•"/>
            </a:pPr>
            <a:r>
              <a:rPr lang="en-US" sz="2400" b="0" i="0" dirty="0">
                <a:solidFill>
                  <a:srgbClr val="000000"/>
                </a:solidFill>
                <a:effectLst/>
                <a:latin typeface="Helvetica Neue"/>
              </a:rPr>
              <a:t>Realtors should inform clients that different regions have different associated increases or decreases in price. In particular, the north-west region has an associated increase in price of about USD 107500.0, while the south-west has an associated decrease in price of about USD 102100.0.</a:t>
            </a:r>
          </a:p>
          <a:p>
            <a:pPr algn="l"/>
            <a:endParaRPr lang="en-US" sz="2400" b="0" i="0" dirty="0">
              <a:solidFill>
                <a:srgbClr val="000000"/>
              </a:solidFill>
              <a:effectLst/>
              <a:latin typeface="Helvetica Neue"/>
            </a:endParaRPr>
          </a:p>
          <a:p>
            <a:pPr algn="l"/>
            <a:r>
              <a:rPr lang="en-US" sz="2400" b="1" i="0" dirty="0">
                <a:solidFill>
                  <a:srgbClr val="000000"/>
                </a:solidFill>
                <a:effectLst/>
                <a:latin typeface="Helvetica Neue"/>
              </a:rPr>
              <a:t>Realtors should ensure that the condition of a property is highlighted in any marketing materials or listings, and they should take steps to ensure that the view from the property is presented in the best possible light:</a:t>
            </a:r>
          </a:p>
          <a:p>
            <a:pPr marL="342900" indent="-342900" algn="l">
              <a:buFont typeface="Arial" panose="020B0604020202020204" pitchFamily="34" charset="0"/>
              <a:buChar char="•"/>
            </a:pPr>
            <a:r>
              <a:rPr lang="en-US" sz="2400" b="0" i="0" dirty="0">
                <a:solidFill>
                  <a:srgbClr val="000000"/>
                </a:solidFill>
                <a:effectLst/>
                <a:latin typeface="Helvetica Neue"/>
              </a:rPr>
              <a:t>For example, having an "EXCELLENT" view is associated with an increase in price of about USD 142900.0 </a:t>
            </a:r>
          </a:p>
          <a:p>
            <a:pPr marL="342900" indent="-342900" algn="l">
              <a:buFont typeface="Arial" panose="020B0604020202020204" pitchFamily="34" charset="0"/>
              <a:buChar char="•"/>
            </a:pPr>
            <a:r>
              <a:rPr lang="en-US" sz="2400" dirty="0">
                <a:solidFill>
                  <a:srgbClr val="000000"/>
                </a:solidFill>
                <a:latin typeface="Helvetica Neue"/>
              </a:rPr>
              <a:t>H</a:t>
            </a:r>
            <a:r>
              <a:rPr lang="en-US" sz="2400" b="0" i="0" dirty="0">
                <a:solidFill>
                  <a:srgbClr val="000000"/>
                </a:solidFill>
                <a:effectLst/>
                <a:latin typeface="Helvetica Neue"/>
              </a:rPr>
              <a:t>aving no view (“NONE”) is associated with a decrease in price of about USD 76080.0. </a:t>
            </a:r>
          </a:p>
          <a:p>
            <a:pPr marL="342900" indent="-342900" algn="l">
              <a:buFont typeface="Arial" panose="020B0604020202020204" pitchFamily="34" charset="0"/>
              <a:buChar char="•"/>
            </a:pPr>
            <a:r>
              <a:rPr lang="en-US" sz="2400" b="0" i="0" dirty="0">
                <a:solidFill>
                  <a:srgbClr val="000000"/>
                </a:solidFill>
                <a:effectLst/>
                <a:latin typeface="Helvetica Neue"/>
              </a:rPr>
              <a:t>Similarly, having a "GOOD" condition is associated with an increase in price of about USD 36110.0</a:t>
            </a:r>
          </a:p>
          <a:p>
            <a:pPr marL="342900" indent="-342900" algn="l">
              <a:buFont typeface="Arial" panose="020B0604020202020204" pitchFamily="34" charset="0"/>
              <a:buChar char="•"/>
            </a:pPr>
            <a:r>
              <a:rPr lang="en-US" sz="2400" dirty="0">
                <a:solidFill>
                  <a:srgbClr val="000000"/>
                </a:solidFill>
                <a:latin typeface="Helvetica Neue"/>
              </a:rPr>
              <a:t>While</a:t>
            </a:r>
            <a:r>
              <a:rPr lang="en-US" sz="2400" b="0" i="0" dirty="0">
                <a:solidFill>
                  <a:srgbClr val="000000"/>
                </a:solidFill>
                <a:effectLst/>
                <a:latin typeface="Helvetica Neue"/>
              </a:rPr>
              <a:t> having a "FAIR" condition is associated with a decrease in price of about USD 44500.0. </a:t>
            </a:r>
          </a:p>
        </p:txBody>
      </p:sp>
      <p:sp>
        <p:nvSpPr>
          <p:cNvPr id="14" name="TextBox 13">
            <a:extLst>
              <a:ext uri="{FF2B5EF4-FFF2-40B4-BE49-F238E27FC236}">
                <a16:creationId xmlns:a16="http://schemas.microsoft.com/office/drawing/2014/main" id="{99AE2DE4-92FD-4C92-9852-B87EE84A21BD}"/>
              </a:ext>
            </a:extLst>
          </p:cNvPr>
          <p:cNvSpPr txBox="1"/>
          <p:nvPr/>
        </p:nvSpPr>
        <p:spPr>
          <a:xfrm>
            <a:off x="2294466"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B9C6BA60-DBBE-E7B1-36C3-8D2FEFDFD173}"/>
              </a:ext>
            </a:extLst>
          </p:cNvPr>
          <p:cNvSpPr txBox="1"/>
          <p:nvPr/>
        </p:nvSpPr>
        <p:spPr>
          <a:xfrm>
            <a:off x="1692876" y="1128583"/>
            <a:ext cx="10435314" cy="551936"/>
          </a:xfrm>
          <a:prstGeom prst="rect">
            <a:avLst/>
          </a:prstGeom>
          <a:noFill/>
        </p:spPr>
        <p:txBody>
          <a:bodyPr vert="horz" wrap="square" lIns="0" tIns="0" rIns="0" bIns="0" rtlCol="0">
            <a:spAutoFit/>
          </a:bodyPr>
          <a:lstStyle/>
          <a:p>
            <a:pPr>
              <a:lnSpc>
                <a:spcPts val="3700"/>
              </a:lnSpc>
            </a:pPr>
            <a:r>
              <a:rPr lang="en-US" sz="5400" b="1" dirty="0">
                <a:solidFill>
                  <a:schemeClr val="bg1"/>
                </a:solidFill>
              </a:rPr>
              <a:t>Recommendations</a:t>
            </a:r>
          </a:p>
        </p:txBody>
      </p:sp>
    </p:spTree>
    <p:extLst>
      <p:ext uri="{BB962C8B-B14F-4D97-AF65-F5344CB8AC3E}">
        <p14:creationId xmlns:p14="http://schemas.microsoft.com/office/powerpoint/2010/main" val="392960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1F162-9EA3-43E8-82EE-904553B289C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828FCAB6-58A3-4CE9-8B09-BAA2D1C11D21}"/>
              </a:ext>
            </a:extLst>
          </p:cNvPr>
          <p:cNvSpPr txBox="1"/>
          <p:nvPr/>
        </p:nvSpPr>
        <p:spPr>
          <a:xfrm>
            <a:off x="1028700" y="4406900"/>
            <a:ext cx="8216993" cy="3157916"/>
          </a:xfrm>
          <a:prstGeom prst="rect">
            <a:avLst/>
          </a:prstGeom>
          <a:noFill/>
        </p:spPr>
        <p:txBody>
          <a:bodyPr vert="horz" wrap="none" lIns="0" tIns="0" rIns="0" bIns="0" rtlCol="0">
            <a:spAutoFit/>
          </a:bodyPr>
          <a:lstStyle/>
          <a:p>
            <a:pPr>
              <a:lnSpc>
                <a:spcPts val="13800"/>
              </a:lnSpc>
            </a:pPr>
            <a:r>
              <a:rPr lang="en-US" sz="11410" b="1" dirty="0">
                <a:solidFill>
                  <a:srgbClr val="6BE4E7"/>
                </a:solidFill>
                <a:latin typeface="Arial" panose="020B0604020202020204" pitchFamily="34" charset="0"/>
              </a:rPr>
              <a:t>Thank you! </a:t>
            </a:r>
          </a:p>
          <a:p>
            <a:pPr>
              <a:lnSpc>
                <a:spcPts val="13800"/>
              </a:lnSpc>
            </a:pPr>
            <a:endParaRPr lang="en-US" dirty="0"/>
          </a:p>
        </p:txBody>
      </p:sp>
      <p:sp>
        <p:nvSpPr>
          <p:cNvPr id="5" name="TextBox 4">
            <a:extLst>
              <a:ext uri="{FF2B5EF4-FFF2-40B4-BE49-F238E27FC236}">
                <a16:creationId xmlns:a16="http://schemas.microsoft.com/office/drawing/2014/main" id="{50BFAD42-96D4-4839-97F0-F387911E27F0}"/>
              </a:ext>
            </a:extLst>
          </p:cNvPr>
          <p:cNvSpPr txBox="1"/>
          <p:nvPr/>
        </p:nvSpPr>
        <p:spPr>
          <a:xfrm>
            <a:off x="1028700" y="6400800"/>
            <a:ext cx="8045472" cy="734175"/>
          </a:xfrm>
          <a:prstGeom prst="rect">
            <a:avLst/>
          </a:prstGeom>
          <a:noFill/>
        </p:spPr>
        <p:txBody>
          <a:bodyPr vert="horz" wrap="none" lIns="0" tIns="0" rIns="0" bIns="0" rtlCol="0">
            <a:spAutoFit/>
          </a:bodyPr>
          <a:lstStyle/>
          <a:p>
            <a:pPr>
              <a:lnSpc>
                <a:spcPts val="3000"/>
              </a:lnSpc>
            </a:pPr>
            <a:r>
              <a:rPr lang="en-GB" sz="2609">
                <a:solidFill>
                  <a:srgbClr val="FFFFFF"/>
                </a:solidFill>
                <a:latin typeface="Arial" panose="020B0604020202020204" pitchFamily="34" charset="0"/>
              </a:rPr>
              <a:t>Feel free to reach out to us if you have any questions. </a:t>
            </a:r>
          </a:p>
          <a:p>
            <a:pPr>
              <a:lnSpc>
                <a:spcPts val="3000"/>
              </a:lnSpc>
            </a:pPr>
            <a:endParaRPr lang="en-US"/>
          </a:p>
        </p:txBody>
      </p:sp>
    </p:spTree>
    <p:extLst>
      <p:ext uri="{BB962C8B-B14F-4D97-AF65-F5344CB8AC3E}">
        <p14:creationId xmlns:p14="http://schemas.microsoft.com/office/powerpoint/2010/main" val="101582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80B49-8E64-42A9-A1B1-C23251A80D52}"/>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7216"/>
            <a:ext cx="18288000" cy="10274300"/>
          </a:xfrm>
          <a:prstGeom prst="rect">
            <a:avLst/>
          </a:prstGeom>
        </p:spPr>
      </p:pic>
      <p:sp>
        <p:nvSpPr>
          <p:cNvPr id="4" name="TextBox 3">
            <a:extLst>
              <a:ext uri="{FF2B5EF4-FFF2-40B4-BE49-F238E27FC236}">
                <a16:creationId xmlns:a16="http://schemas.microsoft.com/office/drawing/2014/main" id="{B0430C45-F9A9-4F1A-8288-00A5D6852066}"/>
              </a:ext>
            </a:extLst>
          </p:cNvPr>
          <p:cNvSpPr txBox="1"/>
          <p:nvPr/>
        </p:nvSpPr>
        <p:spPr>
          <a:xfrm>
            <a:off x="1028700" y="952500"/>
            <a:ext cx="3193182" cy="2045496"/>
          </a:xfrm>
          <a:prstGeom prst="rect">
            <a:avLst/>
          </a:prstGeom>
          <a:noFill/>
        </p:spPr>
        <p:txBody>
          <a:bodyPr vert="horz" wrap="none" lIns="0" tIns="0" rIns="0" bIns="0" rtlCol="0">
            <a:spAutoFit/>
          </a:bodyPr>
          <a:lstStyle/>
          <a:p>
            <a:pPr>
              <a:lnSpc>
                <a:spcPts val="8300"/>
              </a:lnSpc>
            </a:pPr>
            <a:r>
              <a:rPr lang="en-US" sz="5400" b="1" dirty="0">
                <a:solidFill>
                  <a:schemeClr val="bg1"/>
                </a:solidFill>
                <a:latin typeface="Arial" panose="020B0604020202020204" pitchFamily="34" charset="0"/>
              </a:rPr>
              <a:t>Contents </a:t>
            </a:r>
          </a:p>
          <a:p>
            <a:pPr>
              <a:lnSpc>
                <a:spcPts val="8300"/>
              </a:lnSpc>
            </a:pPr>
            <a:endParaRPr lang="en-US" sz="5400" dirty="0">
              <a:solidFill>
                <a:schemeClr val="bg1"/>
              </a:solidFill>
            </a:endParaRPr>
          </a:p>
        </p:txBody>
      </p:sp>
      <p:sp>
        <p:nvSpPr>
          <p:cNvPr id="5" name="TextBox 4">
            <a:extLst>
              <a:ext uri="{FF2B5EF4-FFF2-40B4-BE49-F238E27FC236}">
                <a16:creationId xmlns:a16="http://schemas.microsoft.com/office/drawing/2014/main" id="{19C80310-F510-42C3-BC3A-42EE191219A4}"/>
              </a:ext>
            </a:extLst>
          </p:cNvPr>
          <p:cNvSpPr txBox="1"/>
          <p:nvPr/>
        </p:nvSpPr>
        <p:spPr>
          <a:xfrm>
            <a:off x="1028700" y="2159000"/>
            <a:ext cx="99386" cy="779059"/>
          </a:xfrm>
          <a:prstGeom prst="rect">
            <a:avLst/>
          </a:prstGeom>
          <a:noFill/>
        </p:spPr>
        <p:txBody>
          <a:bodyPr vert="horz" wrap="none" lIns="0" tIns="0" rIns="0" bIns="0" rtlCol="0">
            <a:spAutoFit/>
          </a:bodyPr>
          <a:lstStyle/>
          <a:p>
            <a:pPr>
              <a:lnSpc>
                <a:spcPts val="3200"/>
              </a:lnSpc>
            </a:pPr>
            <a:r>
              <a:rPr lang="en-US" sz="2810" dirty="0">
                <a:solidFill>
                  <a:srgbClr val="000000"/>
                </a:solidFill>
                <a:latin typeface="Arial" panose="020B0604020202020204" pitchFamily="34" charset="0"/>
              </a:rPr>
              <a:t> </a:t>
            </a:r>
          </a:p>
          <a:p>
            <a:pPr>
              <a:lnSpc>
                <a:spcPts val="3200"/>
              </a:lnSpc>
            </a:pPr>
            <a:endParaRPr lang="en-US" dirty="0"/>
          </a:p>
        </p:txBody>
      </p:sp>
      <p:sp>
        <p:nvSpPr>
          <p:cNvPr id="6" name="TextBox 5">
            <a:extLst>
              <a:ext uri="{FF2B5EF4-FFF2-40B4-BE49-F238E27FC236}">
                <a16:creationId xmlns:a16="http://schemas.microsoft.com/office/drawing/2014/main" id="{B83D6132-CF37-4A8F-ADA4-DCFF6FB468ED}"/>
              </a:ext>
            </a:extLst>
          </p:cNvPr>
          <p:cNvSpPr txBox="1"/>
          <p:nvPr/>
        </p:nvSpPr>
        <p:spPr>
          <a:xfrm>
            <a:off x="1028700" y="42672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01</a:t>
            </a:r>
          </a:p>
        </p:txBody>
      </p:sp>
      <p:sp>
        <p:nvSpPr>
          <p:cNvPr id="7" name="TextBox 6">
            <a:extLst>
              <a:ext uri="{FF2B5EF4-FFF2-40B4-BE49-F238E27FC236}">
                <a16:creationId xmlns:a16="http://schemas.microsoft.com/office/drawing/2014/main" id="{2D30811E-956F-45CC-B343-B9F5ECD1C2D9}"/>
              </a:ext>
            </a:extLst>
          </p:cNvPr>
          <p:cNvSpPr txBox="1"/>
          <p:nvPr/>
        </p:nvSpPr>
        <p:spPr>
          <a:xfrm>
            <a:off x="1930400" y="4267200"/>
            <a:ext cx="1630254"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Overview</a:t>
            </a:r>
          </a:p>
        </p:txBody>
      </p:sp>
      <p:sp>
        <p:nvSpPr>
          <p:cNvPr id="8" name="TextBox 7">
            <a:extLst>
              <a:ext uri="{FF2B5EF4-FFF2-40B4-BE49-F238E27FC236}">
                <a16:creationId xmlns:a16="http://schemas.microsoft.com/office/drawing/2014/main" id="{7AE29E11-F92E-48BA-B450-5FE0BF6BCEF0}"/>
              </a:ext>
            </a:extLst>
          </p:cNvPr>
          <p:cNvSpPr txBox="1"/>
          <p:nvPr/>
        </p:nvSpPr>
        <p:spPr>
          <a:xfrm>
            <a:off x="9144000" y="42672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04</a:t>
            </a:r>
          </a:p>
        </p:txBody>
      </p:sp>
      <p:sp>
        <p:nvSpPr>
          <p:cNvPr id="9" name="TextBox 8">
            <a:extLst>
              <a:ext uri="{FF2B5EF4-FFF2-40B4-BE49-F238E27FC236}">
                <a16:creationId xmlns:a16="http://schemas.microsoft.com/office/drawing/2014/main" id="{F02761DA-9EA2-4ADC-9863-BEAD18632705}"/>
              </a:ext>
            </a:extLst>
          </p:cNvPr>
          <p:cNvSpPr txBox="1"/>
          <p:nvPr/>
        </p:nvSpPr>
        <p:spPr>
          <a:xfrm>
            <a:off x="10045700" y="4267200"/>
            <a:ext cx="3393558" cy="469359"/>
          </a:xfrm>
          <a:prstGeom prst="rect">
            <a:avLst/>
          </a:prstGeom>
          <a:noFill/>
        </p:spPr>
        <p:txBody>
          <a:bodyPr vert="horz" wrap="none" lIns="0" tIns="0" rIns="0" bIns="0" rtlCol="0">
            <a:spAutoFit/>
          </a:bodyPr>
          <a:lstStyle/>
          <a:p>
            <a:r>
              <a:rPr lang="en-US" sz="3050">
                <a:solidFill>
                  <a:srgbClr val="000000"/>
                </a:solidFill>
                <a:latin typeface="Arial" panose="020B0604020202020204" pitchFamily="34" charset="0"/>
              </a:rPr>
              <a:t>Regression Results</a:t>
            </a:r>
          </a:p>
        </p:txBody>
      </p:sp>
      <p:sp>
        <p:nvSpPr>
          <p:cNvPr id="10" name="TextBox 9">
            <a:extLst>
              <a:ext uri="{FF2B5EF4-FFF2-40B4-BE49-F238E27FC236}">
                <a16:creationId xmlns:a16="http://schemas.microsoft.com/office/drawing/2014/main" id="{597CDB8E-BBE8-4D23-9157-4FDF083EA1D3}"/>
              </a:ext>
            </a:extLst>
          </p:cNvPr>
          <p:cNvSpPr txBox="1"/>
          <p:nvPr/>
        </p:nvSpPr>
        <p:spPr>
          <a:xfrm>
            <a:off x="1028700" y="5219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02</a:t>
            </a:r>
          </a:p>
        </p:txBody>
      </p:sp>
      <p:sp>
        <p:nvSpPr>
          <p:cNvPr id="11" name="TextBox 10">
            <a:extLst>
              <a:ext uri="{FF2B5EF4-FFF2-40B4-BE49-F238E27FC236}">
                <a16:creationId xmlns:a16="http://schemas.microsoft.com/office/drawing/2014/main" id="{2782FBA0-62D4-42E1-985B-8A7092792405}"/>
              </a:ext>
            </a:extLst>
          </p:cNvPr>
          <p:cNvSpPr txBox="1"/>
          <p:nvPr/>
        </p:nvSpPr>
        <p:spPr>
          <a:xfrm>
            <a:off x="1930400" y="5219700"/>
            <a:ext cx="5943935"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Business and Data Understanding</a:t>
            </a:r>
          </a:p>
        </p:txBody>
      </p:sp>
      <p:sp>
        <p:nvSpPr>
          <p:cNvPr id="12" name="TextBox 11">
            <a:extLst>
              <a:ext uri="{FF2B5EF4-FFF2-40B4-BE49-F238E27FC236}">
                <a16:creationId xmlns:a16="http://schemas.microsoft.com/office/drawing/2014/main" id="{3D28F4CE-1EFD-4A91-8939-8EA226D2EFD4}"/>
              </a:ext>
            </a:extLst>
          </p:cNvPr>
          <p:cNvSpPr txBox="1"/>
          <p:nvPr/>
        </p:nvSpPr>
        <p:spPr>
          <a:xfrm>
            <a:off x="9144000" y="5219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05</a:t>
            </a:r>
          </a:p>
        </p:txBody>
      </p:sp>
      <p:sp>
        <p:nvSpPr>
          <p:cNvPr id="13" name="TextBox 12">
            <a:extLst>
              <a:ext uri="{FF2B5EF4-FFF2-40B4-BE49-F238E27FC236}">
                <a16:creationId xmlns:a16="http://schemas.microsoft.com/office/drawing/2014/main" id="{F78BADD1-5A20-4054-993F-2AD706A0726B}"/>
              </a:ext>
            </a:extLst>
          </p:cNvPr>
          <p:cNvSpPr txBox="1"/>
          <p:nvPr/>
        </p:nvSpPr>
        <p:spPr>
          <a:xfrm>
            <a:off x="10045700" y="5219700"/>
            <a:ext cx="2131994"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Conclusions</a:t>
            </a:r>
          </a:p>
        </p:txBody>
      </p:sp>
      <p:sp>
        <p:nvSpPr>
          <p:cNvPr id="14" name="TextBox 13">
            <a:extLst>
              <a:ext uri="{FF2B5EF4-FFF2-40B4-BE49-F238E27FC236}">
                <a16:creationId xmlns:a16="http://schemas.microsoft.com/office/drawing/2014/main" id="{5DEB6546-80D8-4F98-B898-B45FD432169C}"/>
              </a:ext>
            </a:extLst>
          </p:cNvPr>
          <p:cNvSpPr txBox="1"/>
          <p:nvPr/>
        </p:nvSpPr>
        <p:spPr>
          <a:xfrm>
            <a:off x="1028700" y="6235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03</a:t>
            </a:r>
          </a:p>
        </p:txBody>
      </p:sp>
      <p:sp>
        <p:nvSpPr>
          <p:cNvPr id="15" name="TextBox 14">
            <a:extLst>
              <a:ext uri="{FF2B5EF4-FFF2-40B4-BE49-F238E27FC236}">
                <a16:creationId xmlns:a16="http://schemas.microsoft.com/office/drawing/2014/main" id="{582C1DA6-D464-4770-B0A2-45321F74511A}"/>
              </a:ext>
            </a:extLst>
          </p:cNvPr>
          <p:cNvSpPr txBox="1"/>
          <p:nvPr/>
        </p:nvSpPr>
        <p:spPr>
          <a:xfrm>
            <a:off x="1930400" y="6235700"/>
            <a:ext cx="1675139" cy="469359"/>
          </a:xfrm>
          <a:prstGeom prst="rect">
            <a:avLst/>
          </a:prstGeom>
          <a:noFill/>
        </p:spPr>
        <p:txBody>
          <a:bodyPr vert="horz" wrap="none" lIns="0" tIns="0" rIns="0" bIns="0" rtlCol="0">
            <a:spAutoFit/>
          </a:bodyPr>
          <a:lstStyle/>
          <a:p>
            <a:r>
              <a:rPr lang="en-US" sz="3050">
                <a:solidFill>
                  <a:srgbClr val="000000"/>
                </a:solidFill>
                <a:latin typeface="Arial" panose="020B0604020202020204" pitchFamily="34" charset="0"/>
              </a:rPr>
              <a:t>Modelling</a:t>
            </a:r>
          </a:p>
        </p:txBody>
      </p:sp>
      <p:sp>
        <p:nvSpPr>
          <p:cNvPr id="16" name="TextBox 15">
            <a:extLst>
              <a:ext uri="{FF2B5EF4-FFF2-40B4-BE49-F238E27FC236}">
                <a16:creationId xmlns:a16="http://schemas.microsoft.com/office/drawing/2014/main" id="{4745DAD7-B130-4C7A-B877-9DEA13787AEB}"/>
              </a:ext>
            </a:extLst>
          </p:cNvPr>
          <p:cNvSpPr txBox="1"/>
          <p:nvPr/>
        </p:nvSpPr>
        <p:spPr>
          <a:xfrm>
            <a:off x="9144000" y="6235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06</a:t>
            </a:r>
          </a:p>
        </p:txBody>
      </p:sp>
      <p:sp>
        <p:nvSpPr>
          <p:cNvPr id="17" name="TextBox 16">
            <a:extLst>
              <a:ext uri="{FF2B5EF4-FFF2-40B4-BE49-F238E27FC236}">
                <a16:creationId xmlns:a16="http://schemas.microsoft.com/office/drawing/2014/main" id="{47902F05-6912-4DF9-A29F-451E0571A396}"/>
              </a:ext>
            </a:extLst>
          </p:cNvPr>
          <p:cNvSpPr txBox="1"/>
          <p:nvPr/>
        </p:nvSpPr>
        <p:spPr>
          <a:xfrm>
            <a:off x="10045700" y="6235700"/>
            <a:ext cx="3263714"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Recommendations</a:t>
            </a:r>
          </a:p>
        </p:txBody>
      </p:sp>
      <p:sp>
        <p:nvSpPr>
          <p:cNvPr id="19" name="TextBox 18">
            <a:extLst>
              <a:ext uri="{FF2B5EF4-FFF2-40B4-BE49-F238E27FC236}">
                <a16:creationId xmlns:a16="http://schemas.microsoft.com/office/drawing/2014/main" id="{D0F85E95-C3D1-47A7-83C4-4DEBE57D835C}"/>
              </a:ext>
            </a:extLst>
          </p:cNvPr>
          <p:cNvSpPr txBox="1"/>
          <p:nvPr/>
        </p:nvSpPr>
        <p:spPr>
          <a:xfrm>
            <a:off x="2294467" y="10267084"/>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252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C8CA8A-2B2C-41FD-9CB4-82BCC6CC295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03200"/>
            <a:ext cx="18837557" cy="10947400"/>
          </a:xfrm>
          <a:prstGeom prst="rect">
            <a:avLst/>
          </a:prstGeom>
        </p:spPr>
      </p:pic>
      <p:sp>
        <p:nvSpPr>
          <p:cNvPr id="4" name="TextBox 3">
            <a:extLst>
              <a:ext uri="{FF2B5EF4-FFF2-40B4-BE49-F238E27FC236}">
                <a16:creationId xmlns:a16="http://schemas.microsoft.com/office/drawing/2014/main" id="{19C2B5D7-9166-4B5C-A86F-E91FE33CA633}"/>
              </a:ext>
            </a:extLst>
          </p:cNvPr>
          <p:cNvSpPr txBox="1"/>
          <p:nvPr/>
        </p:nvSpPr>
        <p:spPr>
          <a:xfrm>
            <a:off x="1856598" y="1066800"/>
            <a:ext cx="8407400" cy="553037"/>
          </a:xfrm>
          <a:prstGeom prst="rect">
            <a:avLst/>
          </a:prstGeom>
          <a:noFill/>
        </p:spPr>
        <p:txBody>
          <a:bodyPr vert="horz" wrap="square" lIns="0" tIns="0" rIns="0" bIns="0" rtlCol="0">
            <a:spAutoFit/>
          </a:bodyPr>
          <a:lstStyle/>
          <a:p>
            <a:pPr>
              <a:lnSpc>
                <a:spcPts val="3700"/>
              </a:lnSpc>
            </a:pPr>
            <a:r>
              <a:rPr lang="en-US" sz="6000" b="1" dirty="0">
                <a:solidFill>
                  <a:schemeClr val="bg1"/>
                </a:solidFill>
                <a:latin typeface="Arial" panose="020B0604020202020204" pitchFamily="34" charset="0"/>
              </a:rPr>
              <a:t>Overview</a:t>
            </a:r>
            <a:endParaRPr lang="en-US" sz="4400" dirty="0">
              <a:solidFill>
                <a:schemeClr val="bg1"/>
              </a:solidFill>
            </a:endParaRPr>
          </a:p>
        </p:txBody>
      </p:sp>
      <p:sp>
        <p:nvSpPr>
          <p:cNvPr id="5" name="TextBox 4">
            <a:extLst>
              <a:ext uri="{FF2B5EF4-FFF2-40B4-BE49-F238E27FC236}">
                <a16:creationId xmlns:a16="http://schemas.microsoft.com/office/drawing/2014/main" id="{3F8FD4B8-644D-484F-8A50-7753C46182B2}"/>
              </a:ext>
            </a:extLst>
          </p:cNvPr>
          <p:cNvSpPr txBox="1"/>
          <p:nvPr/>
        </p:nvSpPr>
        <p:spPr>
          <a:xfrm>
            <a:off x="203200" y="2286000"/>
            <a:ext cx="17654529" cy="6744154"/>
          </a:xfrm>
          <a:prstGeom prst="rect">
            <a:avLst/>
          </a:prstGeom>
          <a:noFill/>
        </p:spPr>
        <p:txBody>
          <a:bodyPr vert="horz" wrap="square" lIns="0" tIns="0" rIns="0" bIns="0" rtlCol="0">
            <a:spAutoFit/>
          </a:bodyPr>
          <a:lstStyle/>
          <a:p>
            <a:pPr>
              <a:lnSpc>
                <a:spcPct val="200000"/>
              </a:lnSpc>
            </a:pPr>
            <a:r>
              <a:rPr lang="en-GB" sz="2800" dirty="0"/>
              <a:t>With nearly 2.2 million residents, King County is the largest county in Washington State. Nationally, it is the 13th largest by population and ninth-largest by total employment. Two million of its residents live in one of the 39 cities in the county and the remaining 200,000 in the unincorporated area. Seattle, the largest city in the county, is home to 730,000 residents</a:t>
            </a:r>
          </a:p>
          <a:p>
            <a:pPr>
              <a:lnSpc>
                <a:spcPct val="200000"/>
              </a:lnSpc>
            </a:pPr>
            <a:br>
              <a:rPr lang="en-GB" sz="2800" dirty="0"/>
            </a:br>
            <a:r>
              <a:rPr lang="en-GB" sz="2800" dirty="0"/>
              <a:t>It is home to Seattle, the state's largest city, and is a hub of innovation, technology, and creative industries. The housing market in King County has been one of the fastest-growing in the country, with strong demand and limited supply leading to a highly competitive market</a:t>
            </a:r>
          </a:p>
          <a:p>
            <a:pPr>
              <a:lnSpc>
                <a:spcPts val="2900"/>
              </a:lnSpc>
            </a:pPr>
            <a:endParaRPr lang="en-GB" sz="3200" dirty="0">
              <a:solidFill>
                <a:srgbClr val="000000"/>
              </a:solidFill>
              <a:latin typeface="Arial" panose="020B0604020202020204" pitchFamily="34" charset="0"/>
            </a:endParaRPr>
          </a:p>
          <a:p>
            <a:pPr>
              <a:lnSpc>
                <a:spcPts val="2900"/>
              </a:lnSpc>
            </a:pPr>
            <a:endParaRPr lang="en-US" dirty="0"/>
          </a:p>
        </p:txBody>
      </p:sp>
      <p:sp>
        <p:nvSpPr>
          <p:cNvPr id="9" name="TextBox 8">
            <a:extLst>
              <a:ext uri="{FF2B5EF4-FFF2-40B4-BE49-F238E27FC236}">
                <a16:creationId xmlns:a16="http://schemas.microsoft.com/office/drawing/2014/main" id="{03E3A1A3-7707-4CCF-8221-8A1A566139CA}"/>
              </a:ext>
            </a:extLst>
          </p:cNvPr>
          <p:cNvSpPr txBox="1"/>
          <p:nvPr/>
        </p:nvSpPr>
        <p:spPr>
          <a:xfrm>
            <a:off x="9690100" y="6350000"/>
            <a:ext cx="65" cy="791435"/>
          </a:xfrm>
          <a:prstGeom prst="rect">
            <a:avLst/>
          </a:prstGeom>
          <a:noFill/>
        </p:spPr>
        <p:txBody>
          <a:bodyPr vert="horz" wrap="none" lIns="0" tIns="0" rIns="0" bIns="0" rtlCol="0">
            <a:spAutoFit/>
          </a:bodyPr>
          <a:lstStyle/>
          <a:p>
            <a:pPr>
              <a:lnSpc>
                <a:spcPts val="3200"/>
              </a:lnSpc>
            </a:pPr>
            <a:endParaRPr lang="en-GB" sz="2510" dirty="0">
              <a:solidFill>
                <a:srgbClr val="000000"/>
              </a:solidFill>
              <a:latin typeface="Arial" panose="020B0604020202020204" pitchFamily="34" charset="0"/>
            </a:endParaRPr>
          </a:p>
          <a:p>
            <a:pPr>
              <a:lnSpc>
                <a:spcPts val="3200"/>
              </a:lnSpc>
            </a:pPr>
            <a:endParaRPr lang="en-US" sz="2510" dirty="0">
              <a:solidFill>
                <a:srgbClr val="000000"/>
              </a:solidFill>
              <a:latin typeface="Arial" panose="020B0604020202020204" pitchFamily="34" charset="0"/>
            </a:endParaRPr>
          </a:p>
        </p:txBody>
      </p:sp>
      <p:sp>
        <p:nvSpPr>
          <p:cNvPr id="12" name="TextBox 11">
            <a:extLst>
              <a:ext uri="{FF2B5EF4-FFF2-40B4-BE49-F238E27FC236}">
                <a16:creationId xmlns:a16="http://schemas.microsoft.com/office/drawing/2014/main" id="{7F4F1FEC-2140-4A91-B3C7-363D767E613A}"/>
              </a:ext>
            </a:extLst>
          </p:cNvPr>
          <p:cNvSpPr txBox="1"/>
          <p:nvPr/>
        </p:nvSpPr>
        <p:spPr>
          <a:xfrm>
            <a:off x="-282478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427879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D850B-5251-444D-8BF5-59F5E6E8E630}"/>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20876"/>
            <a:ext cx="18287999" cy="10895176"/>
          </a:xfrm>
          <a:prstGeom prst="rect">
            <a:avLst/>
          </a:prstGeom>
        </p:spPr>
      </p:pic>
      <p:sp>
        <p:nvSpPr>
          <p:cNvPr id="11" name="Rectangle 10">
            <a:extLst>
              <a:ext uri="{FF2B5EF4-FFF2-40B4-BE49-F238E27FC236}">
                <a16:creationId xmlns:a16="http://schemas.microsoft.com/office/drawing/2014/main" id="{F020AF0D-B532-4003-B01B-96449B3AFAAF}"/>
              </a:ext>
            </a:extLst>
          </p:cNvPr>
          <p:cNvSpPr/>
          <p:nvPr/>
        </p:nvSpPr>
        <p:spPr>
          <a:xfrm>
            <a:off x="0" y="2996884"/>
            <a:ext cx="13159946" cy="4280531"/>
          </a:xfrm>
          <a:prstGeom prst="rect">
            <a:avLst/>
          </a:prstGeom>
        </p:spPr>
        <p:txBody>
          <a:bodyPr wrap="square">
            <a:spAutoFit/>
          </a:bodyPr>
          <a:lstStyle/>
          <a:p>
            <a:pPr>
              <a:lnSpc>
                <a:spcPct val="200000"/>
              </a:lnSpc>
            </a:pPr>
            <a:r>
              <a:rPr lang="en-GB" sz="2800" b="0" dirty="0">
                <a:effectLst/>
              </a:rPr>
              <a:t>In response to demand for housing by high-earner households, new developers are planning to build new housing facilities. The agency is trying to figure out the attributes in homes that will have the greatest effects hence bring </a:t>
            </a:r>
            <a:r>
              <a:rPr lang="en-GB" sz="2800" dirty="0"/>
              <a:t>the greatest </a:t>
            </a:r>
            <a:r>
              <a:rPr lang="en-GB" sz="2800" b="0" dirty="0">
                <a:effectLst/>
              </a:rPr>
              <a:t>returns when selling the houses</a:t>
            </a:r>
          </a:p>
          <a:p>
            <a:pPr marL="285750" indent="-285750">
              <a:lnSpc>
                <a:spcPct val="200000"/>
              </a:lnSpc>
              <a:buFont typeface="Wingdings" panose="05000000000000000000" pitchFamily="2" charset="2"/>
              <a:buChar char="§"/>
            </a:pPr>
            <a:r>
              <a:rPr lang="en-GB" sz="2800" dirty="0" err="1">
                <a:solidFill>
                  <a:srgbClr val="D4D4D4"/>
                </a:solidFill>
              </a:rPr>
              <a:t>Ax</a:t>
            </a:r>
            <a:endParaRPr lang="en-GB" sz="2800" dirty="0">
              <a:solidFill>
                <a:srgbClr val="D4D4D4"/>
              </a:solidFill>
            </a:endParaRPr>
          </a:p>
        </p:txBody>
      </p:sp>
      <p:sp>
        <p:nvSpPr>
          <p:cNvPr id="16" name="TextBox 15">
            <a:extLst>
              <a:ext uri="{FF2B5EF4-FFF2-40B4-BE49-F238E27FC236}">
                <a16:creationId xmlns:a16="http://schemas.microsoft.com/office/drawing/2014/main" id="{B7AE19F8-6E5C-49FD-B6AB-2A6E1B52B6BD}"/>
              </a:ext>
            </a:extLst>
          </p:cNvPr>
          <p:cNvSpPr txBox="1"/>
          <p:nvPr/>
        </p:nvSpPr>
        <p:spPr>
          <a:xfrm>
            <a:off x="-3809759" y="9653424"/>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1125BF9F-EF36-31B8-4D65-2131CA0DBC82}"/>
              </a:ext>
            </a:extLst>
          </p:cNvPr>
          <p:cNvSpPr txBox="1"/>
          <p:nvPr/>
        </p:nvSpPr>
        <p:spPr>
          <a:xfrm>
            <a:off x="1930737" y="1066800"/>
            <a:ext cx="9177981" cy="553037"/>
          </a:xfrm>
          <a:prstGeom prst="rect">
            <a:avLst/>
          </a:prstGeom>
          <a:noFill/>
        </p:spPr>
        <p:txBody>
          <a:bodyPr vert="horz" wrap="square" lIns="0" tIns="0" rIns="0" bIns="0" rtlCol="0">
            <a:spAutoFit/>
          </a:bodyPr>
          <a:lstStyle/>
          <a:p>
            <a:pPr>
              <a:lnSpc>
                <a:spcPts val="3700"/>
              </a:lnSpc>
            </a:pPr>
            <a:r>
              <a:rPr lang="en-US" sz="5400" b="1" dirty="0">
                <a:solidFill>
                  <a:schemeClr val="bg1"/>
                </a:solidFill>
                <a:latin typeface="Arial" panose="020B0604020202020204" pitchFamily="34" charset="0"/>
              </a:rPr>
              <a:t>Business Understanding</a:t>
            </a:r>
            <a:endParaRPr lang="en-US" sz="4000" dirty="0">
              <a:solidFill>
                <a:schemeClr val="bg1"/>
              </a:solidFill>
            </a:endParaRPr>
          </a:p>
        </p:txBody>
      </p:sp>
    </p:spTree>
    <p:extLst>
      <p:ext uri="{BB962C8B-B14F-4D97-AF65-F5344CB8AC3E}">
        <p14:creationId xmlns:p14="http://schemas.microsoft.com/office/powerpoint/2010/main" val="231659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BDBA3-CD99-4D5F-B643-D2BD660F3E0D}"/>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14300"/>
            <a:ext cx="18288000" cy="10571460"/>
          </a:xfrm>
          <a:prstGeom prst="rect">
            <a:avLst/>
          </a:prstGeom>
        </p:spPr>
      </p:pic>
      <p:sp>
        <p:nvSpPr>
          <p:cNvPr id="5" name="TextBox 4">
            <a:extLst>
              <a:ext uri="{FF2B5EF4-FFF2-40B4-BE49-F238E27FC236}">
                <a16:creationId xmlns:a16="http://schemas.microsoft.com/office/drawing/2014/main" id="{D37163D7-4203-4A05-A46D-720AC83EC18E}"/>
              </a:ext>
            </a:extLst>
          </p:cNvPr>
          <p:cNvSpPr txBox="1"/>
          <p:nvPr/>
        </p:nvSpPr>
        <p:spPr>
          <a:xfrm>
            <a:off x="1727200" y="3124200"/>
            <a:ext cx="65" cy="416781"/>
          </a:xfrm>
          <a:prstGeom prst="rect">
            <a:avLst/>
          </a:prstGeom>
          <a:noFill/>
        </p:spPr>
        <p:txBody>
          <a:bodyPr vert="horz" wrap="none" lIns="0" tIns="0" rIns="0" bIns="0" rtlCol="0">
            <a:spAutoFit/>
          </a:bodyPr>
          <a:lstStyle/>
          <a:p>
            <a:pPr>
              <a:lnSpc>
                <a:spcPts val="3700"/>
              </a:lnSpc>
            </a:pPr>
            <a:endParaRPr lang="en-US" dirty="0"/>
          </a:p>
        </p:txBody>
      </p:sp>
      <p:sp>
        <p:nvSpPr>
          <p:cNvPr id="6" name="TextBox 5">
            <a:extLst>
              <a:ext uri="{FF2B5EF4-FFF2-40B4-BE49-F238E27FC236}">
                <a16:creationId xmlns:a16="http://schemas.microsoft.com/office/drawing/2014/main" id="{C791A1EF-1CBA-4C28-9CA7-F04008FE247C}"/>
              </a:ext>
            </a:extLst>
          </p:cNvPr>
          <p:cNvSpPr txBox="1"/>
          <p:nvPr/>
        </p:nvSpPr>
        <p:spPr>
          <a:xfrm>
            <a:off x="1903277" y="3124200"/>
            <a:ext cx="5321300" cy="378502"/>
          </a:xfrm>
          <a:prstGeom prst="rect">
            <a:avLst/>
          </a:prstGeom>
          <a:noFill/>
        </p:spPr>
        <p:txBody>
          <a:bodyPr vert="horz" wrap="square" lIns="0" tIns="0" rIns="0" bIns="0" rtlCol="0">
            <a:spAutoFit/>
          </a:bodyPr>
          <a:lstStyle/>
          <a:p>
            <a:pPr>
              <a:lnSpc>
                <a:spcPts val="2600"/>
              </a:lnSpc>
            </a:pPr>
            <a:r>
              <a:rPr lang="en-GB" sz="4400" dirty="0">
                <a:latin typeface="Arial" panose="020B0604020202020204" pitchFamily="34" charset="0"/>
              </a:rPr>
              <a:t>Types of Data Used </a:t>
            </a:r>
          </a:p>
        </p:txBody>
      </p:sp>
      <p:sp>
        <p:nvSpPr>
          <p:cNvPr id="7" name="TextBox 6">
            <a:extLst>
              <a:ext uri="{FF2B5EF4-FFF2-40B4-BE49-F238E27FC236}">
                <a16:creationId xmlns:a16="http://schemas.microsoft.com/office/drawing/2014/main" id="{EA9BFF0B-255F-4165-880C-4C0E735038C0}"/>
              </a:ext>
            </a:extLst>
          </p:cNvPr>
          <p:cNvSpPr txBox="1"/>
          <p:nvPr/>
        </p:nvSpPr>
        <p:spPr>
          <a:xfrm>
            <a:off x="86840" y="4010526"/>
            <a:ext cx="13830300" cy="3326423"/>
          </a:xfrm>
          <a:prstGeom prst="rect">
            <a:avLst/>
          </a:prstGeom>
          <a:noFill/>
        </p:spPr>
        <p:txBody>
          <a:bodyPr vert="horz" wrap="square" lIns="0" tIns="0" rIns="0" bIns="0" rtlCol="0">
            <a:spAutoFit/>
          </a:bodyPr>
          <a:lstStyle/>
          <a:p>
            <a:pPr>
              <a:lnSpc>
                <a:spcPct val="200000"/>
              </a:lnSpc>
            </a:pPr>
            <a:r>
              <a:rPr lang="en-GB" sz="2800" dirty="0">
                <a:solidFill>
                  <a:srgbClr val="000000"/>
                </a:solidFill>
                <a:cs typeface="Arial" panose="020B0604020202020204" pitchFamily="34" charset="0"/>
              </a:rPr>
              <a:t>The two main types of data used was numerical data and categorical data. Numerical data was Date, Price, bathrooms, bedrooms, Living space size, Lot size, Floors, House Size, Basement size, Year renovated, Latitude &amp; longitude. The categorical data used was Id, View, Condition, Grade and </a:t>
            </a:r>
            <a:r>
              <a:rPr lang="en-GB" sz="2800" dirty="0" err="1">
                <a:solidFill>
                  <a:srgbClr val="000000"/>
                </a:solidFill>
                <a:cs typeface="Arial" panose="020B0604020202020204" pitchFamily="34" charset="0"/>
              </a:rPr>
              <a:t>Zipcode</a:t>
            </a:r>
            <a:endParaRPr lang="en-US" sz="2800" dirty="0">
              <a:solidFill>
                <a:srgbClr val="000000"/>
              </a:solidFill>
              <a:cs typeface="Arial" panose="020B0604020202020204" pitchFamily="34" charset="0"/>
            </a:endParaRPr>
          </a:p>
        </p:txBody>
      </p:sp>
      <p:sp>
        <p:nvSpPr>
          <p:cNvPr id="24" name="TextBox 23">
            <a:extLst>
              <a:ext uri="{FF2B5EF4-FFF2-40B4-BE49-F238E27FC236}">
                <a16:creationId xmlns:a16="http://schemas.microsoft.com/office/drawing/2014/main" id="{7E0291C2-2ED0-43A0-B4D6-A69523AB2385}"/>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E4F35E9D-9C61-6721-59FA-7F927C077834}"/>
              </a:ext>
            </a:extLst>
          </p:cNvPr>
          <p:cNvSpPr txBox="1"/>
          <p:nvPr/>
        </p:nvSpPr>
        <p:spPr>
          <a:xfrm>
            <a:off x="1955455" y="1066800"/>
            <a:ext cx="8407400" cy="553037"/>
          </a:xfrm>
          <a:prstGeom prst="rect">
            <a:avLst/>
          </a:prstGeom>
          <a:noFill/>
        </p:spPr>
        <p:txBody>
          <a:bodyPr vert="horz" wrap="square" lIns="0" tIns="0" rIns="0" bIns="0" rtlCol="0">
            <a:spAutoFit/>
          </a:bodyPr>
          <a:lstStyle/>
          <a:p>
            <a:pPr>
              <a:lnSpc>
                <a:spcPts val="3700"/>
              </a:lnSpc>
            </a:pPr>
            <a:r>
              <a:rPr lang="en-US" sz="5400" b="1" dirty="0">
                <a:solidFill>
                  <a:schemeClr val="bg1"/>
                </a:solidFill>
                <a:latin typeface="Arial" panose="020B0604020202020204" pitchFamily="34" charset="0"/>
              </a:rPr>
              <a:t>Exploratory Analysis</a:t>
            </a:r>
            <a:endParaRPr lang="en-US" sz="4000" dirty="0">
              <a:solidFill>
                <a:schemeClr val="bg1"/>
              </a:solidFill>
            </a:endParaRPr>
          </a:p>
        </p:txBody>
      </p:sp>
    </p:spTree>
    <p:extLst>
      <p:ext uri="{BB962C8B-B14F-4D97-AF65-F5344CB8AC3E}">
        <p14:creationId xmlns:p14="http://schemas.microsoft.com/office/powerpoint/2010/main" val="233223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8D23A-FAB6-4459-AF11-782C0812EF2F}"/>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47135"/>
            <a:ext cx="18288000" cy="10274300"/>
          </a:xfrm>
          <a:prstGeom prst="rect">
            <a:avLst/>
          </a:prstGeom>
        </p:spPr>
      </p:pic>
      <p:sp>
        <p:nvSpPr>
          <p:cNvPr id="5" name="TextBox 4">
            <a:extLst>
              <a:ext uri="{FF2B5EF4-FFF2-40B4-BE49-F238E27FC236}">
                <a16:creationId xmlns:a16="http://schemas.microsoft.com/office/drawing/2014/main" id="{B626B119-859A-4538-AD07-048E254B8742}"/>
              </a:ext>
            </a:extLst>
          </p:cNvPr>
          <p:cNvSpPr txBox="1"/>
          <p:nvPr/>
        </p:nvSpPr>
        <p:spPr>
          <a:xfrm>
            <a:off x="1761030" y="1681620"/>
            <a:ext cx="9389076" cy="1647246"/>
          </a:xfrm>
          <a:prstGeom prst="rect">
            <a:avLst/>
          </a:prstGeom>
          <a:noFill/>
        </p:spPr>
        <p:txBody>
          <a:bodyPr vert="horz" wrap="square" lIns="0" tIns="0" rIns="0" bIns="0" rtlCol="0">
            <a:spAutoFit/>
          </a:bodyPr>
          <a:lstStyle/>
          <a:p>
            <a:pPr>
              <a:lnSpc>
                <a:spcPts val="3200"/>
              </a:lnSpc>
            </a:pPr>
            <a:r>
              <a:rPr lang="en-US" sz="3200" dirty="0">
                <a:solidFill>
                  <a:srgbClr val="000000"/>
                </a:solidFill>
                <a:cs typeface="Arial" panose="020B0604020202020204" pitchFamily="34" charset="0"/>
              </a:rPr>
              <a:t>People in the King County region bought houses more in the second quarter of the year - trend shows seasonality of house sales </a:t>
            </a:r>
          </a:p>
          <a:p>
            <a:pPr>
              <a:lnSpc>
                <a:spcPts val="3200"/>
              </a:lnSpc>
            </a:pPr>
            <a:endParaRPr lang="en-US" sz="3200" dirty="0">
              <a:cs typeface="Arial" panose="020B0604020202020204" pitchFamily="34" charset="0"/>
            </a:endParaRPr>
          </a:p>
        </p:txBody>
      </p:sp>
      <p:sp>
        <p:nvSpPr>
          <p:cNvPr id="11" name="TextBox 10">
            <a:extLst>
              <a:ext uri="{FF2B5EF4-FFF2-40B4-BE49-F238E27FC236}">
                <a16:creationId xmlns:a16="http://schemas.microsoft.com/office/drawing/2014/main" id="{30D0EAA5-A0D5-4638-94ED-79843ED48DFF}"/>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
        <p:nvSpPr>
          <p:cNvPr id="2" name="TextBox 1">
            <a:extLst>
              <a:ext uri="{FF2B5EF4-FFF2-40B4-BE49-F238E27FC236}">
                <a16:creationId xmlns:a16="http://schemas.microsoft.com/office/drawing/2014/main" id="{2428E0A6-C1C3-55E5-7733-64C153A8F7D7}"/>
              </a:ext>
            </a:extLst>
          </p:cNvPr>
          <p:cNvSpPr txBox="1"/>
          <p:nvPr/>
        </p:nvSpPr>
        <p:spPr>
          <a:xfrm>
            <a:off x="1928361" y="1128583"/>
            <a:ext cx="9054414" cy="553037"/>
          </a:xfrm>
          <a:prstGeom prst="rect">
            <a:avLst/>
          </a:prstGeom>
          <a:noFill/>
        </p:spPr>
        <p:txBody>
          <a:bodyPr vert="horz" wrap="square" lIns="0" tIns="0" rIns="0" bIns="0" rtlCol="0">
            <a:spAutoFit/>
          </a:bodyPr>
          <a:lstStyle/>
          <a:p>
            <a:pPr>
              <a:lnSpc>
                <a:spcPts val="3700"/>
              </a:lnSpc>
            </a:pPr>
            <a:r>
              <a:rPr lang="en-US" sz="5400" b="1" dirty="0">
                <a:solidFill>
                  <a:schemeClr val="bg1"/>
                </a:solidFill>
                <a:latin typeface="Arial" panose="020B0604020202020204" pitchFamily="34" charset="0"/>
              </a:rPr>
              <a:t>House Sale per Quarter</a:t>
            </a:r>
            <a:endParaRPr lang="en-US" sz="4000" dirty="0">
              <a:solidFill>
                <a:schemeClr val="bg1"/>
              </a:solidFill>
            </a:endParaRPr>
          </a:p>
        </p:txBody>
      </p:sp>
      <p:pic>
        <p:nvPicPr>
          <p:cNvPr id="6" name="Picture 5">
            <a:extLst>
              <a:ext uri="{FF2B5EF4-FFF2-40B4-BE49-F238E27FC236}">
                <a16:creationId xmlns:a16="http://schemas.microsoft.com/office/drawing/2014/main" id="{7DEA7432-91ED-F846-E565-DB5DB8EABD44}"/>
              </a:ext>
            </a:extLst>
          </p:cNvPr>
          <p:cNvPicPr>
            <a:picLocks noChangeAspect="1"/>
          </p:cNvPicPr>
          <p:nvPr/>
        </p:nvPicPr>
        <p:blipFill>
          <a:blip r:embed="rId5"/>
          <a:stretch>
            <a:fillRect/>
          </a:stretch>
        </p:blipFill>
        <p:spPr>
          <a:xfrm>
            <a:off x="1557650" y="2951289"/>
            <a:ext cx="11540893" cy="5099505"/>
          </a:xfrm>
          <a:prstGeom prst="rect">
            <a:avLst/>
          </a:prstGeom>
        </p:spPr>
      </p:pic>
    </p:spTree>
    <p:extLst>
      <p:ext uri="{BB962C8B-B14F-4D97-AF65-F5344CB8AC3E}">
        <p14:creationId xmlns:p14="http://schemas.microsoft.com/office/powerpoint/2010/main" val="39005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The">
            <a:extLst>
              <a:ext uri="{FF2B5EF4-FFF2-40B4-BE49-F238E27FC236}">
                <a16:creationId xmlns:a16="http://schemas.microsoft.com/office/drawing/2014/main" id="{DE7FB20D-B2EE-49D7-88B4-0F020E487C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8244"/>
            <a:ext cx="18288000" cy="10452544"/>
          </a:xfrm>
          <a:prstGeom prst="rect">
            <a:avLst/>
          </a:prstGeom>
        </p:spPr>
      </p:pic>
      <p:sp>
        <p:nvSpPr>
          <p:cNvPr id="15" name="TextBox 14">
            <a:extLst>
              <a:ext uri="{FF2B5EF4-FFF2-40B4-BE49-F238E27FC236}">
                <a16:creationId xmlns:a16="http://schemas.microsoft.com/office/drawing/2014/main" id="{C33D2DC5-0163-47DF-9D5C-59B39AE5BFEA}"/>
              </a:ext>
            </a:extLst>
          </p:cNvPr>
          <p:cNvSpPr txBox="1"/>
          <p:nvPr/>
        </p:nvSpPr>
        <p:spPr>
          <a:xfrm>
            <a:off x="13360400" y="952500"/>
            <a:ext cx="96180" cy="419987"/>
          </a:xfrm>
          <a:prstGeom prst="rect">
            <a:avLst/>
          </a:prstGeom>
          <a:noFill/>
        </p:spPr>
        <p:txBody>
          <a:bodyPr vert="horz" wrap="none" lIns="0" tIns="0" rIns="0" bIns="0" rtlCol="0">
            <a:spAutoFit/>
          </a:bodyPr>
          <a:lstStyle/>
          <a:p>
            <a:pPr>
              <a:lnSpc>
                <a:spcPts val="1600"/>
              </a:lnSpc>
            </a:pPr>
            <a:r>
              <a:rPr lang="en-US" sz="1340" b="1" dirty="0">
                <a:solidFill>
                  <a:srgbClr val="000000"/>
                </a:solidFill>
                <a:latin typeface="Arial" panose="020B0604020202020204" pitchFamily="34" charset="0"/>
              </a:rPr>
              <a:t>4</a:t>
            </a:r>
          </a:p>
          <a:p>
            <a:pPr>
              <a:lnSpc>
                <a:spcPts val="1600"/>
              </a:lnSpc>
            </a:pPr>
            <a:endParaRPr lang="en-US" dirty="0"/>
          </a:p>
        </p:txBody>
      </p:sp>
      <p:pic>
        <p:nvPicPr>
          <p:cNvPr id="3" name="Picture 2">
            <a:extLst>
              <a:ext uri="{FF2B5EF4-FFF2-40B4-BE49-F238E27FC236}">
                <a16:creationId xmlns:a16="http://schemas.microsoft.com/office/drawing/2014/main" id="{01B66B1E-BE41-6787-2D6B-1FCFC8EC4302}"/>
              </a:ext>
            </a:extLst>
          </p:cNvPr>
          <p:cNvPicPr>
            <a:picLocks noChangeAspect="1"/>
          </p:cNvPicPr>
          <p:nvPr/>
        </p:nvPicPr>
        <p:blipFill>
          <a:blip r:embed="rId4"/>
          <a:stretch>
            <a:fillRect/>
          </a:stretch>
        </p:blipFill>
        <p:spPr>
          <a:xfrm>
            <a:off x="1536912" y="2939081"/>
            <a:ext cx="11561632" cy="5111714"/>
          </a:xfrm>
          <a:prstGeom prst="rect">
            <a:avLst/>
          </a:prstGeom>
        </p:spPr>
      </p:pic>
      <p:sp>
        <p:nvSpPr>
          <p:cNvPr id="5" name="Rectangle 4">
            <a:extLst>
              <a:ext uri="{FF2B5EF4-FFF2-40B4-BE49-F238E27FC236}">
                <a16:creationId xmlns:a16="http://schemas.microsoft.com/office/drawing/2014/main" id="{8A3A39F8-7055-67ED-62C1-4B35190225A0}"/>
              </a:ext>
            </a:extLst>
          </p:cNvPr>
          <p:cNvSpPr/>
          <p:nvPr/>
        </p:nvSpPr>
        <p:spPr>
          <a:xfrm>
            <a:off x="1464943" y="1667257"/>
            <a:ext cx="10496395" cy="1077218"/>
          </a:xfrm>
          <a:prstGeom prst="rect">
            <a:avLst/>
          </a:prstGeom>
        </p:spPr>
        <p:txBody>
          <a:bodyPr wrap="square">
            <a:spAutoFit/>
          </a:bodyPr>
          <a:lstStyle/>
          <a:p>
            <a:r>
              <a:rPr lang="en-US" sz="3200" b="0" i="0" dirty="0">
                <a:solidFill>
                  <a:srgbClr val="000000"/>
                </a:solidFill>
                <a:effectLst/>
              </a:rPr>
              <a:t>Majority of houses are sold in the </a:t>
            </a:r>
            <a:r>
              <a:rPr lang="en-US" sz="3200" b="0" i="0" dirty="0" err="1">
                <a:solidFill>
                  <a:srgbClr val="000000"/>
                </a:solidFill>
                <a:effectLst/>
              </a:rPr>
              <a:t>NorthWest</a:t>
            </a:r>
            <a:r>
              <a:rPr lang="en-US" sz="3200" b="0" i="0" dirty="0">
                <a:solidFill>
                  <a:srgbClr val="000000"/>
                </a:solidFill>
                <a:effectLst/>
              </a:rPr>
              <a:t> and </a:t>
            </a:r>
            <a:r>
              <a:rPr lang="en-US" sz="3200" b="0" i="0" dirty="0" err="1">
                <a:solidFill>
                  <a:srgbClr val="000000"/>
                </a:solidFill>
                <a:effectLst/>
              </a:rPr>
              <a:t>SouthWest</a:t>
            </a:r>
            <a:r>
              <a:rPr lang="en-US" sz="3200" b="0" i="0" dirty="0">
                <a:solidFill>
                  <a:srgbClr val="000000"/>
                </a:solidFill>
                <a:effectLst/>
              </a:rPr>
              <a:t> regions - making them ideal locations for developing property</a:t>
            </a:r>
            <a:endParaRPr lang="en-GB" sz="3200" b="0" dirty="0">
              <a:solidFill>
                <a:srgbClr val="D4D4D4"/>
              </a:solidFill>
              <a:effectLst/>
            </a:endParaRPr>
          </a:p>
        </p:txBody>
      </p:sp>
      <p:sp>
        <p:nvSpPr>
          <p:cNvPr id="6" name="TextBox 5">
            <a:extLst>
              <a:ext uri="{FF2B5EF4-FFF2-40B4-BE49-F238E27FC236}">
                <a16:creationId xmlns:a16="http://schemas.microsoft.com/office/drawing/2014/main" id="{FF7AC9CD-502D-0409-621F-ECB36186C7C6}"/>
              </a:ext>
            </a:extLst>
          </p:cNvPr>
          <p:cNvSpPr txBox="1"/>
          <p:nvPr/>
        </p:nvSpPr>
        <p:spPr>
          <a:xfrm>
            <a:off x="1607079" y="1128583"/>
            <a:ext cx="10496395" cy="538674"/>
          </a:xfrm>
          <a:prstGeom prst="rect">
            <a:avLst/>
          </a:prstGeom>
          <a:noFill/>
        </p:spPr>
        <p:txBody>
          <a:bodyPr vert="horz" wrap="square" lIns="0" tIns="0" rIns="0" bIns="0" rtlCol="0">
            <a:spAutoFit/>
          </a:bodyPr>
          <a:lstStyle/>
          <a:p>
            <a:pPr>
              <a:lnSpc>
                <a:spcPts val="3700"/>
              </a:lnSpc>
            </a:pPr>
            <a:r>
              <a:rPr lang="en-US" sz="5400" b="1" dirty="0">
                <a:solidFill>
                  <a:schemeClr val="bg1"/>
                </a:solidFill>
              </a:rPr>
              <a:t>Number of Houses per Region</a:t>
            </a:r>
          </a:p>
        </p:txBody>
      </p:sp>
    </p:spTree>
    <p:extLst>
      <p:ext uri="{BB962C8B-B14F-4D97-AF65-F5344CB8AC3E}">
        <p14:creationId xmlns:p14="http://schemas.microsoft.com/office/powerpoint/2010/main" val="231355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E35E9-DFD6-459A-8E2B-3F70ADCEC30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2" name="TextBox 1">
            <a:extLst>
              <a:ext uri="{FF2B5EF4-FFF2-40B4-BE49-F238E27FC236}">
                <a16:creationId xmlns:a16="http://schemas.microsoft.com/office/drawing/2014/main" id="{EF28B382-B80F-D0AD-0EA8-21D91C6BCBFB}"/>
              </a:ext>
            </a:extLst>
          </p:cNvPr>
          <p:cNvSpPr txBox="1"/>
          <p:nvPr/>
        </p:nvSpPr>
        <p:spPr>
          <a:xfrm>
            <a:off x="1955455" y="1066800"/>
            <a:ext cx="12205388" cy="553037"/>
          </a:xfrm>
          <a:prstGeom prst="rect">
            <a:avLst/>
          </a:prstGeom>
          <a:noFill/>
        </p:spPr>
        <p:txBody>
          <a:bodyPr vert="horz" wrap="square" lIns="0" tIns="0" rIns="0" bIns="0" rtlCol="0">
            <a:spAutoFit/>
          </a:bodyPr>
          <a:lstStyle/>
          <a:p>
            <a:pPr>
              <a:lnSpc>
                <a:spcPts val="3700"/>
              </a:lnSpc>
            </a:pPr>
            <a:r>
              <a:rPr lang="en-US" sz="5400" b="1" dirty="0">
                <a:solidFill>
                  <a:schemeClr val="bg1"/>
                </a:solidFill>
                <a:latin typeface="Arial" panose="020B0604020202020204" pitchFamily="34" charset="0"/>
              </a:rPr>
              <a:t>Distribution of House Prices</a:t>
            </a:r>
            <a:endParaRPr lang="en-US" sz="4000" dirty="0">
              <a:solidFill>
                <a:schemeClr val="bg1"/>
              </a:solidFill>
            </a:endParaRPr>
          </a:p>
        </p:txBody>
      </p:sp>
      <p:pic>
        <p:nvPicPr>
          <p:cNvPr id="17" name="Picture 16">
            <a:extLst>
              <a:ext uri="{FF2B5EF4-FFF2-40B4-BE49-F238E27FC236}">
                <a16:creationId xmlns:a16="http://schemas.microsoft.com/office/drawing/2014/main" id="{7CBB6CAB-D51E-9D53-2A24-D055C98C5DBE}"/>
              </a:ext>
            </a:extLst>
          </p:cNvPr>
          <p:cNvPicPr>
            <a:picLocks noChangeAspect="1"/>
          </p:cNvPicPr>
          <p:nvPr/>
        </p:nvPicPr>
        <p:blipFill>
          <a:blip r:embed="rId4"/>
          <a:stretch>
            <a:fillRect/>
          </a:stretch>
        </p:blipFill>
        <p:spPr>
          <a:xfrm>
            <a:off x="650982" y="3206020"/>
            <a:ext cx="11561632" cy="5265926"/>
          </a:xfrm>
          <a:prstGeom prst="rect">
            <a:avLst/>
          </a:prstGeom>
        </p:spPr>
      </p:pic>
      <p:sp>
        <p:nvSpPr>
          <p:cNvPr id="18" name="TextBox 17">
            <a:extLst>
              <a:ext uri="{FF2B5EF4-FFF2-40B4-BE49-F238E27FC236}">
                <a16:creationId xmlns:a16="http://schemas.microsoft.com/office/drawing/2014/main" id="{E4BAA476-23AE-C6F5-30A5-001D267DE90C}"/>
              </a:ext>
            </a:extLst>
          </p:cNvPr>
          <p:cNvSpPr txBox="1"/>
          <p:nvPr/>
        </p:nvSpPr>
        <p:spPr>
          <a:xfrm>
            <a:off x="12501642" y="4090237"/>
            <a:ext cx="3478516" cy="1685654"/>
          </a:xfrm>
          <a:prstGeom prst="rect">
            <a:avLst/>
          </a:prstGeom>
          <a:noFill/>
        </p:spPr>
        <p:txBody>
          <a:bodyPr vert="horz" wrap="none" lIns="0" tIns="0" rIns="0" bIns="0" rtlCol="0" anchor="ctr">
            <a:spAutoFit/>
          </a:bodyPr>
          <a:lstStyle/>
          <a:p>
            <a:pPr>
              <a:lnSpc>
                <a:spcPts val="7300"/>
              </a:lnSpc>
            </a:pPr>
            <a:r>
              <a:rPr lang="en-US" sz="5400" b="1" dirty="0">
                <a:cs typeface="Arial" panose="020B0604020202020204" pitchFamily="34" charset="0"/>
              </a:rPr>
              <a:t>$ 1,120,000 </a:t>
            </a:r>
          </a:p>
          <a:p>
            <a:pPr>
              <a:lnSpc>
                <a:spcPts val="7300"/>
              </a:lnSpc>
            </a:pPr>
            <a:endParaRPr lang="en-US" sz="1400" dirty="0">
              <a:cs typeface="Arial" panose="020B0604020202020204" pitchFamily="34" charset="0"/>
            </a:endParaRPr>
          </a:p>
        </p:txBody>
      </p:sp>
      <p:sp>
        <p:nvSpPr>
          <p:cNvPr id="19" name="TextBox 18">
            <a:extLst>
              <a:ext uri="{FF2B5EF4-FFF2-40B4-BE49-F238E27FC236}">
                <a16:creationId xmlns:a16="http://schemas.microsoft.com/office/drawing/2014/main" id="{EAAA0E57-3393-E242-7700-2FCFCA0E0496}"/>
              </a:ext>
            </a:extLst>
          </p:cNvPr>
          <p:cNvSpPr txBox="1"/>
          <p:nvPr/>
        </p:nvSpPr>
        <p:spPr>
          <a:xfrm>
            <a:off x="12580294" y="3679178"/>
            <a:ext cx="2947923" cy="891270"/>
          </a:xfrm>
          <a:prstGeom prst="rect">
            <a:avLst/>
          </a:prstGeom>
          <a:noFill/>
        </p:spPr>
        <p:txBody>
          <a:bodyPr vert="horz" wrap="none" lIns="0" tIns="0" rIns="0" bIns="0" rtlCol="0" anchor="ctr">
            <a:spAutoFit/>
          </a:bodyPr>
          <a:lstStyle/>
          <a:p>
            <a:pPr>
              <a:lnSpc>
                <a:spcPts val="3700"/>
              </a:lnSpc>
            </a:pPr>
            <a:r>
              <a:rPr lang="en-US" sz="3209" dirty="0">
                <a:latin typeface="Arial" panose="020B0604020202020204" pitchFamily="34" charset="0"/>
              </a:rPr>
              <a:t>Maximum Price </a:t>
            </a:r>
          </a:p>
          <a:p>
            <a:pPr>
              <a:lnSpc>
                <a:spcPts val="3700"/>
              </a:lnSpc>
            </a:pPr>
            <a:endParaRPr lang="en-US" dirty="0"/>
          </a:p>
        </p:txBody>
      </p:sp>
      <p:sp>
        <p:nvSpPr>
          <p:cNvPr id="21" name="TextBox 20">
            <a:extLst>
              <a:ext uri="{FF2B5EF4-FFF2-40B4-BE49-F238E27FC236}">
                <a16:creationId xmlns:a16="http://schemas.microsoft.com/office/drawing/2014/main" id="{DE0E6381-7262-0298-2181-E325D357C8D7}"/>
              </a:ext>
            </a:extLst>
          </p:cNvPr>
          <p:cNvSpPr txBox="1"/>
          <p:nvPr/>
        </p:nvSpPr>
        <p:spPr>
          <a:xfrm>
            <a:off x="12692376" y="7736169"/>
            <a:ext cx="5158463" cy="1821076"/>
          </a:xfrm>
          <a:prstGeom prst="rect">
            <a:avLst/>
          </a:prstGeom>
          <a:noFill/>
        </p:spPr>
        <p:txBody>
          <a:bodyPr vert="horz" wrap="square" lIns="0" tIns="0" rIns="0" bIns="0" rtlCol="0" anchor="ctr">
            <a:spAutoFit/>
          </a:bodyPr>
          <a:lstStyle/>
          <a:p>
            <a:pPr>
              <a:lnSpc>
                <a:spcPts val="7300"/>
              </a:lnSpc>
            </a:pPr>
            <a:r>
              <a:rPr lang="en-US" sz="5400" b="1" dirty="0">
                <a:cs typeface="Arial" panose="020B0604020202020204" pitchFamily="34" charset="0"/>
              </a:rPr>
              <a:t>$ 78,000 </a:t>
            </a:r>
          </a:p>
          <a:p>
            <a:pPr>
              <a:lnSpc>
                <a:spcPts val="7300"/>
              </a:lnSpc>
            </a:pPr>
            <a:endParaRPr lang="en-US" sz="5400" dirty="0">
              <a:cs typeface="Arial" panose="020B0604020202020204" pitchFamily="34" charset="0"/>
            </a:endParaRPr>
          </a:p>
        </p:txBody>
      </p:sp>
      <p:sp>
        <p:nvSpPr>
          <p:cNvPr id="22" name="TextBox 21">
            <a:extLst>
              <a:ext uri="{FF2B5EF4-FFF2-40B4-BE49-F238E27FC236}">
                <a16:creationId xmlns:a16="http://schemas.microsoft.com/office/drawing/2014/main" id="{46649A85-B1F4-99B4-C930-D6F643587D6D}"/>
              </a:ext>
            </a:extLst>
          </p:cNvPr>
          <p:cNvSpPr txBox="1"/>
          <p:nvPr/>
        </p:nvSpPr>
        <p:spPr>
          <a:xfrm>
            <a:off x="12731088" y="7261680"/>
            <a:ext cx="2859509" cy="948978"/>
          </a:xfrm>
          <a:prstGeom prst="rect">
            <a:avLst/>
          </a:prstGeom>
          <a:noFill/>
        </p:spPr>
        <p:txBody>
          <a:bodyPr vert="horz" wrap="square" lIns="0" tIns="0" rIns="0" bIns="0" rtlCol="0" anchor="ctr">
            <a:spAutoFit/>
          </a:bodyPr>
          <a:lstStyle/>
          <a:p>
            <a:pPr>
              <a:lnSpc>
                <a:spcPts val="3700"/>
              </a:lnSpc>
            </a:pPr>
            <a:r>
              <a:rPr lang="en-US" sz="3210" dirty="0">
                <a:latin typeface="Arial" panose="020B0604020202020204" pitchFamily="34" charset="0"/>
              </a:rPr>
              <a:t>Minimum Price </a:t>
            </a:r>
          </a:p>
          <a:p>
            <a:pPr>
              <a:lnSpc>
                <a:spcPts val="3700"/>
              </a:lnSpc>
            </a:pPr>
            <a:endParaRPr lang="en-US" sz="3210" dirty="0"/>
          </a:p>
        </p:txBody>
      </p:sp>
      <p:sp>
        <p:nvSpPr>
          <p:cNvPr id="24" name="TextBox 23">
            <a:extLst>
              <a:ext uri="{FF2B5EF4-FFF2-40B4-BE49-F238E27FC236}">
                <a16:creationId xmlns:a16="http://schemas.microsoft.com/office/drawing/2014/main" id="{A87149DB-5CF2-7A49-C9D4-C10424FD9DAA}"/>
              </a:ext>
            </a:extLst>
          </p:cNvPr>
          <p:cNvSpPr txBox="1"/>
          <p:nvPr/>
        </p:nvSpPr>
        <p:spPr>
          <a:xfrm>
            <a:off x="12591536" y="5915093"/>
            <a:ext cx="3810000" cy="1821076"/>
          </a:xfrm>
          <a:prstGeom prst="rect">
            <a:avLst/>
          </a:prstGeom>
          <a:noFill/>
        </p:spPr>
        <p:txBody>
          <a:bodyPr vert="horz" wrap="square" lIns="0" tIns="0" rIns="0" bIns="0" rtlCol="0" anchor="ctr">
            <a:spAutoFit/>
          </a:bodyPr>
          <a:lstStyle/>
          <a:p>
            <a:pPr>
              <a:lnSpc>
                <a:spcPts val="7300"/>
              </a:lnSpc>
            </a:pPr>
            <a:r>
              <a:rPr lang="en-US" sz="5400" b="1" dirty="0">
                <a:cs typeface="Arial" panose="020B0604020202020204" pitchFamily="34" charset="0"/>
              </a:rPr>
              <a:t>$ 471,531 </a:t>
            </a:r>
          </a:p>
          <a:p>
            <a:pPr>
              <a:lnSpc>
                <a:spcPts val="7300"/>
              </a:lnSpc>
            </a:pPr>
            <a:endParaRPr lang="en-US" sz="5400" dirty="0">
              <a:cs typeface="Arial" panose="020B0604020202020204" pitchFamily="34" charset="0"/>
            </a:endParaRPr>
          </a:p>
        </p:txBody>
      </p:sp>
      <p:sp>
        <p:nvSpPr>
          <p:cNvPr id="25" name="TextBox 24">
            <a:extLst>
              <a:ext uri="{FF2B5EF4-FFF2-40B4-BE49-F238E27FC236}">
                <a16:creationId xmlns:a16="http://schemas.microsoft.com/office/drawing/2014/main" id="{2DD622DD-7927-366E-B5B2-30A08287F9BC}"/>
              </a:ext>
            </a:extLst>
          </p:cNvPr>
          <p:cNvSpPr txBox="1"/>
          <p:nvPr/>
        </p:nvSpPr>
        <p:spPr>
          <a:xfrm>
            <a:off x="12776725" y="5446326"/>
            <a:ext cx="3060700" cy="948978"/>
          </a:xfrm>
          <a:prstGeom prst="rect">
            <a:avLst/>
          </a:prstGeom>
          <a:noFill/>
        </p:spPr>
        <p:txBody>
          <a:bodyPr vert="horz" wrap="square" lIns="0" tIns="0" rIns="0" bIns="0" rtlCol="0" anchor="ctr">
            <a:spAutoFit/>
          </a:bodyPr>
          <a:lstStyle/>
          <a:p>
            <a:pPr>
              <a:lnSpc>
                <a:spcPts val="3700"/>
              </a:lnSpc>
            </a:pPr>
            <a:r>
              <a:rPr lang="en-US" sz="3210" dirty="0">
                <a:latin typeface="Arial" panose="020B0604020202020204" pitchFamily="34" charset="0"/>
              </a:rPr>
              <a:t>Average Price </a:t>
            </a:r>
          </a:p>
          <a:p>
            <a:pPr>
              <a:lnSpc>
                <a:spcPts val="3700"/>
              </a:lnSpc>
            </a:pPr>
            <a:endParaRPr lang="en-US" sz="3210" dirty="0"/>
          </a:p>
        </p:txBody>
      </p:sp>
      <p:sp>
        <p:nvSpPr>
          <p:cNvPr id="27" name="TextBox 26">
            <a:extLst>
              <a:ext uri="{FF2B5EF4-FFF2-40B4-BE49-F238E27FC236}">
                <a16:creationId xmlns:a16="http://schemas.microsoft.com/office/drawing/2014/main" id="{7FDF94D4-63D6-FE23-5763-458B1C30ED7A}"/>
              </a:ext>
            </a:extLst>
          </p:cNvPr>
          <p:cNvSpPr txBox="1"/>
          <p:nvPr/>
        </p:nvSpPr>
        <p:spPr>
          <a:xfrm>
            <a:off x="1955455" y="1871517"/>
            <a:ext cx="9389076" cy="1231106"/>
          </a:xfrm>
          <a:prstGeom prst="rect">
            <a:avLst/>
          </a:prstGeom>
          <a:noFill/>
        </p:spPr>
        <p:txBody>
          <a:bodyPr vert="horz" wrap="square" lIns="0" tIns="0" rIns="0" bIns="0" rtlCol="0">
            <a:spAutoFit/>
          </a:bodyPr>
          <a:lstStyle/>
          <a:p>
            <a:pPr>
              <a:lnSpc>
                <a:spcPts val="3200"/>
              </a:lnSpc>
            </a:pPr>
            <a:r>
              <a:rPr lang="en-US" sz="3200" dirty="0">
                <a:solidFill>
                  <a:srgbClr val="000000"/>
                </a:solidFill>
                <a:cs typeface="Arial" panose="020B0604020202020204" pitchFamily="34" charset="0"/>
              </a:rPr>
              <a:t>Price is almost normally distributed, with a positive skew. There are more lower priced houses, than highly priced houses</a:t>
            </a:r>
            <a:endParaRPr lang="en-US" sz="3200" dirty="0">
              <a:cs typeface="Arial" panose="020B0604020202020204" pitchFamily="34" charset="0"/>
            </a:endParaRPr>
          </a:p>
        </p:txBody>
      </p:sp>
    </p:spTree>
    <p:extLst>
      <p:ext uri="{BB962C8B-B14F-4D97-AF65-F5344CB8AC3E}">
        <p14:creationId xmlns:p14="http://schemas.microsoft.com/office/powerpoint/2010/main" val="16583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The">
            <a:extLst>
              <a:ext uri="{FF2B5EF4-FFF2-40B4-BE49-F238E27FC236}">
                <a16:creationId xmlns:a16="http://schemas.microsoft.com/office/drawing/2014/main" id="{DE7FB20D-B2EE-49D7-88B4-0F020E487C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8244"/>
            <a:ext cx="18288000" cy="10452544"/>
          </a:xfrm>
          <a:prstGeom prst="rect">
            <a:avLst/>
          </a:prstGeom>
        </p:spPr>
      </p:pic>
      <p:sp>
        <p:nvSpPr>
          <p:cNvPr id="15" name="TextBox 14">
            <a:extLst>
              <a:ext uri="{FF2B5EF4-FFF2-40B4-BE49-F238E27FC236}">
                <a16:creationId xmlns:a16="http://schemas.microsoft.com/office/drawing/2014/main" id="{C33D2DC5-0163-47DF-9D5C-59B39AE5BFEA}"/>
              </a:ext>
            </a:extLst>
          </p:cNvPr>
          <p:cNvSpPr txBox="1"/>
          <p:nvPr/>
        </p:nvSpPr>
        <p:spPr>
          <a:xfrm>
            <a:off x="13360400" y="952500"/>
            <a:ext cx="96180" cy="419987"/>
          </a:xfrm>
          <a:prstGeom prst="rect">
            <a:avLst/>
          </a:prstGeom>
          <a:noFill/>
        </p:spPr>
        <p:txBody>
          <a:bodyPr vert="horz" wrap="none" lIns="0" tIns="0" rIns="0" bIns="0" rtlCol="0">
            <a:spAutoFit/>
          </a:bodyPr>
          <a:lstStyle/>
          <a:p>
            <a:pPr>
              <a:lnSpc>
                <a:spcPts val="1600"/>
              </a:lnSpc>
            </a:pPr>
            <a:r>
              <a:rPr lang="en-US" sz="1340" b="1" dirty="0">
                <a:solidFill>
                  <a:srgbClr val="000000"/>
                </a:solidFill>
                <a:latin typeface="Arial" panose="020B0604020202020204" pitchFamily="34" charset="0"/>
              </a:rPr>
              <a:t>4</a:t>
            </a:r>
          </a:p>
          <a:p>
            <a:pPr>
              <a:lnSpc>
                <a:spcPts val="1600"/>
              </a:lnSpc>
            </a:pPr>
            <a:endParaRPr lang="en-US" dirty="0"/>
          </a:p>
        </p:txBody>
      </p:sp>
      <p:sp>
        <p:nvSpPr>
          <p:cNvPr id="34" name="Rectangle 33">
            <a:extLst>
              <a:ext uri="{FF2B5EF4-FFF2-40B4-BE49-F238E27FC236}">
                <a16:creationId xmlns:a16="http://schemas.microsoft.com/office/drawing/2014/main" id="{23E7C6B3-E067-4391-8DED-5563B5F36ED6}"/>
              </a:ext>
            </a:extLst>
          </p:cNvPr>
          <p:cNvSpPr/>
          <p:nvPr/>
        </p:nvSpPr>
        <p:spPr>
          <a:xfrm>
            <a:off x="1635894" y="1667257"/>
            <a:ext cx="10325444" cy="1077218"/>
          </a:xfrm>
          <a:prstGeom prst="rect">
            <a:avLst/>
          </a:prstGeom>
        </p:spPr>
        <p:txBody>
          <a:bodyPr wrap="square">
            <a:spAutoFit/>
          </a:bodyPr>
          <a:lstStyle/>
          <a:p>
            <a:r>
              <a:rPr lang="en-US" sz="3200" b="0" i="0" dirty="0">
                <a:solidFill>
                  <a:srgbClr val="000000"/>
                </a:solidFill>
                <a:effectLst/>
              </a:rPr>
              <a:t>As the bedrooms increase, price increases, up to 8 bedrooms. Afterwards the price decreases</a:t>
            </a:r>
            <a:endParaRPr lang="en-GB" sz="3200" b="0" dirty="0">
              <a:solidFill>
                <a:srgbClr val="D4D4D4"/>
              </a:solidFill>
              <a:effectLst/>
            </a:endParaRPr>
          </a:p>
        </p:txBody>
      </p:sp>
      <p:pic>
        <p:nvPicPr>
          <p:cNvPr id="3" name="Picture 2">
            <a:extLst>
              <a:ext uri="{FF2B5EF4-FFF2-40B4-BE49-F238E27FC236}">
                <a16:creationId xmlns:a16="http://schemas.microsoft.com/office/drawing/2014/main" id="{E7C6F34C-DD39-4340-D2A5-99DF2FC70BA8}"/>
              </a:ext>
            </a:extLst>
          </p:cNvPr>
          <p:cNvPicPr>
            <a:picLocks noChangeAspect="1"/>
          </p:cNvPicPr>
          <p:nvPr/>
        </p:nvPicPr>
        <p:blipFill>
          <a:blip r:embed="rId4"/>
          <a:stretch>
            <a:fillRect/>
          </a:stretch>
        </p:blipFill>
        <p:spPr>
          <a:xfrm>
            <a:off x="1586470" y="3138717"/>
            <a:ext cx="11959012" cy="5369352"/>
          </a:xfrm>
          <a:prstGeom prst="rect">
            <a:avLst/>
          </a:prstGeom>
        </p:spPr>
      </p:pic>
      <p:sp>
        <p:nvSpPr>
          <p:cNvPr id="5" name="TextBox 4">
            <a:extLst>
              <a:ext uri="{FF2B5EF4-FFF2-40B4-BE49-F238E27FC236}">
                <a16:creationId xmlns:a16="http://schemas.microsoft.com/office/drawing/2014/main" id="{2932F9EA-18CA-6A08-6799-FAE26983B5C5}"/>
              </a:ext>
            </a:extLst>
          </p:cNvPr>
          <p:cNvSpPr txBox="1"/>
          <p:nvPr/>
        </p:nvSpPr>
        <p:spPr>
          <a:xfrm>
            <a:off x="1743006" y="1128583"/>
            <a:ext cx="10496395" cy="538674"/>
          </a:xfrm>
          <a:prstGeom prst="rect">
            <a:avLst/>
          </a:prstGeom>
          <a:noFill/>
        </p:spPr>
        <p:txBody>
          <a:bodyPr vert="horz" wrap="square" lIns="0" tIns="0" rIns="0" bIns="0" rtlCol="0">
            <a:spAutoFit/>
          </a:bodyPr>
          <a:lstStyle/>
          <a:p>
            <a:pPr>
              <a:lnSpc>
                <a:spcPts val="3700"/>
              </a:lnSpc>
            </a:pPr>
            <a:r>
              <a:rPr lang="en-US" sz="5400" b="1" dirty="0">
                <a:solidFill>
                  <a:schemeClr val="bg1"/>
                </a:solidFill>
              </a:rPr>
              <a:t>Average Property Price vs. Bedrooms</a:t>
            </a:r>
          </a:p>
        </p:txBody>
      </p:sp>
    </p:spTree>
    <p:extLst>
      <p:ext uri="{BB962C8B-B14F-4D97-AF65-F5344CB8AC3E}">
        <p14:creationId xmlns:p14="http://schemas.microsoft.com/office/powerpoint/2010/main" val="4258362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1117</Words>
  <Application>Microsoft Office PowerPoint</Application>
  <PresentationFormat>Custom</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Karumbi</dc:creator>
  <cp:lastModifiedBy>EA Projects</cp:lastModifiedBy>
  <cp:revision>24</cp:revision>
  <dcterms:created xsi:type="dcterms:W3CDTF">2023-04-19T20:42:47Z</dcterms:created>
  <dcterms:modified xsi:type="dcterms:W3CDTF">2023-04-20T05:33:14Z</dcterms:modified>
</cp:coreProperties>
</file>