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2" r:id="rId6"/>
    <p:sldId id="281" r:id="rId7"/>
    <p:sldId id="279" r:id="rId8"/>
    <p:sldId id="283" r:id="rId9"/>
    <p:sldId id="284" r:id="rId10"/>
    <p:sldId id="271" r:id="rId11"/>
    <p:sldId id="272" r:id="rId12"/>
    <p:sldId id="273" r:id="rId13"/>
    <p:sldId id="274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9D2C6-65BE-42A6-81B5-E9B86748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9473AB-6D88-43ED-9DD0-84227625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D39AE-611D-4E0E-AE5D-38BD638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AE9BE-CA66-4864-852E-F7BC3C3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7DDE8-B44D-4DB7-9DEA-0933167E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3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ADF0-44AE-476B-A32F-D2446183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BDFB9-2F8E-4478-866E-1CEBDCB6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1196B-D2C0-4ACA-B0ED-005943B1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00527-C152-459E-B257-EFBC93C6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3D6EC-AD42-498B-B82E-330CCD2F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4D7A2-504D-4643-8828-EEC04EF7E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9FF78-12F1-4DAE-B780-1B8AA215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2B8C4-6D92-4CDD-B774-71146A2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572F7-97F8-4130-962C-4D678F2C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7AF22-8DE2-496D-92A4-415868D5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3B4A-B543-4738-BF7F-95FF0F2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953BF-58DC-4024-B6AF-2EA12F1D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BD9A1-F883-4E18-8E98-093D90F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ED7C9-8032-4B42-A215-8A06BC61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2735-0F45-4D73-9451-3A8AADA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1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B451-7089-47FB-A9DC-5F9F91F5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39B12-AE9A-448F-BFBB-D00EF842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51C88-373B-48AF-B493-7451A881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98B11-4C21-4CE3-BA08-A17F1C5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509EF-CC8F-4603-B724-44D091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4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0489-2F7B-4383-9A3C-8B094729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60299-DA44-45A4-8388-021379B6C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84367-7362-4EA0-A395-25D54278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C8769-D98A-4CA8-8856-8B3E42E8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76CBB2-145B-4AEE-B88B-74E3DD1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EFDE3-5C96-4F2F-B6EE-D2C66DC9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ECEF0-F614-4161-8768-7D0C180C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33450-7D99-4DF4-93C3-EC04B43A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5D13F-D6BB-4233-BB46-5C789398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B7566-80AC-4531-9A51-DF9677E73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CA845C-66B4-4D72-B351-A4BAE516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ED83C-3B64-4516-929F-A25038D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08B66-A453-4AE8-8F9C-4B51385F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9F9DA7-DC08-4476-852B-F54E3885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7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8CA5-294D-4E67-BD07-FE38648D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20581-C150-431D-B2CD-07AEB36F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C61A1-6A6B-4597-8D4E-9093B8C6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6366D-C34C-4924-9B14-A8A26D7A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3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9CC22A-DAF3-42AD-B468-F1E4538D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6051CD-5B3B-41D5-80C1-DF8317C8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F68A7-EB29-4C31-BF5C-C809606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C51E0-493D-4B8A-96ED-C9D5BAC1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0CBAD-945E-4A59-ADE9-002CA8CE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33FD0-0362-4A91-BC0F-6B1A6C38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1B757-4357-4C51-B042-9A2BFA24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59A96-8ACC-4B98-8A0A-17DF0A3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1E8CD-4DD3-496F-A044-8C10EAE8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00A5-9E7E-440D-93A2-C23787B5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97DE6-6E1A-46CB-B349-045FAD5C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236E-7E48-49C3-9710-C244EC99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93549-DDB4-4BBF-BBC1-F3D99781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B22A2-7F71-45B4-8837-4C21A31C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CAD21-160E-4B1C-BC35-7F9C0000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9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C965B-946B-4599-BF5C-C599F3FF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34ADC-1286-40C3-9C2D-06712F50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4B3BD-A41D-4AF3-A115-D1B69C9B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DC8C-DEA1-43D8-98A7-140481251B57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12671-E03E-468C-A586-2340EF145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B331-2B25-43C2-BCD5-2503051E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D685-3A13-4727-9552-A2B80955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dient_desc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Introduction to Backpropagation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                                                                              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Tianyi Li</a:t>
            </a:r>
          </a:p>
        </p:txBody>
      </p:sp>
    </p:spTree>
    <p:extLst>
      <p:ext uri="{BB962C8B-B14F-4D97-AF65-F5344CB8AC3E}">
        <p14:creationId xmlns:p14="http://schemas.microsoft.com/office/powerpoint/2010/main" val="242383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EF8F-D3EB-4761-9E25-EC37807C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BP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36CE2-473D-49BC-A6D6-7CCD9FE9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Step 1 : feed-forward computation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Compute and store all the nodes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9D6AD-33CE-4745-810E-A1470070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33" y="1550035"/>
            <a:ext cx="4438650" cy="1543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874E4D-8522-4AB0-AC67-256BD286E56B}"/>
              </a:ext>
            </a:extLst>
          </p:cNvPr>
          <p:cNvSpPr txBox="1"/>
          <p:nvPr/>
        </p:nvSpPr>
        <p:spPr>
          <a:xfrm>
            <a:off x="8128000" y="3293309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node has two sides.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62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C425-D918-4DF4-A464-AB2547A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BP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CEAD-9388-426C-B20A-E8EA19B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2 : BP to the output layer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AF0DCA-E2D4-4571-8643-C1912040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7" y="2389715"/>
            <a:ext cx="7326313" cy="30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3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C425-D918-4DF4-A464-AB2547A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BP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CEAD-9388-426C-B20A-E8EA19B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BP to the hidden layer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0693-3C0E-4BA9-B26F-BA9EBC4A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60" y="2310136"/>
            <a:ext cx="5930900" cy="40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C425-D918-4DF4-A464-AB2547A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BP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CEAD-9388-426C-B20A-E8EA19B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4: weight updates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Stop when the value of the error function has become sufficiently small and then 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17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 Why</a:t>
            </a:r>
            <a:r>
              <a:rPr lang="zh-CN" altLang="en-US" dirty="0"/>
              <a:t> </a:t>
            </a:r>
            <a:r>
              <a:rPr lang="en-US" altLang="zh-CN" dirty="0"/>
              <a:t>BP is faster: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forward propagation: </a:t>
            </a:r>
          </a:p>
          <a:p>
            <a:pPr marL="0" indent="0">
              <a:buNone/>
            </a:pPr>
            <a:r>
              <a:rPr lang="en-US" altLang="zh-CN" dirty="0"/>
              <a:t>           Calculate how an input node affect all output nodes</a:t>
            </a:r>
          </a:p>
          <a:p>
            <a:pPr marL="0" indent="0">
              <a:buNone/>
            </a:pPr>
            <a:r>
              <a:rPr lang="en-US" altLang="zh-CN" dirty="0"/>
              <a:t>            Need to repeat many times to get every loss</a:t>
            </a:r>
          </a:p>
          <a:p>
            <a:r>
              <a:rPr lang="en-US" altLang="zh-CN" dirty="0"/>
              <a:t>In backward propagation: </a:t>
            </a:r>
          </a:p>
          <a:p>
            <a:pPr marL="0" indent="0">
              <a:buNone/>
            </a:pPr>
            <a:r>
              <a:rPr lang="en-US" altLang="zh-CN" dirty="0"/>
              <a:t>           Calculate how an output node affect all input nodes</a:t>
            </a:r>
          </a:p>
          <a:p>
            <a:pPr marL="0" indent="0">
              <a:buNone/>
            </a:pPr>
            <a:r>
              <a:rPr lang="en-US" altLang="zh-CN" dirty="0"/>
              <a:t>            Only need a forward and a backward to get every loss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10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72" y="3680783"/>
            <a:ext cx="5815648" cy="180624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B85C84-7D74-4FAB-9DAE-4AC6BFB56E16}"/>
              </a:ext>
            </a:extLst>
          </p:cNvPr>
          <p:cNvSpPr txBox="1"/>
          <p:nvPr/>
        </p:nvSpPr>
        <p:spPr>
          <a:xfrm>
            <a:off x="725488" y="2061828"/>
            <a:ext cx="11369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At every node, it sums all the paths feeding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Calculate how the node is affected by the input.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70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(example: node b)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D4105F-1722-4D89-8A4C-B10CA76E3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7" y="1989297"/>
            <a:ext cx="4482783" cy="26264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0A3EF3-5AFD-4B9C-A425-F3C0B74A6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69" y="1989297"/>
            <a:ext cx="4433012" cy="26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45" y="3666332"/>
            <a:ext cx="5012055" cy="166522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E74F44-69D3-4A68-BE07-ACFECBCA5E8F}"/>
              </a:ext>
            </a:extLst>
          </p:cNvPr>
          <p:cNvSpPr txBox="1"/>
          <p:nvPr/>
        </p:nvSpPr>
        <p:spPr>
          <a:xfrm>
            <a:off x="1127760" y="1950720"/>
            <a:ext cx="1078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At each node, it merges all paths which originated at that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Calculate how the output is affected by the node.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572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(example: node e)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A2A198-FBE4-4B50-A1DE-F9EEA0FE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59" y="2153811"/>
            <a:ext cx="4409001" cy="26084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FF02F0-88EA-43F7-B6AB-0B9285D6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8" y="2232312"/>
            <a:ext cx="4318034" cy="25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it is faster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0C36B7-B70A-4BBB-BB3D-4D984C7D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801"/>
            <a:ext cx="3067050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EFEC5C-3EF0-4A40-87EF-F741A4963281}"/>
                  </a:ext>
                </a:extLst>
              </p:cNvPr>
              <p:cNvSpPr txBox="1"/>
              <p:nvPr/>
            </p:nvSpPr>
            <p:spPr>
              <a:xfrm>
                <a:off x="838200" y="2902426"/>
                <a:ext cx="9890760" cy="231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500" dirty="0"/>
                  <a:t>When getting the gradient of error function, in a simple way, for every weight we need to calculate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sz="2500" b="0" i="1" smtClean="0">
                        <a:latin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500" dirty="0"/>
                  <a:t> once and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500" dirty="0"/>
                  <a:t> </a:t>
                </a:r>
                <a:r>
                  <a:rPr lang="en-US" altLang="zh-CN" sz="2500" dirty="0"/>
                  <a:t>once.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500" dirty="0"/>
                  <a:t>But in BP, we only need a forward step and a backward step (it can calculate all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500" dirty="0"/>
                  <a:t> at the same time).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EFEC5C-3EF0-4A40-87EF-F741A496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2426"/>
                <a:ext cx="9890760" cy="2316596"/>
              </a:xfrm>
              <a:prstGeom prst="rect">
                <a:avLst/>
              </a:prstGeom>
              <a:blipFill>
                <a:blip r:embed="rId3"/>
                <a:stretch>
                  <a:fillRect l="-92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59001-8FA5-41CF-8F7F-A9ED5230D123}"/>
                  </a:ext>
                </a:extLst>
              </p:cNvPr>
              <p:cNvSpPr txBox="1"/>
              <p:nvPr/>
            </p:nvSpPr>
            <p:spPr>
              <a:xfrm>
                <a:off x="3982720" y="2312947"/>
                <a:ext cx="227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59001-8FA5-41CF-8F7F-A9ED5230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2312947"/>
                <a:ext cx="2275840" cy="369332"/>
              </a:xfrm>
              <a:prstGeom prst="rect">
                <a:avLst/>
              </a:prstGeom>
              <a:blipFill>
                <a:blip r:embed="rId4"/>
                <a:stretch>
                  <a:fillRect l="-213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0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BP</a:t>
            </a:r>
          </a:p>
          <a:p>
            <a:endParaRPr lang="en-US" altLang="zh-CN" dirty="0"/>
          </a:p>
          <a:p>
            <a:r>
              <a:rPr lang="en-US" altLang="zh-CN" dirty="0"/>
              <a:t>Some explanations</a:t>
            </a:r>
          </a:p>
          <a:p>
            <a:r>
              <a:rPr lang="en-US" altLang="zh-CN" dirty="0"/>
              <a:t>Steps of BP</a:t>
            </a:r>
          </a:p>
          <a:p>
            <a:r>
              <a:rPr lang="en-US" altLang="zh-CN" dirty="0"/>
              <a:t>Why BP is faster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Reference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34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3120"/>
            <a:ext cx="10515600" cy="53438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/>
              <a:t>理论上这里应该放一大段能跑的代码↓↓↓</a:t>
            </a:r>
            <a:endParaRPr lang="en-US" altLang="zh-CN" sz="4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78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320" y="447040"/>
            <a:ext cx="10825480" cy="57299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r>
              <a:rPr lang="zh-CN" altLang="en-US" sz="4400" dirty="0"/>
              <a:t>然而我还并没有写</a:t>
            </a:r>
            <a:r>
              <a:rPr lang="en-US" altLang="zh-CN" sz="4400" dirty="0"/>
              <a:t>= =b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2699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1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Reference: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39545"/>
            <a:ext cx="121920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https://en.wikipedia.org/wiki/Backpropagation</a:t>
            </a:r>
          </a:p>
          <a:p>
            <a:endParaRPr lang="en-US" altLang="zh-CN" dirty="0"/>
          </a:p>
          <a:p>
            <a:r>
              <a:rPr lang="en-US" altLang="zh-CN" dirty="0"/>
              <a:t>http://colah.github.io/posts/2015-08-Backprop/</a:t>
            </a:r>
          </a:p>
          <a:p>
            <a:endParaRPr lang="en-US" altLang="zh-CN" dirty="0"/>
          </a:p>
          <a:p>
            <a:r>
              <a:rPr lang="en-US" altLang="zh-CN" dirty="0"/>
              <a:t>https://tigerneil.gitbooks.io/neural-networks-and-deep-learning-zh/content/chapter2.html</a:t>
            </a:r>
          </a:p>
          <a:p>
            <a:endParaRPr lang="en-US" altLang="zh-CN" dirty="0"/>
          </a:p>
          <a:p>
            <a:r>
              <a:rPr lang="en-US" altLang="zh-CN" dirty="0"/>
              <a:t>https://mattmazur.com/2015/03/17/a-step-by-step-backpropagation-example/</a:t>
            </a:r>
          </a:p>
          <a:p>
            <a:endParaRPr lang="en-US" altLang="zh-CN" dirty="0"/>
          </a:p>
          <a:p>
            <a:r>
              <a:rPr lang="en-US" altLang="zh-CN" dirty="0"/>
              <a:t>http://ufldl.stanford.edu/wiki/index.php/Backpropagation_Algorithm</a:t>
            </a:r>
          </a:p>
          <a:p>
            <a:endParaRPr lang="en-US" altLang="zh-CN" dirty="0"/>
          </a:p>
          <a:p>
            <a:r>
              <a:rPr lang="en-US" altLang="zh-CN" dirty="0"/>
              <a:t>R. Rojas: Neural Networks, Springer-Verlag, Berlin, 1996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35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/>
          </a:p>
          <a:p>
            <a:pPr marL="0" indent="0" algn="ctr">
              <a:buNone/>
            </a:pPr>
            <a:r>
              <a:rPr lang="en-US" altLang="zh-CN" sz="8000" dirty="0"/>
              <a:t>Thanks~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7204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 </a:t>
            </a:r>
            <a:r>
              <a:rPr lang="en-US" altLang="zh-CN" b="1" dirty="0"/>
              <a:t>backward propagation of errors</a:t>
            </a:r>
            <a:r>
              <a:rPr lang="en-US" altLang="zh-CN" dirty="0"/>
              <a:t>, or </a:t>
            </a:r>
            <a:r>
              <a:rPr lang="en-US" altLang="zh-CN" b="1" dirty="0"/>
              <a:t>backpropagation</a:t>
            </a:r>
            <a:r>
              <a:rPr lang="en-US" altLang="zh-CN" dirty="0"/>
              <a:t>, is a common method of training artificial neural networks and used in conjunction with an optimization method such as </a:t>
            </a:r>
            <a:r>
              <a:rPr lang="en-US" altLang="zh-CN" b="1" dirty="0"/>
              <a:t>gradient</a:t>
            </a:r>
            <a:r>
              <a:rPr lang="en-US" altLang="zh-CN" b="1" dirty="0">
                <a:hlinkClick r:id="rId2" tooltip="Gradient descent"/>
              </a:rPr>
              <a:t> </a:t>
            </a:r>
            <a:r>
              <a:rPr lang="en-US" altLang="zh-CN" b="1" dirty="0"/>
              <a:t>descent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Backpropagation requires a known, desired output for each input value in order to calculate the loss function gradient – it is therefore usually considered to be a </a:t>
            </a:r>
            <a:r>
              <a:rPr lang="en-US" altLang="zh-CN" b="1" dirty="0"/>
              <a:t>supervised</a:t>
            </a:r>
            <a:r>
              <a:rPr lang="en-US" altLang="zh-CN" dirty="0"/>
              <a:t> learning method; but it is also used in some </a:t>
            </a:r>
            <a:r>
              <a:rPr lang="en-US" altLang="zh-CN" b="1" dirty="0"/>
              <a:t>unsupervised</a:t>
            </a:r>
            <a:r>
              <a:rPr lang="en-US" altLang="zh-CN" dirty="0"/>
              <a:t> networks.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6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</p:spPr>
            <p:txBody>
              <a:bodyPr/>
              <a:lstStyle/>
              <a:p>
                <a:r>
                  <a:rPr lang="en-US" altLang="zh-CN" dirty="0"/>
                  <a:t>The goal of BP is to compute the partial derivative (apply the </a:t>
                </a:r>
                <a:r>
                  <a:rPr lang="en-US" altLang="zh-CN" b="1" dirty="0"/>
                  <a:t>chain rule</a:t>
                </a:r>
                <a:r>
                  <a:rPr lang="en-US" altLang="zh-CN" dirty="0"/>
                  <a:t>), or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CN" b="1" dirty="0"/>
                  <a:t> , </a:t>
                </a:r>
                <a:r>
                  <a:rPr lang="en-US" altLang="zh-CN" dirty="0"/>
                  <a:t>of a loss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with respect to any weight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in the network.</a:t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Change the weights of nodes to make the error function (or       loss/cost function) ,usually                            the least.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414963"/>
              </a:xfrm>
              <a:blipFill>
                <a:blip r:embed="rId2"/>
                <a:stretch>
                  <a:fillRect l="-1043" t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3BB02C3-3A99-4A6A-8264-D7C726A92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3469481"/>
            <a:ext cx="2209800" cy="6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C425-D918-4DF4-A464-AB2547A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CEAD-9388-426C-B20A-E8EA19B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Chain rule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BD1B9-7B0D-4022-A3B9-C51A8E33A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650"/>
            <a:ext cx="3181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AC425-D918-4DF4-A464-AB2547A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CEAD-9388-426C-B20A-E8EA19BD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Delta rule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B348AE-A657-4CCD-975E-87116E5A6836}"/>
                  </a:ext>
                </a:extLst>
              </p:cNvPr>
              <p:cNvSpPr/>
              <p:nvPr/>
            </p:nvSpPr>
            <p:spPr>
              <a:xfrm>
                <a:off x="1107440" y="2531892"/>
                <a:ext cx="4450080" cy="2706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800" b="0" dirty="0"/>
              </a:p>
              <a:p>
                <a:pPr/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i="1" dirty="0">
                    <a:latin typeface="Cambria Math" panose="02040503050406030204" pitchFamily="18" charset="0"/>
                  </a:rPr>
                  <a:t> 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B348AE-A657-4CCD-975E-87116E5A6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440" y="2531892"/>
                <a:ext cx="4450080" cy="2706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70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of BP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6AFD02-86F6-46B3-BE95-67B6107B3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031"/>
            <a:ext cx="535799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13C7E2-83E3-4429-8A70-88E8512F5D45}"/>
              </a:ext>
            </a:extLst>
          </p:cNvPr>
          <p:cNvSpPr txBox="1"/>
          <p:nvPr/>
        </p:nvSpPr>
        <p:spPr>
          <a:xfrm>
            <a:off x="6702355" y="5065038"/>
            <a:ext cx="414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(Bias b can be considered as input node with value 1.)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28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#activation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to turn a linear model to a non-linear one.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 adding layers and nodes to a neuron network without an activation function, it still a linear combination of weights, which can’t classify complex data.</a:t>
            </a:r>
          </a:p>
        </p:txBody>
      </p:sp>
    </p:spTree>
    <p:extLst>
      <p:ext uri="{BB962C8B-B14F-4D97-AF65-F5344CB8AC3E}">
        <p14:creationId xmlns:p14="http://schemas.microsoft.com/office/powerpoint/2010/main" val="255222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sigmoid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Sigmoid: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 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is continuous and differentiable.</a:t>
                </a:r>
              </a:p>
              <a:p>
                <a:r>
                  <a:rPr lang="en-US" altLang="zh-CN" dirty="0"/>
                  <a:t>Easy to calculate its derivative.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Center of symmetry is 0.5, gradient is positive when input is positive.</a:t>
                </a:r>
              </a:p>
              <a:p>
                <a:r>
                  <a:rPr lang="en-US" altLang="zh-CN" dirty="0"/>
                  <a:t>Sigmoid is saturate (both sides derivable -&gt; 0) and may kill gradients.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  <a:blipFill>
                <a:blip r:embed="rId2"/>
                <a:stretch>
                  <a:fillRect l="-1043" t="-2075" b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60BF9B0-CCB0-4CF3-8C92-97F16EAF0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27" y="1551305"/>
            <a:ext cx="3473133" cy="276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573</Words>
  <Application>Microsoft Office PowerPoint</Application>
  <PresentationFormat>宽屏</PresentationFormat>
  <Paragraphs>103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An Introduction to Backpropagation</vt:lpstr>
      <vt:lpstr>Index</vt:lpstr>
      <vt:lpstr>What is BP</vt:lpstr>
      <vt:lpstr>PowerPoint 演示文稿</vt:lpstr>
      <vt:lpstr>Explanation</vt:lpstr>
      <vt:lpstr>Explanation</vt:lpstr>
      <vt:lpstr>Steps of BP</vt:lpstr>
      <vt:lpstr>#activation function</vt:lpstr>
      <vt:lpstr>example: sigmoid function</vt:lpstr>
      <vt:lpstr>Steps of BP</vt:lpstr>
      <vt:lpstr>Steps of BP</vt:lpstr>
      <vt:lpstr>Steps of BP</vt:lpstr>
      <vt:lpstr>Steps of BP</vt:lpstr>
      <vt:lpstr># Why BP is faster:</vt:lpstr>
      <vt:lpstr>Forward</vt:lpstr>
      <vt:lpstr>Forward (example: node b)</vt:lpstr>
      <vt:lpstr>Backward</vt:lpstr>
      <vt:lpstr>Backward (example: node e)</vt:lpstr>
      <vt:lpstr>Why it is faster</vt:lpstr>
      <vt:lpstr>PowerPoint 演示文稿</vt:lpstr>
      <vt:lpstr>PowerPoint 演示文稿</vt:lpstr>
      <vt:lpstr>Reference: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Backpropagation</dc:title>
  <dc:creator>Cynthia</dc:creator>
  <cp:lastModifiedBy>Cynthia</cp:lastModifiedBy>
  <cp:revision>29</cp:revision>
  <dcterms:created xsi:type="dcterms:W3CDTF">2017-06-09T03:13:26Z</dcterms:created>
  <dcterms:modified xsi:type="dcterms:W3CDTF">2017-06-18T10:59:18Z</dcterms:modified>
</cp:coreProperties>
</file>