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1" r:id="rId4"/>
    <p:sldId id="292" r:id="rId5"/>
    <p:sldId id="258" r:id="rId6"/>
    <p:sldId id="295" r:id="rId7"/>
    <p:sldId id="296" r:id="rId8"/>
    <p:sldId id="315" r:id="rId9"/>
    <p:sldId id="260" r:id="rId10"/>
    <p:sldId id="294" r:id="rId11"/>
    <p:sldId id="263" r:id="rId12"/>
    <p:sldId id="261" r:id="rId13"/>
    <p:sldId id="285" r:id="rId14"/>
    <p:sldId id="259" r:id="rId15"/>
    <p:sldId id="298" r:id="rId16"/>
    <p:sldId id="300" r:id="rId17"/>
    <p:sldId id="299" r:id="rId18"/>
    <p:sldId id="303" r:id="rId19"/>
    <p:sldId id="275" r:id="rId20"/>
    <p:sldId id="293" r:id="rId21"/>
    <p:sldId id="302" r:id="rId22"/>
    <p:sldId id="301" r:id="rId23"/>
    <p:sldId id="304" r:id="rId24"/>
    <p:sldId id="277" r:id="rId25"/>
    <p:sldId id="312" r:id="rId26"/>
    <p:sldId id="316" r:id="rId27"/>
    <p:sldId id="276" r:id="rId28"/>
    <p:sldId id="266" r:id="rId29"/>
    <p:sldId id="317" r:id="rId30"/>
    <p:sldId id="26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CC3B-112C-4E94-B11F-E68FE782C4E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7A26-7759-4D18-92AC-2E96C94EB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CC3B-112C-4E94-B11F-E68FE782C4E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7A26-7759-4D18-92AC-2E96C94EB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5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CC3B-112C-4E94-B11F-E68FE782C4E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7A26-7759-4D18-92AC-2E96C94EB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CC3B-112C-4E94-B11F-E68FE782C4E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7A26-7759-4D18-92AC-2E96C94EB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1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CC3B-112C-4E94-B11F-E68FE782C4E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7A26-7759-4D18-92AC-2E96C94EB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CC3B-112C-4E94-B11F-E68FE782C4E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7A26-7759-4D18-92AC-2E96C94EB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CC3B-112C-4E94-B11F-E68FE782C4E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7A26-7759-4D18-92AC-2E96C94EB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8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CC3B-112C-4E94-B11F-E68FE782C4E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7A26-7759-4D18-92AC-2E96C94EB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2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CC3B-112C-4E94-B11F-E68FE782C4E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7A26-7759-4D18-92AC-2E96C94EB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39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CC3B-112C-4E94-B11F-E68FE782C4E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7A26-7759-4D18-92AC-2E96C94EB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7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CC3B-112C-4E94-B11F-E68FE782C4E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7A26-7759-4D18-92AC-2E96C94EB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9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CC3B-112C-4E94-B11F-E68FE782C4E5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7A26-7759-4D18-92AC-2E96C94EB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1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dient_descen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Introduction to Backpropagation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                                     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      Tianyi Li</a:t>
            </a:r>
          </a:p>
        </p:txBody>
      </p:sp>
    </p:spTree>
    <p:extLst>
      <p:ext uri="{BB962C8B-B14F-4D97-AF65-F5344CB8AC3E}">
        <p14:creationId xmlns:p14="http://schemas.microsoft.com/office/powerpoint/2010/main" val="242383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Backward (example: node e)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A2A198-FBE4-4B50-A1DE-F9EEA0FE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59" y="2153811"/>
            <a:ext cx="4409001" cy="26084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FF02F0-88EA-43F7-B6AB-0B9285D69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8" y="2232312"/>
            <a:ext cx="4318034" cy="25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9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it is faster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0C36B7-B70A-4BBB-BB3D-4D984C7D4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2801"/>
            <a:ext cx="3067050" cy="8096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EFEC5C-3EF0-4A40-87EF-F741A4963281}"/>
                  </a:ext>
                </a:extLst>
              </p:cNvPr>
              <p:cNvSpPr txBox="1"/>
              <p:nvPr/>
            </p:nvSpPr>
            <p:spPr>
              <a:xfrm>
                <a:off x="838200" y="2902426"/>
                <a:ext cx="9890760" cy="2316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500" dirty="0"/>
                  <a:t>When getting the gradient of error function, in a simple way, for every weight we need to calculate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zh-CN" altLang="en-US" sz="2500" b="0" i="1" smtClean="0">
                        <a:latin typeface="Cambria Math" panose="02040503050406030204" pitchFamily="18" charset="0"/>
                      </a:rPr>
                      <m:t>𝜀</m:t>
                    </m:r>
                    <m:sSub>
                      <m:sSubPr>
                        <m:ctrlP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500" dirty="0"/>
                  <a:t> once and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500" dirty="0"/>
                  <a:t> </a:t>
                </a:r>
                <a:r>
                  <a:rPr lang="en-US" altLang="zh-CN" sz="2500" dirty="0"/>
                  <a:t>once.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500" dirty="0"/>
                  <a:t>But in BP, we only need a forward step and a backward step (it can calculate all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500" dirty="0"/>
                  <a:t> at the same time).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EFEC5C-3EF0-4A40-87EF-F741A496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2426"/>
                <a:ext cx="9890760" cy="2316596"/>
              </a:xfrm>
              <a:prstGeom prst="rect">
                <a:avLst/>
              </a:prstGeom>
              <a:blipFill>
                <a:blip r:embed="rId3"/>
                <a:stretch>
                  <a:fillRect l="-925" t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D59001-8FA5-41CF-8F7F-A9ED5230D123}"/>
                  </a:ext>
                </a:extLst>
              </p:cNvPr>
              <p:cNvSpPr txBox="1"/>
              <p:nvPr/>
            </p:nvSpPr>
            <p:spPr>
              <a:xfrm>
                <a:off x="3982720" y="2312947"/>
                <a:ext cx="2275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D59001-8FA5-41CF-8F7F-A9ED5230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20" y="2312947"/>
                <a:ext cx="2275840" cy="369332"/>
              </a:xfrm>
              <a:prstGeom prst="rect">
                <a:avLst/>
              </a:prstGeom>
              <a:blipFill>
                <a:blip r:embed="rId4"/>
                <a:stretch>
                  <a:fillRect l="-213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90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#activation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 to turn a linear model to a non-linear one.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When adding layers and nodes to a neuron network without an activation function, it still a linear combination of weights, which can’t classify complex data.</a:t>
            </a:r>
          </a:p>
        </p:txBody>
      </p:sp>
    </p:spTree>
    <p:extLst>
      <p:ext uri="{BB962C8B-B14F-4D97-AF65-F5344CB8AC3E}">
        <p14:creationId xmlns:p14="http://schemas.microsoft.com/office/powerpoint/2010/main" val="179681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sigmoid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Sigmoid: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+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It is continuous and derivable.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60BF9B0-CCB0-4CF3-8C92-97F16EAF0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67" y="1825625"/>
            <a:ext cx="3473133" cy="27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0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example of BP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6AFD02-86F6-46B3-BE95-67B6107B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0031"/>
            <a:ext cx="5357990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13C7E2-83E3-4429-8A70-88E8512F5D45}"/>
              </a:ext>
            </a:extLst>
          </p:cNvPr>
          <p:cNvSpPr txBox="1"/>
          <p:nvPr/>
        </p:nvSpPr>
        <p:spPr>
          <a:xfrm>
            <a:off x="6702355" y="5065038"/>
            <a:ext cx="414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(Bias b can be considered as input node with value 1.)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1F52A4-FD52-4D66-85F2-8198E5B23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33" y="1550035"/>
            <a:ext cx="4438650" cy="15430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2B6181-01A2-4FC2-8DE8-D93B01A7F4C2}"/>
              </a:ext>
            </a:extLst>
          </p:cNvPr>
          <p:cNvSpPr txBox="1"/>
          <p:nvPr/>
        </p:nvSpPr>
        <p:spPr>
          <a:xfrm>
            <a:off x="8128000" y="3293309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node has two sides.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28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1: feed-forward computation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Initialized the network with randomly chosen weights.</a:t>
                </a:r>
              </a:p>
              <a:p>
                <a:r>
                  <a:rPr lang="en-US" altLang="zh-CN" dirty="0"/>
                  <a:t>Calculate input layer and hidden layer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dirty="0"/>
                  <a:t> is the same.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46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1: feed-forward computation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Input layer -&gt; hidden layer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4B18F4-6922-4775-B20E-7DFAC86B4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" y="2380853"/>
            <a:ext cx="5324475" cy="1200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6AD3D3-DB00-4C63-8453-D42F9E93B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9615"/>
            <a:ext cx="4922838" cy="7432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7F297A-420A-47EE-921F-D31B54EE4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7933"/>
            <a:ext cx="2581275" cy="781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BB749B-DF5B-4758-A312-6FE4FD651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308" y="1477328"/>
            <a:ext cx="4032250" cy="32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24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1: feed-forward computation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A856494-E733-4374-AB45-51897031F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2605"/>
            <a:ext cx="7448550" cy="186720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BCCCC02-C09B-4DBE-8B0E-E80DAACFF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" y="4479129"/>
            <a:ext cx="2752725" cy="4953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2449C4E-62FC-481A-838F-1248E8D29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50" y="1358432"/>
            <a:ext cx="4032250" cy="327467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71789A8-9563-4A0D-BB73-1BE8712A8197}"/>
              </a:ext>
            </a:extLst>
          </p:cNvPr>
          <p:cNvSpPr txBox="1"/>
          <p:nvPr/>
        </p:nvSpPr>
        <p:spPr>
          <a:xfrm>
            <a:off x="838200" y="1770063"/>
            <a:ext cx="63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Hidden layer -&gt; output layer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727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Calculate total error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4F0C37-02C7-4E1A-BDFF-66186D177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1609249"/>
            <a:ext cx="2209800" cy="7810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BA3DE9-5564-4D19-B2BB-863DBC6EF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2390299"/>
            <a:ext cx="7124700" cy="638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E456D4-2C62-4B45-8343-E05564D22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2971085"/>
            <a:ext cx="2571750" cy="790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DD8C7D-AA31-4E65-BC1F-ED72A9946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3609260"/>
            <a:ext cx="6819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0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#Delta rule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44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BP</a:t>
            </a:r>
          </a:p>
          <a:p>
            <a:r>
              <a:rPr lang="en-US" altLang="zh-CN" dirty="0"/>
              <a:t>Why BP is faster</a:t>
            </a:r>
          </a:p>
          <a:p>
            <a:r>
              <a:rPr lang="en-US" altLang="zh-CN" dirty="0"/>
              <a:t>A simple example</a:t>
            </a:r>
          </a:p>
          <a:p>
            <a:endParaRPr lang="en-US" altLang="zh-CN" dirty="0"/>
          </a:p>
          <a:p>
            <a:r>
              <a:rPr lang="en-US" altLang="zh-CN" dirty="0"/>
              <a:t>Reference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34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2: BP to the output layer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677518-4379-4868-A665-3E1D6E717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20" y="2198529"/>
            <a:ext cx="6818313" cy="284306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60EB7B2-573E-4269-9221-E00E47F3EC35}"/>
                  </a:ext>
                </a:extLst>
              </p:cNvPr>
              <p:cNvSpPr txBox="1"/>
              <p:nvPr/>
            </p:nvSpPr>
            <p:spPr>
              <a:xfrm>
                <a:off x="701516" y="1964909"/>
                <a:ext cx="6482080" cy="195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(1−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)(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60EB7B2-573E-4269-9221-E00E47F3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6" y="1964909"/>
                <a:ext cx="6482080" cy="1954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9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2: BP to the output layer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630BE9-75D9-4557-835A-8047130C7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0840"/>
            <a:ext cx="7077075" cy="1895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4BF0DD-830E-417E-A321-AD4445218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73" y="3237464"/>
            <a:ext cx="7629525" cy="704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A2C925-0062-43A8-AC63-7841396FA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7" y="3780840"/>
            <a:ext cx="6353175" cy="1343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8D1117-9BA1-4F24-9361-BC7995D3F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70" y="269136"/>
            <a:ext cx="3823970" cy="31055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A7C6DE-F81B-4C71-8B73-5964B21B2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23865"/>
            <a:ext cx="6628130" cy="127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9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3: BP to the hidden layer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D95539-6595-4A8C-A4EE-2D1D482A1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19" y="1470025"/>
            <a:ext cx="6193481" cy="417893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1B530C-3198-43E8-A74E-C4DCCD2C9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" y="1886585"/>
            <a:ext cx="3848100" cy="9715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1E64F8-3CA1-4646-86A9-E22E2900E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" y="2858135"/>
            <a:ext cx="22955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9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3: BP to the hidden layer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32A466-3363-4DD3-8624-5D0DC9E1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3371"/>
            <a:ext cx="4333875" cy="13811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0A5659-539F-49F4-B069-015CE8B8B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3112"/>
            <a:ext cx="6991350" cy="638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638134-4D6B-45F5-A900-A9D56ACD3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5" y="4153057"/>
            <a:ext cx="6200775" cy="847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0DA62F-C7E6-4492-A90A-3B9B253CA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5" y="5202236"/>
            <a:ext cx="75152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06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3: BP to the hidden layer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AF6D7D-D21A-46FF-B64B-FC246B777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82" y="2940051"/>
            <a:ext cx="6162675" cy="13906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454526-0B72-4F29-B075-B55FBB87B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" y="1690688"/>
            <a:ext cx="3981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84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4: weight updates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E92ABD2-CA6B-4871-AE85-A6917F24F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9301"/>
            <a:ext cx="5762625" cy="1343025"/>
          </a:xfrm>
        </p:spPr>
      </p:pic>
    </p:spTree>
    <p:extLst>
      <p:ext uri="{BB962C8B-B14F-4D97-AF65-F5344CB8AC3E}">
        <p14:creationId xmlns:p14="http://schemas.microsoft.com/office/powerpoint/2010/main" val="2996756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793470-9B34-4E7F-91D0-C86952B2B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1264"/>
            <a:ext cx="6572250" cy="762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05CDE2-7B15-415D-A417-3EAA3BB13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3292"/>
            <a:ext cx="2647950" cy="1781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04D946-E943-4B8D-A934-5BB6EF1E7DE0}"/>
              </a:ext>
            </a:extLst>
          </p:cNvPr>
          <p:cNvSpPr txBox="1"/>
          <p:nvPr/>
        </p:nvSpPr>
        <p:spPr>
          <a:xfrm>
            <a:off x="838200" y="1952150"/>
            <a:ext cx="481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 step 2:</a:t>
            </a:r>
            <a:endParaRPr lang="zh-CN" altLang="en-US" sz="28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1100593-2C0B-46C3-A24E-66AF6FB3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693"/>
            <a:ext cx="10515600" cy="1325563"/>
          </a:xfrm>
        </p:spPr>
        <p:txBody>
          <a:bodyPr/>
          <a:lstStyle/>
          <a:p>
            <a:r>
              <a:rPr lang="en-US" altLang="zh-CN" dirty="0"/>
              <a:t>Step 4: weight updates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048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4: weight updates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B59DE4-8A70-45E9-B59B-D82354153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" y="2496066"/>
            <a:ext cx="7048500" cy="7905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3106CE-135F-435C-B424-C3688325F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0" y="2969736"/>
            <a:ext cx="2247900" cy="194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DCE3FF-6584-46BE-B301-43A24C12C307}"/>
                  </a:ext>
                </a:extLst>
              </p:cNvPr>
              <p:cNvSpPr txBox="1"/>
              <p:nvPr/>
            </p:nvSpPr>
            <p:spPr>
              <a:xfrm>
                <a:off x="566420" y="4991218"/>
                <a:ext cx="313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/>
                        <m:t>0.291027924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DCE3FF-6584-46BE-B301-43A24C12C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" y="4991218"/>
                <a:ext cx="31343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10AC52-25AE-4416-B9B0-546D850F88ED}"/>
              </a:ext>
            </a:extLst>
          </p:cNvPr>
          <p:cNvSpPr txBox="1">
            <a:spLocks/>
          </p:cNvSpPr>
          <p:nvPr/>
        </p:nvSpPr>
        <p:spPr>
          <a:xfrm>
            <a:off x="810260" y="5438932"/>
            <a:ext cx="10515600" cy="927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Stop when the value of the error function has become sufficiently small and 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11F88B-838D-4650-AFB2-BA743A97058D}"/>
              </a:ext>
            </a:extLst>
          </p:cNvPr>
          <p:cNvSpPr txBox="1"/>
          <p:nvPr/>
        </p:nvSpPr>
        <p:spPr>
          <a:xfrm>
            <a:off x="938530" y="1894464"/>
            <a:ext cx="481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 step 3: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648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41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Reference: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39545"/>
            <a:ext cx="121920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https://en.wikipedia.org/wiki/Backpropagation</a:t>
            </a:r>
          </a:p>
          <a:p>
            <a:endParaRPr lang="en-US" altLang="zh-CN" dirty="0"/>
          </a:p>
          <a:p>
            <a:r>
              <a:rPr lang="en-US" altLang="zh-CN" dirty="0"/>
              <a:t>http://colah.github.io/posts/2015-08-Backprop/</a:t>
            </a:r>
          </a:p>
          <a:p>
            <a:endParaRPr lang="en-US" altLang="zh-CN" dirty="0"/>
          </a:p>
          <a:p>
            <a:r>
              <a:rPr lang="en-US" altLang="zh-CN" dirty="0"/>
              <a:t>https://tigerneil.gitbooks.io/neural-networks-and-deep-learning-zh/content/chapter2.html</a:t>
            </a:r>
          </a:p>
          <a:p>
            <a:endParaRPr lang="en-US" altLang="zh-CN" dirty="0"/>
          </a:p>
          <a:p>
            <a:r>
              <a:rPr lang="en-US" altLang="zh-CN" dirty="0"/>
              <a:t>https://mattmazur.com/2015/03/17/a-step-by-step-backpropagation-example/</a:t>
            </a:r>
          </a:p>
          <a:p>
            <a:endParaRPr lang="en-US" altLang="zh-CN" dirty="0"/>
          </a:p>
          <a:p>
            <a:r>
              <a:rPr lang="en-US" altLang="zh-CN" dirty="0"/>
              <a:t>http://ufldl.stanford.edu/wiki/index.php/Backpropagation_Algorithm</a:t>
            </a:r>
          </a:p>
          <a:p>
            <a:endParaRPr lang="en-US" altLang="zh-CN" dirty="0"/>
          </a:p>
          <a:p>
            <a:r>
              <a:rPr lang="en-US" altLang="zh-CN" dirty="0"/>
              <a:t>R. Rojas: Neural Networks, Springer-Verlag, Berlin, 1996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356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DDE91-A00C-4271-935D-F05ECA8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F84ED-EEA2-4C52-8BA1-9F03E354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https://www.oschina.net/code/snippet_1782684_45069</a:t>
            </a:r>
          </a:p>
          <a:p>
            <a:r>
              <a:rPr lang="en-US" altLang="zh-CN" dirty="0"/>
              <a:t>http://xuhongxu.com/ml10-backpropagation/</a:t>
            </a:r>
          </a:p>
          <a:p>
            <a:r>
              <a:rPr lang="en-US" altLang="zh-CN" dirty="0"/>
              <a:t>http://blog.csdn.net/u014313009/article/details/51039334</a:t>
            </a:r>
          </a:p>
          <a:p>
            <a:r>
              <a:rPr lang="en-US" altLang="zh-CN" dirty="0"/>
              <a:t>http://galaxy.agh.edu.pl/~vlsi/AI/backp_t_en/backprop.html</a:t>
            </a:r>
          </a:p>
          <a:p>
            <a:r>
              <a:rPr lang="en-US" altLang="zh-CN" dirty="0"/>
              <a:t>https://zhuanlan.zhihu.com/p/25279356</a:t>
            </a:r>
          </a:p>
          <a:p>
            <a:r>
              <a:rPr lang="en-US" altLang="zh-CN" dirty="0"/>
              <a:t>https://www.zybuluo.com/hanbingtao/note/476663</a:t>
            </a:r>
          </a:p>
          <a:p>
            <a:r>
              <a:rPr lang="en-US" altLang="zh-CN" dirty="0"/>
              <a:t>https://iamtrask.github.io/2015/07/12/basic-python-network/</a:t>
            </a:r>
          </a:p>
          <a:p>
            <a:r>
              <a:rPr lang="en-US" altLang="zh-CN" dirty="0"/>
              <a:t>http://www.emergentmind.com/neural-network</a:t>
            </a:r>
          </a:p>
          <a:p>
            <a:r>
              <a:rPr lang="en-US" altLang="zh-CN" dirty="0"/>
              <a:t>http://yongyuan.name/blog/back-propagtion.html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82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BP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 </a:t>
            </a:r>
            <a:r>
              <a:rPr lang="en-US" altLang="zh-CN" b="1" dirty="0"/>
              <a:t>backward propagation of errors</a:t>
            </a:r>
            <a:r>
              <a:rPr lang="en-US" altLang="zh-CN" dirty="0"/>
              <a:t>, or </a:t>
            </a:r>
            <a:r>
              <a:rPr lang="en-US" altLang="zh-CN" b="1" dirty="0"/>
              <a:t>backpropagation</a:t>
            </a:r>
            <a:r>
              <a:rPr lang="en-US" altLang="zh-CN" dirty="0"/>
              <a:t>, is a common method of training artificial neural networks and used in conjunction with an optimization method such as </a:t>
            </a:r>
            <a:r>
              <a:rPr lang="en-US" altLang="zh-CN" b="1" dirty="0"/>
              <a:t>gradient</a:t>
            </a:r>
            <a:r>
              <a:rPr lang="en-US" altLang="zh-CN" b="1" dirty="0">
                <a:hlinkClick r:id="rId2" tooltip="Gradient descent"/>
              </a:rPr>
              <a:t> </a:t>
            </a:r>
            <a:r>
              <a:rPr lang="en-US" altLang="zh-CN" b="1" dirty="0"/>
              <a:t>descent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Backpropagation requires a known, desired output for each input value in order to calculate the loss function gradient – it is therefore usually considered to be a </a:t>
            </a:r>
            <a:r>
              <a:rPr lang="en-US" altLang="zh-CN" b="1" dirty="0"/>
              <a:t>supervised</a:t>
            </a:r>
            <a:r>
              <a:rPr lang="en-US" altLang="zh-CN" dirty="0"/>
              <a:t> learning method; but it is also used in some </a:t>
            </a:r>
            <a:r>
              <a:rPr lang="en-US" altLang="zh-CN" b="1" dirty="0"/>
              <a:t>unsupervised</a:t>
            </a:r>
            <a:r>
              <a:rPr lang="en-US" altLang="zh-CN" dirty="0"/>
              <a:t> networks.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460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/>
          </a:p>
          <a:p>
            <a:pPr marL="0" indent="0" algn="ctr">
              <a:buNone/>
            </a:pPr>
            <a:r>
              <a:rPr lang="en-US" altLang="zh-CN" sz="8000" dirty="0"/>
              <a:t>Thanks~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57204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2000"/>
                <a:ext cx="10515600" cy="5414963"/>
              </a:xfrm>
            </p:spPr>
            <p:txBody>
              <a:bodyPr/>
              <a:lstStyle/>
              <a:p>
                <a:r>
                  <a:rPr lang="en-US" altLang="zh-CN" dirty="0"/>
                  <a:t>The goal of BP is to compute the partial derivative (apply the </a:t>
                </a:r>
                <a:r>
                  <a:rPr lang="en-US" altLang="zh-CN" b="1" dirty="0"/>
                  <a:t>chain rule</a:t>
                </a:r>
                <a:r>
                  <a:rPr lang="en-US" altLang="zh-CN" dirty="0"/>
                  <a:t>), or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CN" b="1" dirty="0"/>
                  <a:t> , </a:t>
                </a:r>
                <a:r>
                  <a:rPr lang="en-US" altLang="zh-CN" dirty="0"/>
                  <a:t>of a loss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, with respect to any weight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in the network.</a:t>
                </a:r>
                <a:br>
                  <a:rPr lang="en-US" altLang="zh-CN" dirty="0"/>
                </a:b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Change the weights of nodes to make the error function (or       loss/cost function) ,usually                            the least.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2000"/>
                <a:ext cx="10515600" cy="5414963"/>
              </a:xfrm>
              <a:blipFill>
                <a:blip r:embed="rId2"/>
                <a:stretch>
                  <a:fillRect l="-1043" t="-2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3BB02C3-3A99-4A6A-8264-D7C726A92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3469481"/>
            <a:ext cx="2209800" cy="6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4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BP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8160"/>
            <a:ext cx="10515600" cy="4053523"/>
          </a:xfrm>
        </p:spPr>
        <p:txBody>
          <a:bodyPr>
            <a:normAutofit/>
          </a:bodyPr>
          <a:lstStyle/>
          <a:p>
            <a:r>
              <a:rPr lang="en-US" altLang="zh-CN" dirty="0"/>
              <a:t>For modern neural networks, it can make training with gradient descent faster, relative to a naive implementation.</a:t>
            </a:r>
          </a:p>
          <a:p>
            <a:endParaRPr lang="en-US" altLang="zh-CN" dirty="0"/>
          </a:p>
          <a:p>
            <a:r>
              <a:rPr lang="en-US" altLang="zh-CN" dirty="0"/>
              <a:t>Instead of summing over all of the paths explicitly, they compute the same sum more efficiently by merging paths back together at every node.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26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 Why</a:t>
            </a:r>
            <a:r>
              <a:rPr lang="zh-CN" altLang="en-US" dirty="0"/>
              <a:t> </a:t>
            </a:r>
            <a:r>
              <a:rPr lang="en-US" altLang="zh-CN" dirty="0"/>
              <a:t>it is faster: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forward propagation: </a:t>
            </a:r>
          </a:p>
          <a:p>
            <a:pPr marL="0" indent="0">
              <a:buNone/>
            </a:pPr>
            <a:r>
              <a:rPr lang="en-US" altLang="zh-CN" dirty="0"/>
              <a:t>           Calculate how an input node affect all output nodes</a:t>
            </a:r>
          </a:p>
          <a:p>
            <a:pPr marL="0" indent="0">
              <a:buNone/>
            </a:pPr>
            <a:r>
              <a:rPr lang="en-US" altLang="zh-CN" dirty="0"/>
              <a:t>            Need to repeat many times to get every loss</a:t>
            </a:r>
          </a:p>
          <a:p>
            <a:r>
              <a:rPr lang="en-US" altLang="zh-CN" dirty="0"/>
              <a:t>In backward propagation: </a:t>
            </a:r>
          </a:p>
          <a:p>
            <a:pPr marL="0" indent="0">
              <a:buNone/>
            </a:pPr>
            <a:r>
              <a:rPr lang="en-US" altLang="zh-CN" dirty="0"/>
              <a:t>           Calculate how an output node affect all input nodes</a:t>
            </a:r>
          </a:p>
          <a:p>
            <a:pPr marL="0" indent="0">
              <a:buNone/>
            </a:pPr>
            <a:r>
              <a:rPr lang="en-US" altLang="zh-CN" dirty="0"/>
              <a:t>            Only need a forward and a backward to get every loss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10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72" y="3680783"/>
            <a:ext cx="5815648" cy="1806245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B85C84-7D74-4FAB-9DAE-4AC6BFB56E16}"/>
              </a:ext>
            </a:extLst>
          </p:cNvPr>
          <p:cNvSpPr txBox="1"/>
          <p:nvPr/>
        </p:nvSpPr>
        <p:spPr>
          <a:xfrm>
            <a:off x="725488" y="2061828"/>
            <a:ext cx="11369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At every node, it sums all the paths feeding 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Calculate how the node is affected by the input.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770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(example: node b)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D4105F-1722-4D89-8A4C-B10CA76E3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7" y="1989297"/>
            <a:ext cx="4482783" cy="26264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0A3EF3-5AFD-4B9C-A425-F3C0B74A6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469" y="1989297"/>
            <a:ext cx="4433012" cy="26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4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Backward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45" y="3666332"/>
            <a:ext cx="5012055" cy="1665225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7E74F44-69D3-4A68-BE07-ACFECBCA5E8F}"/>
              </a:ext>
            </a:extLst>
          </p:cNvPr>
          <p:cNvSpPr txBox="1"/>
          <p:nvPr/>
        </p:nvSpPr>
        <p:spPr>
          <a:xfrm>
            <a:off x="1127760" y="1950720"/>
            <a:ext cx="10789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At each node, it merges all paths which originated at that node.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Calculate how the output is affected by the node.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572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779</Words>
  <Application>Microsoft Office PowerPoint</Application>
  <PresentationFormat>宽屏</PresentationFormat>
  <Paragraphs>112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Office 主题​​</vt:lpstr>
      <vt:lpstr>An Introduction to Backpropagation</vt:lpstr>
      <vt:lpstr>Index</vt:lpstr>
      <vt:lpstr>What is BP</vt:lpstr>
      <vt:lpstr>PowerPoint 演示文稿</vt:lpstr>
      <vt:lpstr>Why BP</vt:lpstr>
      <vt:lpstr># Why it is faster:</vt:lpstr>
      <vt:lpstr>Forward</vt:lpstr>
      <vt:lpstr>Forward (example: node b)</vt:lpstr>
      <vt:lpstr>Backward</vt:lpstr>
      <vt:lpstr>Backward (example: node e)</vt:lpstr>
      <vt:lpstr>Why it is faster</vt:lpstr>
      <vt:lpstr>#activation function</vt:lpstr>
      <vt:lpstr>example: sigmoid function</vt:lpstr>
      <vt:lpstr>A simple example of BP</vt:lpstr>
      <vt:lpstr>Step 1: feed-forward computation</vt:lpstr>
      <vt:lpstr>Step 1: feed-forward computation</vt:lpstr>
      <vt:lpstr>Step 1: feed-forward computation</vt:lpstr>
      <vt:lpstr>Calculate total error</vt:lpstr>
      <vt:lpstr>#Delta rule</vt:lpstr>
      <vt:lpstr>Step 2: BP to the output layer</vt:lpstr>
      <vt:lpstr>Step 2: BP to the output layer</vt:lpstr>
      <vt:lpstr>Step 3: BP to the hidden layer</vt:lpstr>
      <vt:lpstr>Step 3: BP to the hidden layer</vt:lpstr>
      <vt:lpstr>Step 3: BP to the hidden layer</vt:lpstr>
      <vt:lpstr>Step 4: weight updates</vt:lpstr>
      <vt:lpstr>Step 4: weight updates</vt:lpstr>
      <vt:lpstr>Step 4: weight updates</vt:lpstr>
      <vt:lpstr>Reference: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Cynthia</dc:creator>
  <cp:lastModifiedBy>Cynthia</cp:lastModifiedBy>
  <cp:revision>88</cp:revision>
  <dcterms:created xsi:type="dcterms:W3CDTF">2017-02-27T03:09:23Z</dcterms:created>
  <dcterms:modified xsi:type="dcterms:W3CDTF">2017-09-11T05:43:59Z</dcterms:modified>
</cp:coreProperties>
</file>