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68" d="100"/>
          <a:sy n="68" d="100"/>
        </p:scale>
        <p:origin x="822"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7967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B3848-6218-428C-ADAC-881876BE12B1}"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99780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144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709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191439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370518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55853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22814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03210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15606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339984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B3848-6218-428C-ADAC-881876BE12B1}"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105783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B3848-6218-428C-ADAC-881876BE12B1}"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332055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388753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330851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85B3848-6218-428C-ADAC-881876BE12B1}" type="datetimeFigureOut">
              <a:rPr lang="en-US" smtClean="0"/>
              <a:t>8/5/2024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90435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B3848-6218-428C-ADAC-881876BE12B1}"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CDADF-1BCB-4C62-B0A6-F7BAFDB5550E}" type="slidenum">
              <a:rPr lang="en-US" smtClean="0"/>
              <a:t>‹#›</a:t>
            </a:fld>
            <a:endParaRPr lang="en-US"/>
          </a:p>
        </p:txBody>
      </p:sp>
    </p:spTree>
    <p:extLst>
      <p:ext uri="{BB962C8B-B14F-4D97-AF65-F5344CB8AC3E}">
        <p14:creationId xmlns:p14="http://schemas.microsoft.com/office/powerpoint/2010/main" val="261327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5B3848-6218-428C-ADAC-881876BE12B1}" type="datetimeFigureOut">
              <a:rPr lang="en-US" smtClean="0"/>
              <a:t>8/5/2024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0CDADF-1BCB-4C62-B0A6-F7BAFDB5550E}" type="slidenum">
              <a:rPr lang="en-US" smtClean="0"/>
              <a:t>‹#›</a:t>
            </a:fld>
            <a:endParaRPr lang="en-US"/>
          </a:p>
        </p:txBody>
      </p:sp>
    </p:spTree>
    <p:extLst>
      <p:ext uri="{BB962C8B-B14F-4D97-AF65-F5344CB8AC3E}">
        <p14:creationId xmlns:p14="http://schemas.microsoft.com/office/powerpoint/2010/main" val="7266653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7.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07F749D-C10D-5831-DDAA-DA99984A6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775" y="409575"/>
            <a:ext cx="5372100" cy="603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D48BE6-EC2E-CAB4-7482-3299D7C7479B}"/>
              </a:ext>
            </a:extLst>
          </p:cNvPr>
          <p:cNvSpPr>
            <a:spLocks noGrp="1"/>
          </p:cNvSpPr>
          <p:nvPr>
            <p:ph type="ctrTitle"/>
          </p:nvPr>
        </p:nvSpPr>
        <p:spPr/>
        <p:txBody>
          <a:bodyPr/>
          <a:lstStyle/>
          <a:p>
            <a:r>
              <a:rPr lang="en-US" dirty="0"/>
              <a:t>Memory Card Game</a:t>
            </a:r>
          </a:p>
        </p:txBody>
      </p:sp>
      <p:sp>
        <p:nvSpPr>
          <p:cNvPr id="3" name="Subtitle 2">
            <a:extLst>
              <a:ext uri="{FF2B5EF4-FFF2-40B4-BE49-F238E27FC236}">
                <a16:creationId xmlns:a16="http://schemas.microsoft.com/office/drawing/2014/main" id="{DCB4111D-291E-4053-135A-5D672601344E}"/>
              </a:ext>
            </a:extLst>
          </p:cNvPr>
          <p:cNvSpPr>
            <a:spLocks noGrp="1"/>
          </p:cNvSpPr>
          <p:nvPr>
            <p:ph type="subTitle" idx="1"/>
          </p:nvPr>
        </p:nvSpPr>
        <p:spPr>
          <a:xfrm>
            <a:off x="1154955" y="4777379"/>
            <a:ext cx="8825658" cy="1384269"/>
          </a:xfrm>
        </p:spPr>
        <p:txBody>
          <a:bodyPr>
            <a:normAutofit fontScale="47500" lnSpcReduction="20000"/>
          </a:bodyPr>
          <a:lstStyle/>
          <a:p>
            <a:r>
              <a:rPr lang="en-US" sz="2500" b="1" i="1" dirty="0"/>
              <a:t>Vak: Object </a:t>
            </a:r>
            <a:r>
              <a:rPr lang="en-US" sz="2500" b="1" i="1" dirty="0" err="1"/>
              <a:t>Orienteerd</a:t>
            </a:r>
            <a:r>
              <a:rPr lang="en-US" sz="2500" b="1" i="1" dirty="0"/>
              <a:t> </a:t>
            </a:r>
            <a:r>
              <a:rPr lang="en-US" sz="2500" b="1" i="1" dirty="0" err="1"/>
              <a:t>Programeren</a:t>
            </a:r>
            <a:endParaRPr lang="en-US" sz="2500" b="1" i="1" dirty="0"/>
          </a:p>
          <a:p>
            <a:r>
              <a:rPr lang="en-US" sz="2500" b="1" i="1" dirty="0" err="1"/>
              <a:t>Groepsleden</a:t>
            </a:r>
            <a:r>
              <a:rPr lang="en-US" sz="2500" b="1" i="1" dirty="0"/>
              <a:t>: </a:t>
            </a:r>
            <a:r>
              <a:rPr lang="en-US" sz="2500" b="1" i="1" dirty="0" err="1"/>
              <a:t>Thakoerdat</a:t>
            </a:r>
            <a:r>
              <a:rPr lang="en-US" sz="2500" b="1" i="1" dirty="0"/>
              <a:t> </a:t>
            </a:r>
            <a:r>
              <a:rPr lang="en-US" sz="2500" b="1" i="1" dirty="0" err="1"/>
              <a:t>Shrija</a:t>
            </a:r>
            <a:r>
              <a:rPr lang="en-US" sz="2500" b="1" i="1" dirty="0"/>
              <a:t>. 20230110</a:t>
            </a:r>
          </a:p>
          <a:p>
            <a:r>
              <a:rPr lang="en-US" sz="2500" b="1" i="1" dirty="0"/>
              <a:t>                           Sokromo </a:t>
            </a:r>
            <a:r>
              <a:rPr lang="en-US" sz="2500" b="1" i="1" dirty="0" err="1"/>
              <a:t>Cynthiene</a:t>
            </a:r>
            <a:r>
              <a:rPr lang="en-US" sz="2500" b="1" i="1" dirty="0"/>
              <a:t>. 20230010</a:t>
            </a:r>
          </a:p>
          <a:p>
            <a:r>
              <a:rPr lang="en-US" sz="2500" b="1" i="1" dirty="0"/>
              <a:t>                           Jacott </a:t>
            </a:r>
            <a:r>
              <a:rPr lang="en-US" sz="2500" b="1" i="1" dirty="0" err="1"/>
              <a:t>Jamiro</a:t>
            </a:r>
            <a:r>
              <a:rPr lang="en-US" sz="2500" b="1" i="1" dirty="0"/>
              <a:t>. 20220203</a:t>
            </a:r>
          </a:p>
          <a:p>
            <a:r>
              <a:rPr lang="en-US" sz="2500" b="1" i="1" dirty="0"/>
              <a:t>                            </a:t>
            </a:r>
          </a:p>
          <a:p>
            <a:endParaRPr lang="en-US" dirty="0"/>
          </a:p>
        </p:txBody>
      </p:sp>
    </p:spTree>
    <p:extLst>
      <p:ext uri="{BB962C8B-B14F-4D97-AF65-F5344CB8AC3E}">
        <p14:creationId xmlns:p14="http://schemas.microsoft.com/office/powerpoint/2010/main" val="55916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a:t>Inhoud van de code.</a:t>
            </a:r>
            <a:br>
              <a:rPr lang="en-US"/>
            </a:br>
            <a:r>
              <a:rPr lang="en-US" sz="2000"/>
              <a:t>Deze code bestaat uit 2 headers(waarvan 1 een class heeft), 2 Classes en 1 Main Function in de main code.</a:t>
            </a:r>
            <a:br>
              <a:rPr lang="en-US" sz="200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a:xfrm>
            <a:off x="1103312" y="1748342"/>
            <a:ext cx="8946541" cy="4195481"/>
          </a:xfrm>
        </p:spPr>
        <p:txBody>
          <a:bodyPr>
            <a:normAutofit fontScale="92500" lnSpcReduction="20000"/>
          </a:bodyPr>
          <a:lstStyle/>
          <a:p>
            <a:pPr marL="0" indent="0">
              <a:buNone/>
            </a:pPr>
            <a:r>
              <a:rPr lang="en-US" sz="2900" b="1" dirty="0" err="1"/>
              <a:t>Indeling</a:t>
            </a:r>
            <a:r>
              <a:rPr lang="en-US" sz="2900" b="1" dirty="0"/>
              <a:t> van de code (Class 2)</a:t>
            </a:r>
          </a:p>
          <a:p>
            <a:r>
              <a:rPr lang="en-US" sz="1900" dirty="0"/>
              <a:t>Class </a:t>
            </a:r>
            <a:r>
              <a:rPr lang="en-US" sz="1900" dirty="0" err="1"/>
              <a:t>MemoryGame</a:t>
            </a:r>
            <a:endParaRPr lang="en-US" sz="1900" dirty="0"/>
          </a:p>
          <a:p>
            <a:pPr marL="0" indent="0">
              <a:buNone/>
            </a:pPr>
            <a:r>
              <a:rPr lang="en-US" sz="6000" dirty="0"/>
              <a:t> </a:t>
            </a:r>
          </a:p>
          <a:p>
            <a:pPr marL="0" indent="0">
              <a:buNone/>
            </a:pPr>
            <a:br>
              <a:rPr lang="en-US" sz="5600" b="0" dirty="0">
                <a:solidFill>
                  <a:srgbClr val="CCCCCC"/>
                </a:solidFill>
                <a:effectLst/>
                <a:highlight>
                  <a:srgbClr val="1F1F1F"/>
                </a:highlight>
              </a:rPr>
            </a:br>
            <a:endParaRPr lang="en-US" sz="5600" b="0" dirty="0">
              <a:solidFill>
                <a:srgbClr val="CCCCCC"/>
              </a:solidFill>
              <a:effectLst/>
              <a:highlight>
                <a:srgbClr val="1F1F1F"/>
              </a:highlight>
            </a:endParaRPr>
          </a:p>
          <a:p>
            <a:pPr marL="0" indent="0">
              <a:buNone/>
            </a:pPr>
            <a:endParaRPr lang="en-US" dirty="0"/>
          </a:p>
          <a:p>
            <a:endParaRPr lang="en-US" dirty="0"/>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7" name="Picture 6">
            <a:extLst>
              <a:ext uri="{FF2B5EF4-FFF2-40B4-BE49-F238E27FC236}">
                <a16:creationId xmlns:a16="http://schemas.microsoft.com/office/drawing/2014/main" id="{061B1631-D7D5-7024-CB74-51CDC02BF642}"/>
              </a:ext>
            </a:extLst>
          </p:cNvPr>
          <p:cNvPicPr>
            <a:picLocks noChangeAspect="1"/>
          </p:cNvPicPr>
          <p:nvPr/>
        </p:nvPicPr>
        <p:blipFill>
          <a:blip r:embed="rId2"/>
          <a:stretch>
            <a:fillRect/>
          </a:stretch>
        </p:blipFill>
        <p:spPr>
          <a:xfrm>
            <a:off x="403636" y="2513077"/>
            <a:ext cx="5692364" cy="4068935"/>
          </a:xfrm>
          <a:prstGeom prst="rect">
            <a:avLst/>
          </a:prstGeom>
        </p:spPr>
      </p:pic>
      <p:pic>
        <p:nvPicPr>
          <p:cNvPr id="10" name="Picture 9">
            <a:extLst>
              <a:ext uri="{FF2B5EF4-FFF2-40B4-BE49-F238E27FC236}">
                <a16:creationId xmlns:a16="http://schemas.microsoft.com/office/drawing/2014/main" id="{BD4200F0-7E87-868F-4739-05D6ECBF247E}"/>
              </a:ext>
            </a:extLst>
          </p:cNvPr>
          <p:cNvPicPr>
            <a:picLocks noChangeAspect="1"/>
          </p:cNvPicPr>
          <p:nvPr/>
        </p:nvPicPr>
        <p:blipFill>
          <a:blip r:embed="rId3"/>
          <a:stretch>
            <a:fillRect/>
          </a:stretch>
        </p:blipFill>
        <p:spPr>
          <a:xfrm>
            <a:off x="6279966" y="1941858"/>
            <a:ext cx="5719775" cy="4640154"/>
          </a:xfrm>
          <a:prstGeom prst="rect">
            <a:avLst/>
          </a:prstGeom>
        </p:spPr>
      </p:pic>
      <p:cxnSp>
        <p:nvCxnSpPr>
          <p:cNvPr id="12" name="Straight Arrow Connector 11">
            <a:extLst>
              <a:ext uri="{FF2B5EF4-FFF2-40B4-BE49-F238E27FC236}">
                <a16:creationId xmlns:a16="http://schemas.microsoft.com/office/drawing/2014/main" id="{90A3D518-0B87-51CC-81C0-26795864CEDC}"/>
              </a:ext>
            </a:extLst>
          </p:cNvPr>
          <p:cNvCxnSpPr/>
          <p:nvPr/>
        </p:nvCxnSpPr>
        <p:spPr>
          <a:xfrm flipV="1">
            <a:off x="4346917" y="1941858"/>
            <a:ext cx="2180492" cy="464015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4890B93-ECA4-D963-6413-A3F71E5CA16E}"/>
              </a:ext>
            </a:extLst>
          </p:cNvPr>
          <p:cNvPicPr>
            <a:picLocks noChangeAspect="1"/>
          </p:cNvPicPr>
          <p:nvPr/>
        </p:nvPicPr>
        <p:blipFill>
          <a:blip r:embed="rId4"/>
          <a:stretch>
            <a:fillRect/>
          </a:stretch>
        </p:blipFill>
        <p:spPr>
          <a:xfrm>
            <a:off x="10208253" y="519482"/>
            <a:ext cx="1286054" cy="1267002"/>
          </a:xfrm>
          <a:prstGeom prst="rect">
            <a:avLst/>
          </a:prstGeom>
        </p:spPr>
      </p:pic>
    </p:spTree>
    <p:extLst>
      <p:ext uri="{BB962C8B-B14F-4D97-AF65-F5344CB8AC3E}">
        <p14:creationId xmlns:p14="http://schemas.microsoft.com/office/powerpoint/2010/main" val="3011150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a:xfrm>
            <a:off x="1103312" y="1748342"/>
            <a:ext cx="8946541" cy="4195481"/>
          </a:xfrm>
        </p:spPr>
        <p:txBody>
          <a:bodyPr>
            <a:normAutofit fontScale="92500" lnSpcReduction="20000"/>
          </a:bodyPr>
          <a:lstStyle/>
          <a:p>
            <a:pPr marL="0" indent="0">
              <a:buNone/>
            </a:pPr>
            <a:r>
              <a:rPr lang="en-US" sz="2900" b="1" dirty="0" err="1"/>
              <a:t>Indeling</a:t>
            </a:r>
            <a:r>
              <a:rPr lang="en-US" sz="2900" b="1" dirty="0"/>
              <a:t> van de code (Class 2)</a:t>
            </a:r>
          </a:p>
          <a:p>
            <a:r>
              <a:rPr lang="en-US" sz="1900" dirty="0"/>
              <a:t>Class </a:t>
            </a:r>
            <a:r>
              <a:rPr lang="en-US" sz="1900" dirty="0" err="1"/>
              <a:t>MemoryGame</a:t>
            </a:r>
            <a:endParaRPr lang="en-US" sz="1900" dirty="0"/>
          </a:p>
          <a:p>
            <a:pPr marL="0" indent="0">
              <a:buNone/>
            </a:pPr>
            <a:r>
              <a:rPr lang="en-US" sz="6000" dirty="0"/>
              <a:t> </a:t>
            </a:r>
          </a:p>
          <a:p>
            <a:pPr marL="0" indent="0">
              <a:buNone/>
            </a:pPr>
            <a:br>
              <a:rPr lang="en-US" sz="5600" b="0" dirty="0">
                <a:solidFill>
                  <a:srgbClr val="CCCCCC"/>
                </a:solidFill>
                <a:effectLst/>
                <a:highlight>
                  <a:srgbClr val="1F1F1F"/>
                </a:highlight>
              </a:rPr>
            </a:br>
            <a:endParaRPr lang="en-US" sz="5600" b="0" dirty="0">
              <a:solidFill>
                <a:srgbClr val="CCCCCC"/>
              </a:solidFill>
              <a:effectLst/>
              <a:highlight>
                <a:srgbClr val="1F1F1F"/>
              </a:highlight>
            </a:endParaRPr>
          </a:p>
          <a:p>
            <a:pPr marL="0" indent="0">
              <a:buNone/>
            </a:pPr>
            <a:endParaRPr lang="en-US" dirty="0"/>
          </a:p>
          <a:p>
            <a:endParaRPr lang="en-US" dirty="0"/>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6" name="Picture 5">
            <a:extLst>
              <a:ext uri="{FF2B5EF4-FFF2-40B4-BE49-F238E27FC236}">
                <a16:creationId xmlns:a16="http://schemas.microsoft.com/office/drawing/2014/main" id="{6767202D-F9D6-0D65-A1D1-3A9374A0351E}"/>
              </a:ext>
            </a:extLst>
          </p:cNvPr>
          <p:cNvPicPr>
            <a:picLocks noChangeAspect="1"/>
          </p:cNvPicPr>
          <p:nvPr/>
        </p:nvPicPr>
        <p:blipFill>
          <a:blip r:embed="rId2"/>
          <a:stretch>
            <a:fillRect/>
          </a:stretch>
        </p:blipFill>
        <p:spPr>
          <a:xfrm>
            <a:off x="404041" y="2613803"/>
            <a:ext cx="7445732" cy="3791479"/>
          </a:xfrm>
          <a:prstGeom prst="rect">
            <a:avLst/>
          </a:prstGeom>
        </p:spPr>
      </p:pic>
      <p:pic>
        <p:nvPicPr>
          <p:cNvPr id="4098" name="Picture 2">
            <a:extLst>
              <a:ext uri="{FF2B5EF4-FFF2-40B4-BE49-F238E27FC236}">
                <a16:creationId xmlns:a16="http://schemas.microsoft.com/office/drawing/2014/main" id="{A803FBEC-7FDB-95B7-3109-4B06806B3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632" y="2457919"/>
            <a:ext cx="2881232" cy="28812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F43C5A-DA19-22C2-7313-E5BABE01F624}"/>
              </a:ext>
            </a:extLst>
          </p:cNvPr>
          <p:cNvSpPr txBox="1"/>
          <p:nvPr/>
        </p:nvSpPr>
        <p:spPr>
          <a:xfrm>
            <a:off x="8932986" y="2613803"/>
            <a:ext cx="2222524" cy="2862322"/>
          </a:xfrm>
          <a:prstGeom prst="rect">
            <a:avLst/>
          </a:prstGeom>
          <a:noFill/>
        </p:spPr>
        <p:txBody>
          <a:bodyPr wrap="square" rtlCol="0">
            <a:spAutoFit/>
          </a:bodyPr>
          <a:lstStyle/>
          <a:p>
            <a:r>
              <a:rPr lang="en-US" b="1" dirty="0">
                <a:solidFill>
                  <a:srgbClr val="FF0000"/>
                </a:solidFill>
              </a:rPr>
              <a:t>OPGELET:</a:t>
            </a:r>
          </a:p>
          <a:p>
            <a:r>
              <a:rPr lang="en-US" b="1" i="1" u="sng" dirty="0">
                <a:solidFill>
                  <a:srgbClr val="FF0000"/>
                </a:solidFill>
                <a:effectLst/>
                <a:ea typeface="Arial" panose="020B0604020202020204" pitchFamily="34" charset="0"/>
              </a:rPr>
              <a:t>om de code </a:t>
            </a:r>
            <a:r>
              <a:rPr lang="en-US" b="1" i="1" u="sng" dirty="0" err="1">
                <a:solidFill>
                  <a:srgbClr val="FF0000"/>
                </a:solidFill>
                <a:effectLst/>
                <a:ea typeface="Arial" panose="020B0604020202020204" pitchFamily="34" charset="0"/>
              </a:rPr>
              <a:t>te</a:t>
            </a:r>
            <a:r>
              <a:rPr lang="en-US" b="1" i="1" u="sng" dirty="0">
                <a:solidFill>
                  <a:srgbClr val="FF0000"/>
                </a:solidFill>
                <a:effectLst/>
                <a:ea typeface="Arial" panose="020B0604020202020204" pitchFamily="34" charset="0"/>
              </a:rPr>
              <a:t> laten </a:t>
            </a:r>
            <a:r>
              <a:rPr lang="en-US" b="1" i="1" u="sng" dirty="0" err="1">
                <a:solidFill>
                  <a:srgbClr val="FF0000"/>
                </a:solidFill>
                <a:effectLst/>
                <a:ea typeface="Arial" panose="020B0604020202020204" pitchFamily="34" charset="0"/>
              </a:rPr>
              <a:t>werken</a:t>
            </a:r>
            <a:r>
              <a:rPr lang="en-US" b="1" i="1" u="sng" dirty="0">
                <a:solidFill>
                  <a:srgbClr val="FF0000"/>
                </a:solidFill>
                <a:effectLst/>
                <a:ea typeface="Arial" panose="020B0604020202020204" pitchFamily="34" charset="0"/>
              </a:rPr>
              <a:t> </a:t>
            </a:r>
            <a:r>
              <a:rPr lang="en-US" b="1" i="1" u="sng" dirty="0" err="1">
                <a:solidFill>
                  <a:srgbClr val="FF0000"/>
                </a:solidFill>
                <a:effectLst/>
                <a:ea typeface="Arial" panose="020B0604020202020204" pitchFamily="34" charset="0"/>
              </a:rPr>
              <a:t>moeten</a:t>
            </a:r>
            <a:r>
              <a:rPr lang="en-US" b="1" i="1" u="sng" dirty="0">
                <a:solidFill>
                  <a:srgbClr val="FF0000"/>
                </a:solidFill>
                <a:effectLst/>
                <a:ea typeface="Arial" panose="020B0604020202020204" pitchFamily="34" charset="0"/>
              </a:rPr>
              <a:t> de path van de pictures </a:t>
            </a:r>
            <a:r>
              <a:rPr lang="en-US" b="1" i="1" u="sng" dirty="0" err="1">
                <a:solidFill>
                  <a:srgbClr val="FF0000"/>
                </a:solidFill>
                <a:effectLst/>
                <a:ea typeface="Arial" panose="020B0604020202020204" pitchFamily="34" charset="0"/>
              </a:rPr>
              <a:t>verandert</a:t>
            </a:r>
            <a:r>
              <a:rPr lang="en-US" b="1" i="1" u="sng" dirty="0">
                <a:solidFill>
                  <a:srgbClr val="FF0000"/>
                </a:solidFill>
                <a:effectLst/>
                <a:ea typeface="Arial" panose="020B0604020202020204" pitchFamily="34" charset="0"/>
              </a:rPr>
              <a:t> </a:t>
            </a:r>
            <a:r>
              <a:rPr lang="en-US" b="1" i="1" u="sng" dirty="0" err="1">
                <a:solidFill>
                  <a:srgbClr val="FF0000"/>
                </a:solidFill>
                <a:effectLst/>
                <a:ea typeface="Arial" panose="020B0604020202020204" pitchFamily="34" charset="0"/>
              </a:rPr>
              <a:t>worden</a:t>
            </a:r>
            <a:r>
              <a:rPr lang="en-US" b="1" i="1" u="sng" dirty="0">
                <a:solidFill>
                  <a:srgbClr val="FF0000"/>
                </a:solidFill>
                <a:effectLst/>
                <a:ea typeface="Arial" panose="020B0604020202020204" pitchFamily="34" charset="0"/>
              </a:rPr>
              <a:t> </a:t>
            </a:r>
            <a:r>
              <a:rPr lang="en-US" b="1" i="1" u="sng" dirty="0" err="1">
                <a:solidFill>
                  <a:srgbClr val="FF0000"/>
                </a:solidFill>
                <a:effectLst/>
                <a:ea typeface="Arial" panose="020B0604020202020204" pitchFamily="34" charset="0"/>
              </a:rPr>
              <a:t>zowel</a:t>
            </a:r>
            <a:r>
              <a:rPr lang="en-US" b="1" i="1" u="sng" dirty="0">
                <a:solidFill>
                  <a:srgbClr val="FF0000"/>
                </a:solidFill>
                <a:effectLst/>
                <a:ea typeface="Arial" panose="020B0604020202020204" pitchFamily="34" charset="0"/>
              </a:rPr>
              <a:t> de front as the back pictures!!!</a:t>
            </a:r>
            <a:endParaRPr lang="en-US" b="1" dirty="0">
              <a:solidFill>
                <a:srgbClr val="FF0000"/>
              </a:solidFill>
              <a:effectLst/>
              <a:ea typeface="Arial" panose="020B0604020202020204" pitchFamily="34" charset="0"/>
            </a:endParaRPr>
          </a:p>
          <a:p>
            <a:endParaRPr lang="en-US" dirty="0"/>
          </a:p>
        </p:txBody>
      </p:sp>
      <p:pic>
        <p:nvPicPr>
          <p:cNvPr id="11" name="Picture 10">
            <a:extLst>
              <a:ext uri="{FF2B5EF4-FFF2-40B4-BE49-F238E27FC236}">
                <a16:creationId xmlns:a16="http://schemas.microsoft.com/office/drawing/2014/main" id="{8BDEB192-7F6A-76EC-69A2-D3F66C2D2034}"/>
              </a:ext>
            </a:extLst>
          </p:cNvPr>
          <p:cNvPicPr>
            <a:picLocks noChangeAspect="1"/>
          </p:cNvPicPr>
          <p:nvPr/>
        </p:nvPicPr>
        <p:blipFill>
          <a:blip r:embed="rId4"/>
          <a:stretch>
            <a:fillRect/>
          </a:stretch>
        </p:blipFill>
        <p:spPr>
          <a:xfrm>
            <a:off x="10171963" y="949665"/>
            <a:ext cx="1190791" cy="952633"/>
          </a:xfrm>
          <a:prstGeom prst="rect">
            <a:avLst/>
          </a:prstGeom>
        </p:spPr>
      </p:pic>
    </p:spTree>
    <p:extLst>
      <p:ext uri="{BB962C8B-B14F-4D97-AF65-F5344CB8AC3E}">
        <p14:creationId xmlns:p14="http://schemas.microsoft.com/office/powerpoint/2010/main" val="1765696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a:xfrm>
            <a:off x="1103312" y="1748342"/>
            <a:ext cx="8946541" cy="4195481"/>
          </a:xfrm>
        </p:spPr>
        <p:txBody>
          <a:bodyPr>
            <a:normAutofit fontScale="92500" lnSpcReduction="20000"/>
          </a:bodyPr>
          <a:lstStyle/>
          <a:p>
            <a:pPr marL="0" indent="0">
              <a:buNone/>
            </a:pPr>
            <a:r>
              <a:rPr lang="en-US" sz="2900" b="1" dirty="0" err="1"/>
              <a:t>Indeling</a:t>
            </a:r>
            <a:r>
              <a:rPr lang="en-US" sz="2900" b="1" dirty="0"/>
              <a:t> van de code </a:t>
            </a:r>
          </a:p>
          <a:p>
            <a:r>
              <a:rPr lang="en-US" sz="1900" dirty="0"/>
              <a:t>Main Function</a:t>
            </a:r>
          </a:p>
          <a:p>
            <a:pPr marL="0" indent="0">
              <a:buNone/>
            </a:pPr>
            <a:r>
              <a:rPr lang="en-US" sz="6000" dirty="0"/>
              <a:t> </a:t>
            </a:r>
          </a:p>
          <a:p>
            <a:pPr marL="0" indent="0">
              <a:buNone/>
            </a:pPr>
            <a:br>
              <a:rPr lang="en-US" sz="5600" b="0" dirty="0">
                <a:solidFill>
                  <a:srgbClr val="CCCCCC"/>
                </a:solidFill>
                <a:effectLst/>
                <a:highlight>
                  <a:srgbClr val="1F1F1F"/>
                </a:highlight>
              </a:rPr>
            </a:br>
            <a:endParaRPr lang="en-US" sz="5600" b="0" dirty="0">
              <a:solidFill>
                <a:srgbClr val="CCCCCC"/>
              </a:solidFill>
              <a:effectLst/>
              <a:highlight>
                <a:srgbClr val="1F1F1F"/>
              </a:highlight>
            </a:endParaRPr>
          </a:p>
          <a:p>
            <a:pPr marL="0" indent="0">
              <a:buNone/>
            </a:pPr>
            <a:endParaRPr lang="en-US" dirty="0"/>
          </a:p>
          <a:p>
            <a:endParaRPr lang="en-US" dirty="0"/>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sp>
        <p:nvSpPr>
          <p:cNvPr id="8" name="TextBox 7">
            <a:extLst>
              <a:ext uri="{FF2B5EF4-FFF2-40B4-BE49-F238E27FC236}">
                <a16:creationId xmlns:a16="http://schemas.microsoft.com/office/drawing/2014/main" id="{81F43C5A-DA19-22C2-7313-E5BABE01F624}"/>
              </a:ext>
            </a:extLst>
          </p:cNvPr>
          <p:cNvSpPr txBox="1"/>
          <p:nvPr/>
        </p:nvSpPr>
        <p:spPr>
          <a:xfrm>
            <a:off x="8932986" y="2613803"/>
            <a:ext cx="2222524"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3BAC8A4A-CB91-7A92-4A99-6E27225541CA}"/>
              </a:ext>
            </a:extLst>
          </p:cNvPr>
          <p:cNvPicPr>
            <a:picLocks noChangeAspect="1"/>
          </p:cNvPicPr>
          <p:nvPr/>
        </p:nvPicPr>
        <p:blipFill>
          <a:blip r:embed="rId2"/>
          <a:stretch>
            <a:fillRect/>
          </a:stretch>
        </p:blipFill>
        <p:spPr>
          <a:xfrm>
            <a:off x="519251" y="2613803"/>
            <a:ext cx="6354062" cy="3458058"/>
          </a:xfrm>
          <a:prstGeom prst="rect">
            <a:avLst/>
          </a:prstGeom>
        </p:spPr>
      </p:pic>
    </p:spTree>
    <p:extLst>
      <p:ext uri="{BB962C8B-B14F-4D97-AF65-F5344CB8AC3E}">
        <p14:creationId xmlns:p14="http://schemas.microsoft.com/office/powerpoint/2010/main" val="2306860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FFBAC3-844A-3252-E69A-E48846860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65759"/>
            <a:ext cx="5858607" cy="5858607"/>
          </a:xfrm>
          <a:prstGeom prst="rect">
            <a:avLst/>
          </a:prstGeom>
        </p:spPr>
      </p:pic>
      <p:sp>
        <p:nvSpPr>
          <p:cNvPr id="2" name="Title 1">
            <a:extLst>
              <a:ext uri="{FF2B5EF4-FFF2-40B4-BE49-F238E27FC236}">
                <a16:creationId xmlns:a16="http://schemas.microsoft.com/office/drawing/2014/main" id="{9161B3AE-0DD2-E136-2A27-3161136BD96A}"/>
              </a:ext>
            </a:extLst>
          </p:cNvPr>
          <p:cNvSpPr>
            <a:spLocks noGrp="1"/>
          </p:cNvSpPr>
          <p:nvPr>
            <p:ph type="title"/>
          </p:nvPr>
        </p:nvSpPr>
        <p:spPr/>
        <p:txBody>
          <a:bodyPr/>
          <a:lstStyle/>
          <a:p>
            <a:r>
              <a:rPr lang="en-US" sz="7200" dirty="0">
                <a:solidFill>
                  <a:srgbClr val="FF0000"/>
                </a:solidFill>
              </a:rPr>
              <a:t>Demon-</a:t>
            </a:r>
            <a:r>
              <a:rPr lang="en-US" sz="7200" dirty="0" err="1">
                <a:solidFill>
                  <a:srgbClr val="FF0000"/>
                </a:solidFill>
              </a:rPr>
              <a:t>stratie</a:t>
            </a:r>
            <a:r>
              <a:rPr lang="en-US" sz="7200" dirty="0">
                <a:solidFill>
                  <a:srgbClr val="FF0000"/>
                </a:solidFill>
              </a:rPr>
              <a:t> Code  </a:t>
            </a:r>
          </a:p>
        </p:txBody>
      </p:sp>
      <p:sp>
        <p:nvSpPr>
          <p:cNvPr id="3" name="Text Placeholder 2">
            <a:extLst>
              <a:ext uri="{FF2B5EF4-FFF2-40B4-BE49-F238E27FC236}">
                <a16:creationId xmlns:a16="http://schemas.microsoft.com/office/drawing/2014/main" id="{8D58F080-2E22-EADC-8AC8-97237502E398}"/>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D68B75A9-780A-94F6-214C-4D17A6457379}"/>
              </a:ext>
            </a:extLst>
          </p:cNvPr>
          <p:cNvSpPr txBox="1"/>
          <p:nvPr/>
        </p:nvSpPr>
        <p:spPr>
          <a:xfrm>
            <a:off x="0" y="-12270338"/>
            <a:ext cx="1832317" cy="22252245"/>
          </a:xfrm>
          <a:prstGeom prst="rect">
            <a:avLst/>
          </a:prstGeom>
          <a:noFill/>
        </p:spPr>
        <p:txBody>
          <a:bodyPr wrap="square">
            <a:spAutoFit/>
          </a:bodyPr>
          <a:lstStyle/>
          <a:p>
            <a:r>
              <a:rPr lang="en-US" sz="9600" dirty="0"/>
              <a:t>1</a:t>
            </a:r>
          </a:p>
          <a:p>
            <a:endParaRPr lang="en-US" sz="9600" dirty="0"/>
          </a:p>
          <a:p>
            <a:endParaRPr lang="en-US" sz="9600" dirty="0"/>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r>
              <a:rPr lang="en-US" sz="9600" dirty="0"/>
              <a:t>4</a:t>
            </a:r>
          </a:p>
          <a:p>
            <a:endParaRPr lang="en-US" sz="9600" dirty="0"/>
          </a:p>
          <a:p>
            <a:endParaRPr lang="en-US" sz="9600" dirty="0"/>
          </a:p>
          <a:p>
            <a:endParaRPr lang="en-US" sz="9600" dirty="0"/>
          </a:p>
          <a:p>
            <a:r>
              <a:rPr lang="en-US" sz="9600" dirty="0"/>
              <a:t>5</a:t>
            </a:r>
          </a:p>
        </p:txBody>
      </p:sp>
    </p:spTree>
    <p:extLst>
      <p:ext uri="{BB962C8B-B14F-4D97-AF65-F5344CB8AC3E}">
        <p14:creationId xmlns:p14="http://schemas.microsoft.com/office/powerpoint/2010/main" val="1146226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74C6-01F8-587C-E371-37AC23D3FB34}"/>
              </a:ext>
            </a:extLst>
          </p:cNvPr>
          <p:cNvSpPr>
            <a:spLocks noGrp="1"/>
          </p:cNvSpPr>
          <p:nvPr>
            <p:ph type="title"/>
          </p:nvPr>
        </p:nvSpPr>
        <p:spPr>
          <a:xfrm>
            <a:off x="1561514" y="452718"/>
            <a:ext cx="8489320" cy="1400530"/>
          </a:xfrm>
        </p:spPr>
        <p:txBody>
          <a:bodyPr/>
          <a:lstStyle/>
          <a:p>
            <a:r>
              <a:rPr lang="en-US" dirty="0" err="1"/>
              <a:t>Conclusie</a:t>
            </a:r>
            <a:endParaRPr lang="en-US" dirty="0"/>
          </a:p>
        </p:txBody>
      </p:sp>
      <p:sp>
        <p:nvSpPr>
          <p:cNvPr id="3" name="Content Placeholder 2">
            <a:extLst>
              <a:ext uri="{FF2B5EF4-FFF2-40B4-BE49-F238E27FC236}">
                <a16:creationId xmlns:a16="http://schemas.microsoft.com/office/drawing/2014/main" id="{6101D07A-A9A3-7C87-1E8B-6F6DFA2FB981}"/>
              </a:ext>
            </a:extLst>
          </p:cNvPr>
          <p:cNvSpPr>
            <a:spLocks noGrp="1"/>
          </p:cNvSpPr>
          <p:nvPr>
            <p:ph idx="1"/>
          </p:nvPr>
        </p:nvSpPr>
        <p:spPr>
          <a:xfrm>
            <a:off x="1103312" y="2052918"/>
            <a:ext cx="8946541" cy="1759427"/>
          </a:xfrm>
        </p:spPr>
        <p:txBody>
          <a:bodyPr/>
          <a:lstStyle/>
          <a:p>
            <a:r>
              <a:rPr lang="nl-NL" dirty="0"/>
              <a:t>Het maken van de memory card game was erg leerzaam. Ondanks problemen met samenwerking en tijdsdruk, hebben we het leuk gevonden om een simpel maar uitdagend spel te ontwikkelen. We hebben onze programmeervaardigheden in SFML en C++ verbeterd. </a:t>
            </a:r>
            <a:endParaRPr lang="en-US" dirty="0"/>
          </a:p>
        </p:txBody>
      </p:sp>
      <p:sp>
        <p:nvSpPr>
          <p:cNvPr id="6" name="TextBox 5">
            <a:extLst>
              <a:ext uri="{FF2B5EF4-FFF2-40B4-BE49-F238E27FC236}">
                <a16:creationId xmlns:a16="http://schemas.microsoft.com/office/drawing/2014/main" id="{64498DF4-D73F-3A52-D1C7-8A9D54517E62}"/>
              </a:ext>
            </a:extLst>
          </p:cNvPr>
          <p:cNvSpPr txBox="1"/>
          <p:nvPr/>
        </p:nvSpPr>
        <p:spPr>
          <a:xfrm>
            <a:off x="225083" y="0"/>
            <a:ext cx="642462" cy="1569660"/>
          </a:xfrm>
          <a:prstGeom prst="rect">
            <a:avLst/>
          </a:prstGeom>
          <a:noFill/>
        </p:spPr>
        <p:txBody>
          <a:bodyPr wrap="square" rtlCol="0">
            <a:spAutoFit/>
          </a:bodyPr>
          <a:lstStyle/>
          <a:p>
            <a:r>
              <a:rPr lang="en-US" sz="9600" dirty="0"/>
              <a:t>5</a:t>
            </a:r>
          </a:p>
        </p:txBody>
      </p:sp>
      <p:pic>
        <p:nvPicPr>
          <p:cNvPr id="8" name="Picture 7">
            <a:extLst>
              <a:ext uri="{FF2B5EF4-FFF2-40B4-BE49-F238E27FC236}">
                <a16:creationId xmlns:a16="http://schemas.microsoft.com/office/drawing/2014/main" id="{7DB9C6E3-1E3C-BA6C-036A-953A8BDF5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4012015"/>
            <a:ext cx="3657455" cy="2581421"/>
          </a:xfrm>
          <a:prstGeom prst="rect">
            <a:avLst/>
          </a:prstGeom>
        </p:spPr>
      </p:pic>
    </p:spTree>
    <p:extLst>
      <p:ext uri="{BB962C8B-B14F-4D97-AF65-F5344CB8AC3E}">
        <p14:creationId xmlns:p14="http://schemas.microsoft.com/office/powerpoint/2010/main" val="2631652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11BB-9653-AFB1-B56E-734A15A74CCC}"/>
              </a:ext>
            </a:extLst>
          </p:cNvPr>
          <p:cNvSpPr>
            <a:spLocks noGrp="1"/>
          </p:cNvSpPr>
          <p:nvPr>
            <p:ph type="title"/>
          </p:nvPr>
        </p:nvSpPr>
        <p:spPr>
          <a:xfrm>
            <a:off x="646111" y="452718"/>
            <a:ext cx="10186012" cy="1400530"/>
          </a:xfrm>
        </p:spPr>
        <p:txBody>
          <a:bodyPr/>
          <a:lstStyle/>
          <a:p>
            <a:pPr algn="ctr"/>
            <a:r>
              <a:rPr lang="en-US" sz="8800" dirty="0"/>
              <a:t>EINDE!!!!</a:t>
            </a:r>
          </a:p>
        </p:txBody>
      </p:sp>
      <p:sp>
        <p:nvSpPr>
          <p:cNvPr id="3" name="Content Placeholder 2">
            <a:extLst>
              <a:ext uri="{FF2B5EF4-FFF2-40B4-BE49-F238E27FC236}">
                <a16:creationId xmlns:a16="http://schemas.microsoft.com/office/drawing/2014/main" id="{8D8CE36C-7029-ED36-918F-2E727C401EBA}"/>
              </a:ext>
            </a:extLst>
          </p:cNvPr>
          <p:cNvSpPr>
            <a:spLocks noGrp="1"/>
          </p:cNvSpPr>
          <p:nvPr>
            <p:ph idx="1"/>
          </p:nvPr>
        </p:nvSpPr>
        <p:spPr/>
        <p:txBody>
          <a:bodyPr/>
          <a:lstStyle/>
          <a:p>
            <a:pPr algn="ctr"/>
            <a:r>
              <a:rPr lang="en-US" dirty="0" err="1"/>
              <a:t>Bedank</a:t>
            </a:r>
            <a:r>
              <a:rPr lang="en-US" dirty="0"/>
              <a:t> voor het </a:t>
            </a:r>
            <a:r>
              <a:rPr lang="en-US" dirty="0" err="1"/>
              <a:t>luisteren</a:t>
            </a:r>
            <a:endParaRPr lang="en-US" dirty="0"/>
          </a:p>
        </p:txBody>
      </p:sp>
      <p:pic>
        <p:nvPicPr>
          <p:cNvPr id="5" name="Picture 4">
            <a:extLst>
              <a:ext uri="{FF2B5EF4-FFF2-40B4-BE49-F238E27FC236}">
                <a16:creationId xmlns:a16="http://schemas.microsoft.com/office/drawing/2014/main" id="{3BBFE98D-FB28-603A-B00A-9DB2C676B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594" y="2611974"/>
            <a:ext cx="4301490" cy="3226118"/>
          </a:xfrm>
          <a:prstGeom prst="rect">
            <a:avLst/>
          </a:prstGeom>
        </p:spPr>
      </p:pic>
    </p:spTree>
    <p:extLst>
      <p:ext uri="{BB962C8B-B14F-4D97-AF65-F5344CB8AC3E}">
        <p14:creationId xmlns:p14="http://schemas.microsoft.com/office/powerpoint/2010/main" val="1398952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26C9-A5D0-8779-B05E-B1541A590209}"/>
              </a:ext>
            </a:extLst>
          </p:cNvPr>
          <p:cNvSpPr>
            <a:spLocks noGrp="1"/>
          </p:cNvSpPr>
          <p:nvPr>
            <p:ph type="title"/>
          </p:nvPr>
        </p:nvSpPr>
        <p:spPr/>
        <p:txBody>
          <a:bodyPr/>
          <a:lstStyle/>
          <a:p>
            <a:pPr algn="ctr"/>
            <a:r>
              <a:rPr lang="en-US" sz="7200" dirty="0" err="1"/>
              <a:t>Vragen</a:t>
            </a:r>
            <a:r>
              <a:rPr lang="en-US" sz="7200" dirty="0"/>
              <a:t>??</a:t>
            </a:r>
          </a:p>
        </p:txBody>
      </p:sp>
      <p:pic>
        <p:nvPicPr>
          <p:cNvPr id="2050" name="Picture 2">
            <a:extLst>
              <a:ext uri="{FF2B5EF4-FFF2-40B4-BE49-F238E27FC236}">
                <a16:creationId xmlns:a16="http://schemas.microsoft.com/office/drawing/2014/main" id="{9AC529D7-5875-4B97-E65C-E25D5C1030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0591" y="185324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702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A5BC-FFC8-19D8-FC5F-B01BA368E806}"/>
              </a:ext>
            </a:extLst>
          </p:cNvPr>
          <p:cNvSpPr>
            <a:spLocks noGrp="1"/>
          </p:cNvSpPr>
          <p:nvPr>
            <p:ph type="title"/>
          </p:nvPr>
        </p:nvSpPr>
        <p:spPr/>
        <p:txBody>
          <a:bodyPr/>
          <a:lstStyle/>
          <a:p>
            <a:r>
              <a:rPr lang="en-US" dirty="0" err="1"/>
              <a:t>Inhoudsopgave</a:t>
            </a:r>
            <a:endParaRPr lang="en-US" dirty="0"/>
          </a:p>
        </p:txBody>
      </p:sp>
      <p:sp>
        <p:nvSpPr>
          <p:cNvPr id="3" name="Content Placeholder 2">
            <a:extLst>
              <a:ext uri="{FF2B5EF4-FFF2-40B4-BE49-F238E27FC236}">
                <a16:creationId xmlns:a16="http://schemas.microsoft.com/office/drawing/2014/main" id="{9789DC5C-8DB8-248E-4B2E-9494E40B7A52}"/>
              </a:ext>
            </a:extLst>
          </p:cNvPr>
          <p:cNvSpPr>
            <a:spLocks noGrp="1"/>
          </p:cNvSpPr>
          <p:nvPr>
            <p:ph idx="1"/>
          </p:nvPr>
        </p:nvSpPr>
        <p:spPr/>
        <p:txBody>
          <a:bodyPr/>
          <a:lstStyle/>
          <a:p>
            <a:r>
              <a:rPr lang="en-US" dirty="0"/>
              <a:t>1. </a:t>
            </a:r>
            <a:r>
              <a:rPr lang="en-US" dirty="0" err="1"/>
              <a:t>Waarom</a:t>
            </a:r>
            <a:r>
              <a:rPr lang="en-US" dirty="0"/>
              <a:t> Memory Card Game?</a:t>
            </a:r>
          </a:p>
          <a:p>
            <a:r>
              <a:rPr lang="en-US" dirty="0"/>
              <a:t>2. Regels Memory Card Game</a:t>
            </a:r>
          </a:p>
          <a:p>
            <a:r>
              <a:rPr lang="en-US" dirty="0"/>
              <a:t>3. </a:t>
            </a:r>
            <a:r>
              <a:rPr lang="en-US" dirty="0" err="1"/>
              <a:t>Inhoud</a:t>
            </a:r>
            <a:r>
              <a:rPr lang="en-US" dirty="0"/>
              <a:t> </a:t>
            </a:r>
            <a:r>
              <a:rPr lang="en-US" dirty="0" err="1"/>
              <a:t>en</a:t>
            </a:r>
            <a:r>
              <a:rPr lang="en-US" dirty="0"/>
              <a:t> </a:t>
            </a:r>
            <a:r>
              <a:rPr lang="en-US" dirty="0" err="1"/>
              <a:t>Indeling</a:t>
            </a:r>
            <a:r>
              <a:rPr lang="en-US" dirty="0"/>
              <a:t> van de code.</a:t>
            </a:r>
          </a:p>
          <a:p>
            <a:r>
              <a:rPr lang="en-US" dirty="0"/>
              <a:t>4. </a:t>
            </a:r>
            <a:r>
              <a:rPr lang="en-US" dirty="0" err="1"/>
              <a:t>Demonstratie</a:t>
            </a:r>
            <a:r>
              <a:rPr lang="en-US" dirty="0"/>
              <a:t> code</a:t>
            </a:r>
          </a:p>
          <a:p>
            <a:r>
              <a:rPr lang="en-US" dirty="0"/>
              <a:t>5. </a:t>
            </a:r>
            <a:r>
              <a:rPr lang="en-US" dirty="0" err="1"/>
              <a:t>Conclusie</a:t>
            </a:r>
            <a:r>
              <a:rPr lang="en-US" dirty="0"/>
              <a:t> </a:t>
            </a:r>
          </a:p>
          <a:p>
            <a:endParaRPr lang="en-US" dirty="0"/>
          </a:p>
        </p:txBody>
      </p:sp>
    </p:spTree>
    <p:extLst>
      <p:ext uri="{BB962C8B-B14F-4D97-AF65-F5344CB8AC3E}">
        <p14:creationId xmlns:p14="http://schemas.microsoft.com/office/powerpoint/2010/main" val="409448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204F-698A-BF13-8D15-727C86E7CD61}"/>
              </a:ext>
            </a:extLst>
          </p:cNvPr>
          <p:cNvSpPr>
            <a:spLocks noGrp="1"/>
          </p:cNvSpPr>
          <p:nvPr>
            <p:ph type="title"/>
          </p:nvPr>
        </p:nvSpPr>
        <p:spPr/>
        <p:txBody>
          <a:bodyPr/>
          <a:lstStyle/>
          <a:p>
            <a:r>
              <a:rPr lang="en-US" dirty="0"/>
              <a:t>   </a:t>
            </a:r>
            <a:r>
              <a:rPr lang="en-US" dirty="0" err="1"/>
              <a:t>Waarom</a:t>
            </a:r>
            <a:r>
              <a:rPr lang="en-US" dirty="0"/>
              <a:t> Memory Card Game?</a:t>
            </a:r>
          </a:p>
        </p:txBody>
      </p:sp>
      <p:sp>
        <p:nvSpPr>
          <p:cNvPr id="3" name="Content Placeholder 2">
            <a:extLst>
              <a:ext uri="{FF2B5EF4-FFF2-40B4-BE49-F238E27FC236}">
                <a16:creationId xmlns:a16="http://schemas.microsoft.com/office/drawing/2014/main" id="{5AE68FA1-CD29-040B-3AA0-639009685C6D}"/>
              </a:ext>
            </a:extLst>
          </p:cNvPr>
          <p:cNvSpPr>
            <a:spLocks noGrp="1"/>
          </p:cNvSpPr>
          <p:nvPr>
            <p:ph idx="1"/>
          </p:nvPr>
        </p:nvSpPr>
        <p:spPr/>
        <p:txBody>
          <a:bodyPr/>
          <a:lstStyle/>
          <a:p>
            <a:r>
              <a:rPr lang="nl-NL" dirty="0"/>
              <a:t>We hebben gekozen om een eenvoudige, aantrekkelijke en uitdagende memory card game te programmeren, na onderzoek van verschillende game-ideeën.</a:t>
            </a:r>
            <a:endParaRPr lang="en-US" dirty="0"/>
          </a:p>
        </p:txBody>
      </p:sp>
      <p:sp>
        <p:nvSpPr>
          <p:cNvPr id="4" name="TextBox 3">
            <a:extLst>
              <a:ext uri="{FF2B5EF4-FFF2-40B4-BE49-F238E27FC236}">
                <a16:creationId xmlns:a16="http://schemas.microsoft.com/office/drawing/2014/main" id="{CC3E79F9-D798-2C49-A50D-E2E1F9B050B5}"/>
              </a:ext>
            </a:extLst>
          </p:cNvPr>
          <p:cNvSpPr txBox="1"/>
          <p:nvPr/>
        </p:nvSpPr>
        <p:spPr>
          <a:xfrm>
            <a:off x="281355" y="0"/>
            <a:ext cx="2560320" cy="14865608"/>
          </a:xfrm>
          <a:prstGeom prst="rect">
            <a:avLst/>
          </a:prstGeom>
          <a:noFill/>
        </p:spPr>
        <p:txBody>
          <a:bodyPr wrap="square" rtlCol="0">
            <a:spAutoFit/>
          </a:bodyPr>
          <a:lstStyle/>
          <a:p>
            <a:r>
              <a:rPr lang="en-US" sz="12000" dirty="0"/>
              <a:t>1</a:t>
            </a:r>
          </a:p>
          <a:p>
            <a:endParaRPr lang="en-US" sz="12000" dirty="0"/>
          </a:p>
          <a:p>
            <a:endParaRPr lang="en-US" sz="12000" dirty="0"/>
          </a:p>
          <a:p>
            <a:endParaRPr lang="en-US" sz="12000" dirty="0"/>
          </a:p>
          <a:p>
            <a:r>
              <a:rPr lang="en-US" sz="12000" dirty="0"/>
              <a:t>2</a:t>
            </a:r>
          </a:p>
          <a:p>
            <a:endParaRPr lang="en-US" sz="12000" dirty="0"/>
          </a:p>
          <a:p>
            <a:r>
              <a:rPr lang="en-US" sz="12000" dirty="0"/>
              <a:t>3</a:t>
            </a:r>
          </a:p>
          <a:p>
            <a:r>
              <a:rPr lang="en-US" sz="12000" dirty="0"/>
              <a:t>4</a:t>
            </a:r>
          </a:p>
        </p:txBody>
      </p:sp>
    </p:spTree>
    <p:extLst>
      <p:ext uri="{BB962C8B-B14F-4D97-AF65-F5344CB8AC3E}">
        <p14:creationId xmlns:p14="http://schemas.microsoft.com/office/powerpoint/2010/main" val="3954844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204F-698A-BF13-8D15-727C86E7CD61}"/>
              </a:ext>
            </a:extLst>
          </p:cNvPr>
          <p:cNvSpPr>
            <a:spLocks noGrp="1"/>
          </p:cNvSpPr>
          <p:nvPr>
            <p:ph type="title"/>
          </p:nvPr>
        </p:nvSpPr>
        <p:spPr/>
        <p:txBody>
          <a:bodyPr/>
          <a:lstStyle/>
          <a:p>
            <a:r>
              <a:rPr lang="en-US" dirty="0"/>
              <a:t>   </a:t>
            </a:r>
            <a:r>
              <a:rPr lang="en-US" dirty="0" err="1"/>
              <a:t>Waarom</a:t>
            </a:r>
            <a:r>
              <a:rPr lang="en-US" dirty="0"/>
              <a:t> Memory Card Game?</a:t>
            </a:r>
          </a:p>
        </p:txBody>
      </p:sp>
      <p:sp>
        <p:nvSpPr>
          <p:cNvPr id="3" name="Content Placeholder 2">
            <a:extLst>
              <a:ext uri="{FF2B5EF4-FFF2-40B4-BE49-F238E27FC236}">
                <a16:creationId xmlns:a16="http://schemas.microsoft.com/office/drawing/2014/main" id="{5AE68FA1-CD29-040B-3AA0-639009685C6D}"/>
              </a:ext>
            </a:extLst>
          </p:cNvPr>
          <p:cNvSpPr>
            <a:spLocks noGrp="1"/>
          </p:cNvSpPr>
          <p:nvPr>
            <p:ph idx="1"/>
          </p:nvPr>
        </p:nvSpPr>
        <p:spPr>
          <a:xfrm>
            <a:off x="1103312" y="2052918"/>
            <a:ext cx="8946541" cy="1562479"/>
          </a:xfrm>
        </p:spPr>
        <p:txBody>
          <a:bodyPr/>
          <a:lstStyle/>
          <a:p>
            <a:r>
              <a:rPr lang="nl-NL" dirty="0"/>
              <a:t>We hebben gekozen om een eenvoudige, aantrekkelijke en uitdagende memory card game te programmeren, na onderzoek van verschillende game-ideeën.</a:t>
            </a:r>
            <a:endParaRPr lang="en-US" dirty="0"/>
          </a:p>
        </p:txBody>
      </p:sp>
      <p:sp>
        <p:nvSpPr>
          <p:cNvPr id="4" name="TextBox 3">
            <a:extLst>
              <a:ext uri="{FF2B5EF4-FFF2-40B4-BE49-F238E27FC236}">
                <a16:creationId xmlns:a16="http://schemas.microsoft.com/office/drawing/2014/main" id="{CC3E79F9-D798-2C49-A50D-E2E1F9B050B5}"/>
              </a:ext>
            </a:extLst>
          </p:cNvPr>
          <p:cNvSpPr txBox="1"/>
          <p:nvPr/>
        </p:nvSpPr>
        <p:spPr>
          <a:xfrm>
            <a:off x="281355" y="0"/>
            <a:ext cx="2560320" cy="11172289"/>
          </a:xfrm>
          <a:prstGeom prst="rect">
            <a:avLst/>
          </a:prstGeom>
          <a:noFill/>
        </p:spPr>
        <p:txBody>
          <a:bodyPr wrap="square" rtlCol="0">
            <a:spAutoFit/>
          </a:bodyPr>
          <a:lstStyle/>
          <a:p>
            <a:r>
              <a:rPr lang="en-US" sz="12000" dirty="0"/>
              <a:t>1</a:t>
            </a:r>
          </a:p>
          <a:p>
            <a:endParaRPr lang="en-US" sz="12000" dirty="0"/>
          </a:p>
          <a:p>
            <a:r>
              <a:rPr lang="en-US" sz="12000" dirty="0"/>
              <a:t>2</a:t>
            </a:r>
          </a:p>
          <a:p>
            <a:endParaRPr lang="en-US" sz="12000" dirty="0"/>
          </a:p>
          <a:p>
            <a:r>
              <a:rPr lang="en-US" sz="12000" dirty="0"/>
              <a:t>3</a:t>
            </a:r>
          </a:p>
          <a:p>
            <a:r>
              <a:rPr lang="en-US" sz="12000" dirty="0"/>
              <a:t>4</a:t>
            </a:r>
          </a:p>
        </p:txBody>
      </p:sp>
      <p:sp>
        <p:nvSpPr>
          <p:cNvPr id="6" name="TextBox 5">
            <a:extLst>
              <a:ext uri="{FF2B5EF4-FFF2-40B4-BE49-F238E27FC236}">
                <a16:creationId xmlns:a16="http://schemas.microsoft.com/office/drawing/2014/main" id="{A2806724-B219-A301-D83B-DFA56080AF8E}"/>
              </a:ext>
            </a:extLst>
          </p:cNvPr>
          <p:cNvSpPr txBox="1"/>
          <p:nvPr/>
        </p:nvSpPr>
        <p:spPr>
          <a:xfrm>
            <a:off x="1561515" y="3910820"/>
            <a:ext cx="6476453" cy="646331"/>
          </a:xfrm>
          <a:prstGeom prst="rect">
            <a:avLst/>
          </a:prstGeom>
          <a:noFill/>
        </p:spPr>
        <p:txBody>
          <a:bodyPr wrap="none" rtlCol="0">
            <a:spAutoFit/>
          </a:bodyPr>
          <a:lstStyle/>
          <a:p>
            <a:r>
              <a:rPr lang="en-US" sz="3600" dirty="0"/>
              <a:t>Regels Memory Card Game</a:t>
            </a:r>
          </a:p>
        </p:txBody>
      </p:sp>
      <p:sp>
        <p:nvSpPr>
          <p:cNvPr id="11" name="TextBox 10">
            <a:extLst>
              <a:ext uri="{FF2B5EF4-FFF2-40B4-BE49-F238E27FC236}">
                <a16:creationId xmlns:a16="http://schemas.microsoft.com/office/drawing/2014/main" id="{BC943353-3B06-2EAD-852B-7C102BBA8340}"/>
              </a:ext>
            </a:extLst>
          </p:cNvPr>
          <p:cNvSpPr txBox="1"/>
          <p:nvPr/>
        </p:nvSpPr>
        <p:spPr>
          <a:xfrm>
            <a:off x="1561515" y="4655624"/>
            <a:ext cx="9270609"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Het </a:t>
            </a:r>
            <a:r>
              <a:rPr kumimoji="0" lang="en-US" altLang="en-US" sz="1800" b="0" i="0" u="none" strike="noStrike" cap="none" normalizeH="0" baseline="0" dirty="0" err="1">
                <a:ln>
                  <a:noFill/>
                </a:ln>
                <a:solidFill>
                  <a:schemeClr val="tx1"/>
                </a:solidFill>
                <a:effectLst/>
                <a:latin typeface="Arial" panose="020B0604020202020204" pitchFamily="34" charset="0"/>
              </a:rPr>
              <a:t>spel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begint</a:t>
            </a:r>
            <a:r>
              <a:rPr kumimoji="0" lang="en-US" altLang="en-US" sz="1800" b="0" i="0" u="none" strike="noStrike" cap="none" normalizeH="0" baseline="0" dirty="0">
                <a:ln>
                  <a:noFill/>
                </a:ln>
                <a:solidFill>
                  <a:schemeClr val="tx1"/>
                </a:solidFill>
                <a:effectLst/>
                <a:latin typeface="Arial" panose="020B0604020202020204" pitchFamily="34" charset="0"/>
              </a:rPr>
              <a:t> met alle </a:t>
            </a:r>
            <a:r>
              <a:rPr kumimoji="0" lang="en-US" altLang="en-US" sz="1800" b="0" i="0" u="none" strike="noStrike" cap="none" normalizeH="0" baseline="0" dirty="0" err="1">
                <a:ln>
                  <a:noFill/>
                </a:ln>
                <a:solidFill>
                  <a:schemeClr val="tx1"/>
                </a:solidFill>
                <a:effectLst/>
                <a:latin typeface="Arial" panose="020B0604020202020204" pitchFamily="34" charset="0"/>
              </a:rPr>
              <a:t>kaarten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omgekeerd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Spelers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draaien</a:t>
            </a:r>
            <a:r>
              <a:rPr kumimoji="0" lang="en-US" altLang="en-US" sz="1800" b="0" i="0" u="none" strike="noStrike" cap="none" normalizeH="0" baseline="0" dirty="0">
                <a:ln>
                  <a:noFill/>
                </a:ln>
                <a:solidFill>
                  <a:schemeClr val="tx1"/>
                </a:solidFill>
                <a:effectLst/>
                <a:latin typeface="Arial" panose="020B0604020202020204" pitchFamily="34" charset="0"/>
              </a:rPr>
              <a:t> twee </a:t>
            </a:r>
            <a:r>
              <a:rPr kumimoji="0" lang="en-US" altLang="en-US" sz="1800" b="0" i="0" u="none" strike="noStrike" cap="none" normalizeH="0" baseline="0" dirty="0" err="1">
                <a:ln>
                  <a:noFill/>
                </a:ln>
                <a:solidFill>
                  <a:schemeClr val="tx1"/>
                </a:solidFill>
                <a:effectLst/>
                <a:latin typeface="Arial" panose="020B0604020202020204" pitchFamily="34" charset="0"/>
              </a:rPr>
              <a:t>kaarten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tegelijk</a:t>
            </a:r>
            <a:r>
              <a:rPr kumimoji="0" lang="en-US" altLang="en-US" sz="1800" b="0" i="0" u="none" strike="noStrike" cap="none" normalizeH="0" baseline="0" dirty="0">
                <a:ln>
                  <a:noFill/>
                </a:ln>
                <a:solidFill>
                  <a:schemeClr val="tx1"/>
                </a:solidFill>
                <a:effectLst/>
                <a:latin typeface="Arial" panose="020B0604020202020204" pitchFamily="34" charset="0"/>
              </a:rPr>
              <a:t> om door </a:t>
            </a:r>
            <a:r>
              <a:rPr kumimoji="0" lang="en-US" altLang="en-US" sz="1800" b="0" i="0" u="none" strike="noStrike" cap="none" normalizeH="0" baseline="0" dirty="0" err="1">
                <a:ln>
                  <a:noFill/>
                </a:ln>
                <a:solidFill>
                  <a:schemeClr val="tx1"/>
                </a:solidFill>
                <a:effectLst/>
                <a:latin typeface="Arial" panose="020B0604020202020204" pitchFamily="34" charset="0"/>
              </a:rPr>
              <a:t>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klikken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Kaarten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worden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vergeleken</a:t>
            </a:r>
            <a:r>
              <a:rPr kumimoji="0" lang="en-US" altLang="en-US" sz="1800" b="0" i="0" u="none" strike="noStrike" cap="none" normalizeH="0" baseline="0" dirty="0">
                <a:ln>
                  <a:noFill/>
                </a:ln>
                <a:solidFill>
                  <a:schemeClr val="tx1"/>
                </a:solidFill>
                <a:effectLst/>
                <a:latin typeface="Arial" panose="020B0604020202020204" pitchFamily="34" charset="0"/>
              </a:rPr>
              <a:t> op paren.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Bij</a:t>
            </a:r>
            <a:r>
              <a:rPr kumimoji="0" lang="en-US" altLang="en-US" sz="1800" b="0" i="0" u="none" strike="noStrike" cap="none" normalizeH="0" baseline="0" dirty="0">
                <a:ln>
                  <a:noFill/>
                </a:ln>
                <a:solidFill>
                  <a:schemeClr val="tx1"/>
                </a:solidFill>
                <a:effectLst/>
                <a:latin typeface="Arial" panose="020B0604020202020204" pitchFamily="34" charset="0"/>
              </a:rPr>
              <a:t> een </a:t>
            </a:r>
            <a:r>
              <a:rPr kumimoji="0" lang="en-US" altLang="en-US" sz="1800" b="0" i="0" u="none" strike="noStrike" cap="none" normalizeH="0" baseline="0" dirty="0" err="1">
                <a:ln>
                  <a:noFill/>
                </a:ln>
                <a:solidFill>
                  <a:schemeClr val="tx1"/>
                </a:solidFill>
                <a:effectLst/>
                <a:latin typeface="Arial" panose="020B0604020202020204" pitchFamily="34" charset="0"/>
              </a:rPr>
              <a:t>paar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blijven</a:t>
            </a:r>
            <a:r>
              <a:rPr kumimoji="0" lang="en-US" altLang="en-US" sz="1800" b="0" i="0" u="none" strike="noStrike" cap="none" normalizeH="0" baseline="0" dirty="0">
                <a:ln>
                  <a:noFill/>
                </a:ln>
                <a:solidFill>
                  <a:schemeClr val="tx1"/>
                </a:solidFill>
                <a:effectLst/>
                <a:latin typeface="Arial" panose="020B0604020202020204" pitchFamily="34" charset="0"/>
              </a:rPr>
              <a:t> ze </a:t>
            </a:r>
            <a:r>
              <a:rPr kumimoji="0" lang="en-US" altLang="en-US" sz="1800" b="0" i="0" u="none" strike="noStrike" cap="none" normalizeH="0" baseline="0" dirty="0" err="1">
                <a:ln>
                  <a:noFill/>
                </a:ln>
                <a:solidFill>
                  <a:schemeClr val="tx1"/>
                </a:solidFill>
                <a:effectLst/>
                <a:latin typeface="Arial" panose="020B0604020202020204" pitchFamily="34" charset="0"/>
              </a:rPr>
              <a:t>zichtbaar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worden</a:t>
            </a:r>
            <a:r>
              <a:rPr kumimoji="0" lang="en-US" altLang="en-US" sz="1800" b="0" i="0" u="none" strike="noStrike" cap="none" normalizeH="0" baseline="0" dirty="0">
                <a:ln>
                  <a:noFill/>
                </a:ln>
                <a:solidFill>
                  <a:schemeClr val="tx1"/>
                </a:solidFill>
                <a:effectLst/>
                <a:latin typeface="Arial" panose="020B0604020202020204" pitchFamily="34" charset="0"/>
              </a:rPr>
              <a:t> ze </a:t>
            </a:r>
            <a:r>
              <a:rPr kumimoji="0" lang="en-US" altLang="en-US" sz="1800" b="0" i="0" u="none" strike="noStrike" cap="none" normalizeH="0" baseline="0" dirty="0" err="1">
                <a:ln>
                  <a:noFill/>
                </a:ln>
                <a:solidFill>
                  <a:schemeClr val="tx1"/>
                </a:solidFill>
                <a:effectLst/>
                <a:latin typeface="Arial" panose="020B0604020202020204" pitchFamily="34" charset="0"/>
              </a:rPr>
              <a:t>verwijderd</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speler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krijgt</a:t>
            </a:r>
            <a:r>
              <a:rPr kumimoji="0" lang="en-US" altLang="en-US" sz="1800" b="0" i="0" u="none" strike="noStrike" cap="none" normalizeH="0" baseline="0" dirty="0">
                <a:ln>
                  <a:noFill/>
                </a:ln>
                <a:solidFill>
                  <a:schemeClr val="tx1"/>
                </a:solidFill>
                <a:effectLst/>
                <a:latin typeface="Arial" panose="020B0604020202020204" pitchFamily="34" charset="0"/>
              </a:rPr>
              <a:t> 1 punt.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Geen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paar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Kaarten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worden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weer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omgekeerd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beurt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gaat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naar</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volgende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speler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Het </a:t>
            </a:r>
            <a:r>
              <a:rPr kumimoji="0" lang="en-US" altLang="en-US" sz="1800" b="0" i="0" u="none" strike="noStrike" cap="none" normalizeH="0" baseline="0" dirty="0" err="1">
                <a:ln>
                  <a:noFill/>
                </a:ln>
                <a:solidFill>
                  <a:schemeClr val="tx1"/>
                </a:solidFill>
                <a:effectLst/>
                <a:latin typeface="Arial" panose="020B0604020202020204" pitchFamily="34" charset="0"/>
              </a:rPr>
              <a:t>spel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eindigt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als</a:t>
            </a:r>
            <a:r>
              <a:rPr kumimoji="0" lang="en-US" altLang="en-US" sz="1800" b="0" i="0" u="none" strike="noStrike" cap="none" normalizeH="0" baseline="0" dirty="0">
                <a:ln>
                  <a:noFill/>
                </a:ln>
                <a:solidFill>
                  <a:schemeClr val="tx1"/>
                </a:solidFill>
                <a:effectLst/>
                <a:latin typeface="Arial" panose="020B0604020202020204" pitchFamily="34" charset="0"/>
              </a:rPr>
              <a:t> alle </a:t>
            </a:r>
            <a:r>
              <a:rPr kumimoji="0" lang="en-US" altLang="en-US" sz="1800" b="0" i="0" u="none" strike="noStrike" cap="none" normalizeH="0" baseline="0" dirty="0" err="1">
                <a:ln>
                  <a:noFill/>
                </a:ln>
                <a:solidFill>
                  <a:schemeClr val="tx1"/>
                </a:solidFill>
                <a:effectLst/>
                <a:latin typeface="Arial" panose="020B0604020202020204" pitchFamily="34" charset="0"/>
              </a:rPr>
              <a:t>paren</a:t>
            </a:r>
            <a:r>
              <a:rPr kumimoji="0" lang="en-US" altLang="en-US" sz="1800" b="0" i="0" u="none" strike="noStrike" cap="none" normalizeH="0" baseline="0" dirty="0">
                <a:ln>
                  <a:noFill/>
                </a:ln>
                <a:solidFill>
                  <a:schemeClr val="tx1"/>
                </a:solidFill>
                <a:effectLst/>
                <a:latin typeface="Arial" panose="020B0604020202020204" pitchFamily="34" charset="0"/>
              </a:rPr>
              <a:t> zijn </a:t>
            </a:r>
            <a:r>
              <a:rPr kumimoji="0" lang="en-US" altLang="en-US" sz="1800" b="0" i="0" u="none" strike="noStrike" cap="none" normalizeH="0" baseline="0" dirty="0" err="1">
                <a:ln>
                  <a:noFill/>
                </a:ln>
                <a:solidFill>
                  <a:schemeClr val="tx1"/>
                </a:solidFill>
                <a:effectLst/>
                <a:latin typeface="Arial" panose="020B0604020202020204" pitchFamily="34" charset="0"/>
              </a:rPr>
              <a:t>gematched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Winnaar is de </a:t>
            </a:r>
            <a:r>
              <a:rPr kumimoji="0" lang="en-US" altLang="en-US" sz="1800" b="0" i="0" u="none" strike="noStrike" cap="none" normalizeH="0" baseline="0" dirty="0" err="1">
                <a:ln>
                  <a:noFill/>
                </a:ln>
                <a:solidFill>
                  <a:schemeClr val="tx1"/>
                </a:solidFill>
                <a:effectLst/>
                <a:latin typeface="Arial" panose="020B0604020202020204" pitchFamily="34" charset="0"/>
              </a:rPr>
              <a:t>speler</a:t>
            </a:r>
            <a:r>
              <a:rPr kumimoji="0" lang="en-US" altLang="en-US" sz="1800" b="0" i="0" u="none" strike="noStrike" cap="none" normalizeH="0" baseline="0" dirty="0">
                <a:ln>
                  <a:noFill/>
                </a:ln>
                <a:solidFill>
                  <a:schemeClr val="tx1"/>
                </a:solidFill>
                <a:effectLst/>
                <a:latin typeface="Arial" panose="020B0604020202020204" pitchFamily="34" charset="0"/>
              </a:rPr>
              <a:t> met de </a:t>
            </a:r>
            <a:r>
              <a:rPr kumimoji="0" lang="en-US" altLang="en-US" sz="1800" b="0" i="0" u="none" strike="noStrike" cap="none" normalizeH="0" baseline="0" dirty="0" err="1">
                <a:ln>
                  <a:noFill/>
                </a:ln>
                <a:solidFill>
                  <a:schemeClr val="tx1"/>
                </a:solidFill>
                <a:effectLst/>
                <a:latin typeface="Arial" panose="020B0604020202020204" pitchFamily="34" charset="0"/>
              </a:rPr>
              <a:t>meeste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punten</a:t>
            </a:r>
            <a:r>
              <a:rPr kumimoji="0" lang="en-US" altLang="en-US" sz="1800" b="0" i="0" u="none" strike="noStrike" cap="none" normalizeH="0" baseline="0" dirty="0">
                <a:ln>
                  <a:noFill/>
                </a:ln>
                <a:solidFill>
                  <a:schemeClr val="tx1"/>
                </a:solidFill>
                <a:effectLst/>
                <a:latin typeface="Arial" panose="020B0604020202020204" pitchFamily="34" charset="0"/>
              </a:rPr>
              <a:t>. </a:t>
            </a:r>
          </a:p>
          <a:p>
            <a:endParaRPr lang="en-US" dirty="0"/>
          </a:p>
        </p:txBody>
      </p:sp>
      <p:pic>
        <p:nvPicPr>
          <p:cNvPr id="14" name="Picture 13">
            <a:extLst>
              <a:ext uri="{FF2B5EF4-FFF2-40B4-BE49-F238E27FC236}">
                <a16:creationId xmlns:a16="http://schemas.microsoft.com/office/drawing/2014/main" id="{6EBEEFDA-5D0D-A002-905D-7FA8FC43793D}"/>
              </a:ext>
            </a:extLst>
          </p:cNvPr>
          <p:cNvPicPr>
            <a:picLocks noChangeAspect="1"/>
          </p:cNvPicPr>
          <p:nvPr/>
        </p:nvPicPr>
        <p:blipFill>
          <a:blip r:embed="rId2"/>
          <a:stretch>
            <a:fillRect/>
          </a:stretch>
        </p:blipFill>
        <p:spPr>
          <a:xfrm>
            <a:off x="10246254" y="748194"/>
            <a:ext cx="1171739" cy="1105054"/>
          </a:xfrm>
          <a:prstGeom prst="rect">
            <a:avLst/>
          </a:prstGeom>
        </p:spPr>
      </p:pic>
    </p:spTree>
    <p:extLst>
      <p:ext uri="{BB962C8B-B14F-4D97-AF65-F5344CB8AC3E}">
        <p14:creationId xmlns:p14="http://schemas.microsoft.com/office/powerpoint/2010/main" val="1621626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p:txBody>
          <a:bodyPr/>
          <a:lstStyle/>
          <a:p>
            <a:pPr marL="0" indent="0">
              <a:buNone/>
            </a:pPr>
            <a:r>
              <a:rPr lang="en-US" dirty="0" err="1"/>
              <a:t>Indeling</a:t>
            </a:r>
            <a:r>
              <a:rPr lang="en-US" dirty="0"/>
              <a:t> van de code (header 1)</a:t>
            </a:r>
          </a:p>
          <a:p>
            <a:r>
              <a:rPr lang="en-US" dirty="0"/>
              <a:t>WELCOME_PART_H</a:t>
            </a:r>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9" name="Picture 8">
            <a:extLst>
              <a:ext uri="{FF2B5EF4-FFF2-40B4-BE49-F238E27FC236}">
                <a16:creationId xmlns:a16="http://schemas.microsoft.com/office/drawing/2014/main" id="{FC81C0B0-E347-2839-944F-DD70239319FF}"/>
              </a:ext>
            </a:extLst>
          </p:cNvPr>
          <p:cNvPicPr>
            <a:picLocks noChangeAspect="1"/>
          </p:cNvPicPr>
          <p:nvPr/>
        </p:nvPicPr>
        <p:blipFill>
          <a:blip r:embed="rId2"/>
          <a:stretch>
            <a:fillRect/>
          </a:stretch>
        </p:blipFill>
        <p:spPr>
          <a:xfrm>
            <a:off x="5747995" y="2802739"/>
            <a:ext cx="6181983" cy="3931920"/>
          </a:xfrm>
          <a:prstGeom prst="rect">
            <a:avLst/>
          </a:prstGeom>
        </p:spPr>
      </p:pic>
      <p:pic>
        <p:nvPicPr>
          <p:cNvPr id="11" name="Picture 10">
            <a:extLst>
              <a:ext uri="{FF2B5EF4-FFF2-40B4-BE49-F238E27FC236}">
                <a16:creationId xmlns:a16="http://schemas.microsoft.com/office/drawing/2014/main" id="{2E8396E2-F329-5111-02EB-69DE728DFE45}"/>
              </a:ext>
            </a:extLst>
          </p:cNvPr>
          <p:cNvPicPr>
            <a:picLocks noChangeAspect="1"/>
          </p:cNvPicPr>
          <p:nvPr/>
        </p:nvPicPr>
        <p:blipFill>
          <a:blip r:embed="rId3"/>
          <a:stretch>
            <a:fillRect/>
          </a:stretch>
        </p:blipFill>
        <p:spPr>
          <a:xfrm>
            <a:off x="143789" y="2802739"/>
            <a:ext cx="5567694" cy="3931920"/>
          </a:xfrm>
          <a:prstGeom prst="rect">
            <a:avLst/>
          </a:prstGeom>
        </p:spPr>
      </p:pic>
      <p:cxnSp>
        <p:nvCxnSpPr>
          <p:cNvPr id="17" name="Straight Arrow Connector 16">
            <a:extLst>
              <a:ext uri="{FF2B5EF4-FFF2-40B4-BE49-F238E27FC236}">
                <a16:creationId xmlns:a16="http://schemas.microsoft.com/office/drawing/2014/main" id="{C3397D00-0E5C-E57B-25F7-870276B24227}"/>
              </a:ext>
            </a:extLst>
          </p:cNvPr>
          <p:cNvCxnSpPr/>
          <p:nvPr/>
        </p:nvCxnSpPr>
        <p:spPr>
          <a:xfrm flipV="1">
            <a:off x="4656406" y="2802739"/>
            <a:ext cx="1439594" cy="393192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3044B44-D4B3-B4CC-2012-9C19D8560D6F}"/>
              </a:ext>
            </a:extLst>
          </p:cNvPr>
          <p:cNvPicPr>
            <a:picLocks noChangeAspect="1"/>
          </p:cNvPicPr>
          <p:nvPr/>
        </p:nvPicPr>
        <p:blipFill>
          <a:blip r:embed="rId4"/>
          <a:stretch>
            <a:fillRect/>
          </a:stretch>
        </p:blipFill>
        <p:spPr>
          <a:xfrm>
            <a:off x="10341000" y="843457"/>
            <a:ext cx="1047896" cy="1009791"/>
          </a:xfrm>
          <a:prstGeom prst="rect">
            <a:avLst/>
          </a:prstGeom>
        </p:spPr>
      </p:pic>
    </p:spTree>
    <p:extLst>
      <p:ext uri="{BB962C8B-B14F-4D97-AF65-F5344CB8AC3E}">
        <p14:creationId xmlns:p14="http://schemas.microsoft.com/office/powerpoint/2010/main" val="2111002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p:txBody>
          <a:bodyPr/>
          <a:lstStyle/>
          <a:p>
            <a:pPr marL="0" indent="0">
              <a:buNone/>
            </a:pPr>
            <a:r>
              <a:rPr lang="en-US" dirty="0" err="1"/>
              <a:t>Indeling</a:t>
            </a:r>
            <a:r>
              <a:rPr lang="en-US" dirty="0"/>
              <a:t> van de code (header 2)</a:t>
            </a:r>
          </a:p>
          <a:p>
            <a:r>
              <a:rPr lang="en-US" dirty="0"/>
              <a:t>PLAYER_PART_H</a:t>
            </a:r>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6" name="Picture 5">
            <a:extLst>
              <a:ext uri="{FF2B5EF4-FFF2-40B4-BE49-F238E27FC236}">
                <a16:creationId xmlns:a16="http://schemas.microsoft.com/office/drawing/2014/main" id="{00BA30E4-DEE2-4F29-E867-676D768A1048}"/>
              </a:ext>
            </a:extLst>
          </p:cNvPr>
          <p:cNvPicPr>
            <a:picLocks noChangeAspect="1"/>
          </p:cNvPicPr>
          <p:nvPr/>
        </p:nvPicPr>
        <p:blipFill>
          <a:blip r:embed="rId2"/>
          <a:stretch>
            <a:fillRect/>
          </a:stretch>
        </p:blipFill>
        <p:spPr>
          <a:xfrm>
            <a:off x="5576582" y="1853248"/>
            <a:ext cx="6028298" cy="4844300"/>
          </a:xfrm>
          <a:prstGeom prst="rect">
            <a:avLst/>
          </a:prstGeom>
        </p:spPr>
      </p:pic>
      <p:pic>
        <p:nvPicPr>
          <p:cNvPr id="8" name="Picture 7">
            <a:extLst>
              <a:ext uri="{FF2B5EF4-FFF2-40B4-BE49-F238E27FC236}">
                <a16:creationId xmlns:a16="http://schemas.microsoft.com/office/drawing/2014/main" id="{1C6C097B-99AB-342E-D812-5908A22852E1}"/>
              </a:ext>
            </a:extLst>
          </p:cNvPr>
          <p:cNvPicPr>
            <a:picLocks noChangeAspect="1"/>
          </p:cNvPicPr>
          <p:nvPr/>
        </p:nvPicPr>
        <p:blipFill>
          <a:blip r:embed="rId3"/>
          <a:stretch>
            <a:fillRect/>
          </a:stretch>
        </p:blipFill>
        <p:spPr>
          <a:xfrm>
            <a:off x="10241987" y="581403"/>
            <a:ext cx="1171739" cy="1143160"/>
          </a:xfrm>
          <a:prstGeom prst="rect">
            <a:avLst/>
          </a:prstGeom>
        </p:spPr>
      </p:pic>
    </p:spTree>
    <p:extLst>
      <p:ext uri="{BB962C8B-B14F-4D97-AF65-F5344CB8AC3E}">
        <p14:creationId xmlns:p14="http://schemas.microsoft.com/office/powerpoint/2010/main" val="2040967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p:txBody>
          <a:bodyPr>
            <a:normAutofit fontScale="25000" lnSpcReduction="20000"/>
          </a:bodyPr>
          <a:lstStyle/>
          <a:p>
            <a:pPr marL="0" indent="0">
              <a:buNone/>
            </a:pPr>
            <a:r>
              <a:rPr lang="en-US" sz="5600" dirty="0" err="1"/>
              <a:t>Indeling</a:t>
            </a:r>
            <a:r>
              <a:rPr lang="en-US" sz="5600" dirty="0"/>
              <a:t> van de code </a:t>
            </a:r>
            <a:r>
              <a:rPr lang="en-US" sz="5600" dirty="0" err="1"/>
              <a:t>Libaries</a:t>
            </a:r>
            <a:endParaRPr lang="en-US" sz="5600" dirty="0"/>
          </a:p>
          <a:p>
            <a:br>
              <a:rPr lang="en-US" sz="5600" b="0" dirty="0">
                <a:solidFill>
                  <a:srgbClr val="CCCCCC"/>
                </a:solidFill>
                <a:effectLst/>
                <a:highlight>
                  <a:srgbClr val="1F1F1F"/>
                </a:highlight>
              </a:rPr>
            </a:br>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&lt;SFML/Graphics.hpp&gt;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deze</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libary</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dient</a:t>
            </a:r>
            <a:r>
              <a:rPr lang="en-US" sz="5600" b="0" dirty="0">
                <a:solidFill>
                  <a:srgbClr val="6A9955"/>
                </a:solidFill>
                <a:effectLst/>
                <a:highlight>
                  <a:srgbClr val="1F1F1F"/>
                </a:highlight>
              </a:rPr>
              <a:t> voor het </a:t>
            </a:r>
            <a:r>
              <a:rPr lang="en-US" sz="5600" b="0" dirty="0" err="1">
                <a:solidFill>
                  <a:srgbClr val="6A9955"/>
                </a:solidFill>
                <a:effectLst/>
                <a:highlight>
                  <a:srgbClr val="1F1F1F"/>
                </a:highlight>
              </a:rPr>
              <a:t>omgaan</a:t>
            </a:r>
            <a:r>
              <a:rPr lang="en-US" sz="5600" b="0" dirty="0">
                <a:solidFill>
                  <a:srgbClr val="6A9955"/>
                </a:solidFill>
                <a:effectLst/>
                <a:highlight>
                  <a:srgbClr val="1F1F1F"/>
                </a:highlight>
              </a:rPr>
              <a:t> van graphics</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a:t>
            </a:r>
            <a:r>
              <a:rPr lang="en-US" sz="5600" b="0" dirty="0" err="1">
                <a:solidFill>
                  <a:srgbClr val="CE9178"/>
                </a:solidFill>
                <a:effectLst/>
                <a:highlight>
                  <a:srgbClr val="1F1F1F"/>
                </a:highlight>
              </a:rPr>
              <a:t>Windows.h</a:t>
            </a:r>
            <a:r>
              <a:rPr lang="en-US" sz="5600" b="0" dirty="0">
                <a:solidFill>
                  <a:srgbClr val="CE9178"/>
                </a:solidFill>
                <a:effectLst/>
                <a:highlight>
                  <a:srgbClr val="1F1F1F"/>
                </a:highlight>
              </a:rPr>
              <a:t>&gt;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deze</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libary</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wordt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gebruik</a:t>
            </a:r>
            <a:r>
              <a:rPr lang="en-US" sz="5600" b="0" dirty="0">
                <a:solidFill>
                  <a:srgbClr val="6A9955"/>
                </a:solidFill>
                <a:effectLst/>
                <a:highlight>
                  <a:srgbClr val="1F1F1F"/>
                </a:highlight>
              </a:rPr>
              <a:t> voor </a:t>
            </a:r>
            <a:r>
              <a:rPr lang="en-US" sz="5600" b="0" dirty="0" err="1">
                <a:solidFill>
                  <a:srgbClr val="6A9955"/>
                </a:solidFill>
                <a:effectLst/>
                <a:highlight>
                  <a:srgbClr val="1F1F1F"/>
                </a:highlight>
              </a:rPr>
              <a:t>specifieke</a:t>
            </a:r>
            <a:r>
              <a:rPr lang="en-US" sz="5600" b="0" dirty="0">
                <a:solidFill>
                  <a:srgbClr val="6A9955"/>
                </a:solidFill>
                <a:effectLst/>
                <a:highlight>
                  <a:srgbClr val="1F1F1F"/>
                </a:highlight>
              </a:rPr>
              <a:t> windows API </a:t>
            </a:r>
            <a:r>
              <a:rPr lang="en-US" sz="5600" b="0" dirty="0" err="1">
                <a:solidFill>
                  <a:srgbClr val="6A9955"/>
                </a:solidFill>
                <a:effectLst/>
                <a:highlight>
                  <a:srgbClr val="1F1F1F"/>
                </a:highlight>
              </a:rPr>
              <a:t>functies</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&lt;vector&gt;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heeft</a:t>
            </a:r>
            <a:r>
              <a:rPr lang="en-US" sz="5600" b="0" dirty="0">
                <a:solidFill>
                  <a:srgbClr val="6A9955"/>
                </a:solidFill>
                <a:effectLst/>
                <a:highlight>
                  <a:srgbClr val="1F1F1F"/>
                </a:highlight>
              </a:rPr>
              <a:t> vector containers </a:t>
            </a:r>
            <a:r>
              <a:rPr lang="en-US" sz="5600" b="0" dirty="0" err="1">
                <a:solidFill>
                  <a:srgbClr val="6A9955"/>
                </a:solidFill>
                <a:effectLst/>
                <a:highlight>
                  <a:srgbClr val="1F1F1F"/>
                </a:highlight>
              </a:rPr>
              <a:t>uit</a:t>
            </a:r>
            <a:r>
              <a:rPr lang="en-US" sz="5600" b="0" dirty="0">
                <a:solidFill>
                  <a:srgbClr val="6A9955"/>
                </a:solidFill>
                <a:effectLst/>
                <a:highlight>
                  <a:srgbClr val="1F1F1F"/>
                </a:highlight>
              </a:rPr>
              <a:t> de STL</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&lt;string&gt;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gebruik</a:t>
            </a:r>
            <a:r>
              <a:rPr lang="en-US" sz="5600" b="0" dirty="0">
                <a:solidFill>
                  <a:srgbClr val="6A9955"/>
                </a:solidFill>
                <a:effectLst/>
                <a:highlight>
                  <a:srgbClr val="1F1F1F"/>
                </a:highlight>
              </a:rPr>
              <a:t> van de </a:t>
            </a:r>
            <a:r>
              <a:rPr lang="en-US" sz="5600" b="0" dirty="0" err="1">
                <a:solidFill>
                  <a:srgbClr val="6A9955"/>
                </a:solidFill>
                <a:effectLst/>
                <a:highlight>
                  <a:srgbClr val="1F1F1F"/>
                </a:highlight>
              </a:rPr>
              <a:t>stringklasse</a:t>
            </a:r>
            <a:r>
              <a:rPr lang="en-US" sz="5600" b="0" dirty="0">
                <a:solidFill>
                  <a:srgbClr val="6A9955"/>
                </a:solidFill>
                <a:effectLst/>
                <a:highlight>
                  <a:srgbClr val="1F1F1F"/>
                </a:highlight>
              </a:rPr>
              <a:t> in STL (</a:t>
            </a:r>
            <a:r>
              <a:rPr lang="en-US" sz="5600" b="0" dirty="0" err="1">
                <a:solidFill>
                  <a:srgbClr val="6A9955"/>
                </a:solidFill>
                <a:effectLst/>
                <a:highlight>
                  <a:srgbClr val="1F1F1F"/>
                </a:highlight>
              </a:rPr>
              <a:t>gebruiken</a:t>
            </a:r>
            <a:r>
              <a:rPr lang="en-US" sz="5600" b="0" dirty="0">
                <a:solidFill>
                  <a:srgbClr val="6A9955"/>
                </a:solidFill>
                <a:effectLst/>
                <a:highlight>
                  <a:srgbClr val="1F1F1F"/>
                </a:highlight>
              </a:rPr>
              <a:t> voor </a:t>
            </a:r>
            <a:r>
              <a:rPr lang="en-US" sz="5600" b="0" dirty="0" err="1">
                <a:solidFill>
                  <a:srgbClr val="6A9955"/>
                </a:solidFill>
                <a:effectLst/>
                <a:highlight>
                  <a:srgbClr val="1F1F1F"/>
                </a:highlight>
              </a:rPr>
              <a:t>tekst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manupilatie</a:t>
            </a:r>
            <a:r>
              <a:rPr lang="en-US" sz="5600" b="0" dirty="0">
                <a:solidFill>
                  <a:srgbClr val="6A9955"/>
                </a:solidFill>
                <a:effectLst/>
                <a:highlight>
                  <a:srgbClr val="1F1F1F"/>
                </a:highlight>
              </a:rPr>
              <a:t>)</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&lt;iostream&gt;</a:t>
            </a:r>
            <a:r>
              <a:rPr lang="en-US" sz="5600" b="0" dirty="0">
                <a:solidFill>
                  <a:srgbClr val="6A9955"/>
                </a:solidFill>
                <a:effectLst/>
                <a:highlight>
                  <a:srgbClr val="1F1F1F"/>
                </a:highlight>
              </a:rPr>
              <a:t>// input </a:t>
            </a:r>
            <a:r>
              <a:rPr lang="en-US" sz="5600" b="0" dirty="0" err="1">
                <a:solidFill>
                  <a:srgbClr val="6A9955"/>
                </a:solidFill>
                <a:effectLst/>
                <a:highlight>
                  <a:srgbClr val="1F1F1F"/>
                </a:highlight>
              </a:rPr>
              <a:t>en</a:t>
            </a:r>
            <a:r>
              <a:rPr lang="en-US" sz="5600" b="0" dirty="0">
                <a:solidFill>
                  <a:srgbClr val="6A9955"/>
                </a:solidFill>
                <a:effectLst/>
                <a:highlight>
                  <a:srgbClr val="1F1F1F"/>
                </a:highlight>
              </a:rPr>
              <a:t> output </a:t>
            </a:r>
            <a:r>
              <a:rPr lang="en-US" sz="5600" b="0" dirty="0" err="1">
                <a:solidFill>
                  <a:srgbClr val="6A9955"/>
                </a:solidFill>
                <a:effectLst/>
                <a:highlight>
                  <a:srgbClr val="1F1F1F"/>
                </a:highlight>
              </a:rPr>
              <a:t>libary</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&lt;algorithm&gt;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verzameling</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algoritmen</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idg</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wordt</a:t>
            </a:r>
            <a:r>
              <a:rPr lang="en-US" sz="5600" b="0" dirty="0">
                <a:solidFill>
                  <a:srgbClr val="6A9955"/>
                </a:solidFill>
                <a:effectLst/>
                <a:highlight>
                  <a:srgbClr val="1F1F1F"/>
                </a:highlight>
              </a:rPr>
              <a:t> het </a:t>
            </a:r>
            <a:r>
              <a:rPr lang="en-US" sz="5600" b="0" dirty="0" err="1">
                <a:solidFill>
                  <a:srgbClr val="6A9955"/>
                </a:solidFill>
                <a:effectLst/>
                <a:highlight>
                  <a:srgbClr val="1F1F1F"/>
                </a:highlight>
              </a:rPr>
              <a:t>gebruikt</a:t>
            </a:r>
            <a:r>
              <a:rPr lang="en-US" sz="5600" b="0" dirty="0">
                <a:solidFill>
                  <a:srgbClr val="6A9955"/>
                </a:solidFill>
                <a:effectLst/>
                <a:highlight>
                  <a:srgbClr val="1F1F1F"/>
                </a:highlight>
              </a:rPr>
              <a:t> voor </a:t>
            </a:r>
            <a:r>
              <a:rPr lang="en-US" sz="5600" b="0" dirty="0" err="1">
                <a:solidFill>
                  <a:srgbClr val="6A9955"/>
                </a:solidFill>
                <a:effectLst/>
                <a:highlight>
                  <a:srgbClr val="1F1F1F"/>
                </a:highlight>
              </a:rPr>
              <a:t>soorten</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zoeken</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&lt;random&gt;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deze</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dient</a:t>
            </a:r>
            <a:r>
              <a:rPr lang="en-US" sz="5600" b="0" dirty="0">
                <a:solidFill>
                  <a:srgbClr val="6A9955"/>
                </a:solidFill>
                <a:effectLst/>
                <a:highlight>
                  <a:srgbClr val="1F1F1F"/>
                </a:highlight>
              </a:rPr>
              <a:t> om de </a:t>
            </a:r>
            <a:r>
              <a:rPr lang="en-US" sz="5600" b="0" dirty="0" err="1">
                <a:solidFill>
                  <a:srgbClr val="6A9955"/>
                </a:solidFill>
                <a:effectLst/>
                <a:highlight>
                  <a:srgbClr val="1F1F1F"/>
                </a:highlight>
              </a:rPr>
              <a:t>kaarten</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te</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randomizen</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&lt;</a:t>
            </a:r>
            <a:r>
              <a:rPr lang="en-US" sz="5600" b="0" dirty="0" err="1">
                <a:solidFill>
                  <a:srgbClr val="CE9178"/>
                </a:solidFill>
                <a:effectLst/>
                <a:highlight>
                  <a:srgbClr val="1F1F1F"/>
                </a:highlight>
              </a:rPr>
              <a:t>ctime</a:t>
            </a:r>
            <a:r>
              <a:rPr lang="en-US" sz="5600" b="0" dirty="0">
                <a:solidFill>
                  <a:srgbClr val="CE9178"/>
                </a:solidFill>
                <a:effectLst/>
                <a:highlight>
                  <a:srgbClr val="1F1F1F"/>
                </a:highlight>
              </a:rPr>
              <a:t>&gt;</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tijdfuncties</a:t>
            </a:r>
            <a:r>
              <a:rPr lang="en-US" sz="5600" b="0" dirty="0">
                <a:solidFill>
                  <a:srgbClr val="6A9955"/>
                </a:solidFill>
                <a:effectLst/>
                <a:highlight>
                  <a:srgbClr val="1F1F1F"/>
                </a:highlight>
              </a:rPr>
              <a:t> die </a:t>
            </a:r>
            <a:r>
              <a:rPr lang="en-US" sz="5600" b="0" dirty="0" err="1">
                <a:solidFill>
                  <a:srgbClr val="6A9955"/>
                </a:solidFill>
                <a:effectLst/>
                <a:highlight>
                  <a:srgbClr val="1F1F1F"/>
                </a:highlight>
              </a:rPr>
              <a:t>worden</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gebruikt</a:t>
            </a:r>
            <a:r>
              <a:rPr lang="en-US" sz="5600" b="0" dirty="0">
                <a:solidFill>
                  <a:srgbClr val="6A9955"/>
                </a:solidFill>
                <a:effectLst/>
                <a:highlight>
                  <a:srgbClr val="1F1F1F"/>
                </a:highlight>
              </a:rPr>
              <a:t> voor </a:t>
            </a:r>
            <a:r>
              <a:rPr lang="en-US" sz="5600" b="0" dirty="0" err="1">
                <a:solidFill>
                  <a:srgbClr val="6A9955"/>
                </a:solidFill>
                <a:effectLst/>
                <a:highlight>
                  <a:srgbClr val="1F1F1F"/>
                </a:highlight>
              </a:rPr>
              <a:t>getallengenerator</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a:t>
            </a:r>
            <a:r>
              <a:rPr lang="en-US" sz="5600" b="0" dirty="0" err="1">
                <a:solidFill>
                  <a:srgbClr val="CE9178"/>
                </a:solidFill>
                <a:effectLst/>
                <a:highlight>
                  <a:srgbClr val="1F1F1F"/>
                </a:highlight>
              </a:rPr>
              <a:t>WELCOME_PART.h</a:t>
            </a:r>
            <a:r>
              <a:rPr lang="en-US" sz="5600" b="0" dirty="0">
                <a:solidFill>
                  <a:srgbClr val="CE9178"/>
                </a:solidFill>
                <a:effectLst/>
                <a:highlight>
                  <a:srgbClr val="1F1F1F"/>
                </a:highlight>
              </a:rPr>
              <a:t>"</a:t>
            </a:r>
            <a:r>
              <a:rPr lang="en-US" sz="5600" b="0" dirty="0">
                <a:solidFill>
                  <a:srgbClr val="569CD6"/>
                </a:solidFill>
                <a:effectLst/>
                <a:highlight>
                  <a:srgbClr val="1F1F1F"/>
                </a:highlight>
              </a:rPr>
              <a:t> </a:t>
            </a:r>
            <a:r>
              <a:rPr lang="en-US" sz="5600" b="0" dirty="0">
                <a:solidFill>
                  <a:srgbClr val="6A9955"/>
                </a:solidFill>
                <a:effectLst/>
                <a:highlight>
                  <a:srgbClr val="1F1F1F"/>
                </a:highlight>
              </a:rPr>
              <a:t>//</a:t>
            </a:r>
            <a:r>
              <a:rPr lang="en-US" sz="5600" b="0" dirty="0" err="1">
                <a:solidFill>
                  <a:srgbClr val="6A9955"/>
                </a:solidFill>
                <a:effectLst/>
                <a:highlight>
                  <a:srgbClr val="1F1F1F"/>
                </a:highlight>
              </a:rPr>
              <a:t>hier</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implementeer</a:t>
            </a:r>
            <a:r>
              <a:rPr lang="en-US" sz="5600" b="0" dirty="0">
                <a:solidFill>
                  <a:srgbClr val="6A9955"/>
                </a:solidFill>
                <a:effectLst/>
                <a:highlight>
                  <a:srgbClr val="1F1F1F"/>
                </a:highlight>
              </a:rPr>
              <a:t> je de </a:t>
            </a:r>
            <a:r>
              <a:rPr lang="en-US" sz="5600" b="0" dirty="0" err="1">
                <a:solidFill>
                  <a:srgbClr val="6A9955"/>
                </a:solidFill>
                <a:effectLst/>
                <a:highlight>
                  <a:srgbClr val="1F1F1F"/>
                </a:highlight>
              </a:rPr>
              <a:t>welocme</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stuk</a:t>
            </a:r>
            <a:r>
              <a:rPr lang="en-US" sz="5600" b="0" dirty="0">
                <a:solidFill>
                  <a:srgbClr val="6A9955"/>
                </a:solidFill>
                <a:effectLst/>
                <a:highlight>
                  <a:srgbClr val="1F1F1F"/>
                </a:highlight>
              </a:rPr>
              <a:t> in de </a:t>
            </a:r>
            <a:r>
              <a:rPr lang="en-US" sz="5600" b="0" dirty="0" err="1">
                <a:solidFill>
                  <a:srgbClr val="6A9955"/>
                </a:solidFill>
                <a:effectLst/>
                <a:highlight>
                  <a:srgbClr val="1F1F1F"/>
                </a:highlight>
              </a:rPr>
              <a:t>mainfile</a:t>
            </a:r>
            <a:endParaRPr lang="en-US" sz="5600" b="0" dirty="0">
              <a:solidFill>
                <a:srgbClr val="CCCCCC"/>
              </a:solidFill>
              <a:effectLst/>
              <a:highlight>
                <a:srgbClr val="1F1F1F"/>
              </a:highlight>
            </a:endParaRPr>
          </a:p>
          <a:p>
            <a:r>
              <a:rPr lang="en-US" sz="5600" b="0" dirty="0">
                <a:solidFill>
                  <a:srgbClr val="C586C0"/>
                </a:solidFill>
                <a:effectLst/>
                <a:highlight>
                  <a:srgbClr val="1F1F1F"/>
                </a:highlight>
              </a:rPr>
              <a:t>#include</a:t>
            </a:r>
            <a:r>
              <a:rPr lang="en-US" sz="5600" b="0" dirty="0">
                <a:solidFill>
                  <a:srgbClr val="569CD6"/>
                </a:solidFill>
                <a:effectLst/>
                <a:highlight>
                  <a:srgbClr val="1F1F1F"/>
                </a:highlight>
              </a:rPr>
              <a:t> </a:t>
            </a:r>
            <a:r>
              <a:rPr lang="en-US" sz="5600" b="0" dirty="0">
                <a:solidFill>
                  <a:srgbClr val="CE9178"/>
                </a:solidFill>
                <a:effectLst/>
                <a:highlight>
                  <a:srgbClr val="1F1F1F"/>
                </a:highlight>
              </a:rPr>
              <a:t>"</a:t>
            </a:r>
            <a:r>
              <a:rPr lang="en-US" sz="5600" b="0" dirty="0" err="1">
                <a:solidFill>
                  <a:srgbClr val="CE9178"/>
                </a:solidFill>
                <a:effectLst/>
                <a:highlight>
                  <a:srgbClr val="1F1F1F"/>
                </a:highlight>
              </a:rPr>
              <a:t>PLAYER_PART.h</a:t>
            </a:r>
            <a:r>
              <a:rPr lang="en-US" sz="5600" b="0" dirty="0">
                <a:solidFill>
                  <a:srgbClr val="CE9178"/>
                </a:solidFill>
                <a:effectLst/>
                <a:highlight>
                  <a:srgbClr val="1F1F1F"/>
                </a:highlight>
              </a:rPr>
              <a:t>"</a:t>
            </a:r>
            <a:r>
              <a:rPr lang="en-US" sz="5600" b="0" dirty="0">
                <a:solidFill>
                  <a:srgbClr val="569CD6"/>
                </a:solidFill>
                <a:effectLst/>
                <a:highlight>
                  <a:srgbClr val="1F1F1F"/>
                </a:highlight>
              </a:rPr>
              <a:t> </a:t>
            </a:r>
            <a:r>
              <a:rPr lang="en-US" sz="5600" b="0" dirty="0">
                <a:solidFill>
                  <a:srgbClr val="6A9955"/>
                </a:solidFill>
                <a:effectLst/>
                <a:highlight>
                  <a:srgbClr val="1F1F1F"/>
                </a:highlight>
              </a:rPr>
              <a:t>//</a:t>
            </a:r>
            <a:r>
              <a:rPr lang="en-US" sz="5600" b="0" dirty="0" err="1">
                <a:solidFill>
                  <a:srgbClr val="6A9955"/>
                </a:solidFill>
                <a:effectLst/>
                <a:highlight>
                  <a:srgbClr val="1F1F1F"/>
                </a:highlight>
              </a:rPr>
              <a:t>hier</a:t>
            </a:r>
            <a:r>
              <a:rPr lang="en-US" sz="5600" b="0" dirty="0">
                <a:solidFill>
                  <a:srgbClr val="6A9955"/>
                </a:solidFill>
                <a:effectLst/>
                <a:highlight>
                  <a:srgbClr val="1F1F1F"/>
                </a:highlight>
              </a:rPr>
              <a:t> </a:t>
            </a:r>
            <a:r>
              <a:rPr lang="en-US" sz="5600" b="0" dirty="0" err="1">
                <a:solidFill>
                  <a:srgbClr val="6A9955"/>
                </a:solidFill>
                <a:effectLst/>
                <a:highlight>
                  <a:srgbClr val="1F1F1F"/>
                </a:highlight>
              </a:rPr>
              <a:t>implenteer</a:t>
            </a:r>
            <a:r>
              <a:rPr lang="en-US" sz="5600" b="0" dirty="0">
                <a:solidFill>
                  <a:srgbClr val="6A9955"/>
                </a:solidFill>
                <a:effectLst/>
                <a:highlight>
                  <a:srgbClr val="1F1F1F"/>
                </a:highlight>
              </a:rPr>
              <a:t> je de player header file in je </a:t>
            </a:r>
            <a:r>
              <a:rPr lang="en-US" sz="5600" b="0" dirty="0" err="1">
                <a:solidFill>
                  <a:srgbClr val="6A9955"/>
                </a:solidFill>
                <a:effectLst/>
                <a:highlight>
                  <a:srgbClr val="1F1F1F"/>
                </a:highlight>
              </a:rPr>
              <a:t>mainfile</a:t>
            </a:r>
            <a:endParaRPr lang="en-US" sz="5600" b="0" dirty="0">
              <a:solidFill>
                <a:srgbClr val="CCCCCC"/>
              </a:solidFill>
              <a:effectLst/>
              <a:highlight>
                <a:srgbClr val="1F1F1F"/>
              </a:highlight>
            </a:endParaRPr>
          </a:p>
          <a:p>
            <a:pPr marL="0" indent="0">
              <a:buNone/>
            </a:pPr>
            <a:br>
              <a:rPr lang="en-US" sz="5600" b="0" dirty="0">
                <a:solidFill>
                  <a:srgbClr val="CCCCCC"/>
                </a:solidFill>
                <a:effectLst/>
                <a:highlight>
                  <a:srgbClr val="1F1F1F"/>
                </a:highlight>
              </a:rPr>
            </a:br>
            <a:endParaRPr lang="en-US" sz="5600" b="0" dirty="0">
              <a:solidFill>
                <a:srgbClr val="CCCCCC"/>
              </a:solidFill>
              <a:effectLst/>
              <a:highlight>
                <a:srgbClr val="1F1F1F"/>
              </a:highlight>
            </a:endParaRPr>
          </a:p>
          <a:p>
            <a:pPr marL="0" indent="0">
              <a:buNone/>
            </a:pPr>
            <a:endParaRPr lang="en-US" dirty="0"/>
          </a:p>
          <a:p>
            <a:endParaRPr lang="en-US" dirty="0"/>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7170" name="Picture 2">
            <a:extLst>
              <a:ext uri="{FF2B5EF4-FFF2-40B4-BE49-F238E27FC236}">
                <a16:creationId xmlns:a16="http://schemas.microsoft.com/office/drawing/2014/main" id="{0B423575-7F8B-F174-D568-4DD16F5A4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194" y="2644726"/>
            <a:ext cx="2638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39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a:xfrm>
            <a:off x="1103312" y="1748342"/>
            <a:ext cx="8946541" cy="4195481"/>
          </a:xfrm>
        </p:spPr>
        <p:txBody>
          <a:bodyPr>
            <a:normAutofit fontScale="92500" lnSpcReduction="20000"/>
          </a:bodyPr>
          <a:lstStyle/>
          <a:p>
            <a:pPr marL="0" indent="0">
              <a:buNone/>
            </a:pPr>
            <a:r>
              <a:rPr lang="en-US" sz="2900" b="1" dirty="0" err="1"/>
              <a:t>Indeling</a:t>
            </a:r>
            <a:r>
              <a:rPr lang="en-US" sz="2900" b="1" dirty="0"/>
              <a:t> van de code (Class 1)</a:t>
            </a:r>
          </a:p>
          <a:p>
            <a:r>
              <a:rPr lang="en-US" sz="1900" dirty="0"/>
              <a:t>Class Card</a:t>
            </a:r>
          </a:p>
          <a:p>
            <a:pPr marL="0" indent="0">
              <a:buNone/>
            </a:pPr>
            <a:r>
              <a:rPr lang="en-US" sz="6000" dirty="0"/>
              <a:t> </a:t>
            </a:r>
          </a:p>
          <a:p>
            <a:pPr marL="0" indent="0">
              <a:buNone/>
            </a:pPr>
            <a:br>
              <a:rPr lang="en-US" sz="5600" b="0" dirty="0">
                <a:solidFill>
                  <a:srgbClr val="CCCCCC"/>
                </a:solidFill>
                <a:effectLst/>
                <a:highlight>
                  <a:srgbClr val="1F1F1F"/>
                </a:highlight>
              </a:rPr>
            </a:br>
            <a:endParaRPr lang="en-US" sz="5600" b="0" dirty="0">
              <a:solidFill>
                <a:srgbClr val="CCCCCC"/>
              </a:solidFill>
              <a:effectLst/>
              <a:highlight>
                <a:srgbClr val="1F1F1F"/>
              </a:highlight>
            </a:endParaRPr>
          </a:p>
          <a:p>
            <a:pPr marL="0" indent="0">
              <a:buNone/>
            </a:pPr>
            <a:endParaRPr lang="en-US" dirty="0"/>
          </a:p>
          <a:p>
            <a:endParaRPr lang="en-US" dirty="0"/>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8" name="Picture 7">
            <a:extLst>
              <a:ext uri="{FF2B5EF4-FFF2-40B4-BE49-F238E27FC236}">
                <a16:creationId xmlns:a16="http://schemas.microsoft.com/office/drawing/2014/main" id="{FB1C390A-B5A4-1E35-06D6-56F46B0A46A0}"/>
              </a:ext>
            </a:extLst>
          </p:cNvPr>
          <p:cNvPicPr>
            <a:picLocks noChangeAspect="1"/>
          </p:cNvPicPr>
          <p:nvPr/>
        </p:nvPicPr>
        <p:blipFill>
          <a:blip r:embed="rId2"/>
          <a:stretch>
            <a:fillRect/>
          </a:stretch>
        </p:blipFill>
        <p:spPr>
          <a:xfrm>
            <a:off x="366052" y="2598624"/>
            <a:ext cx="6133223" cy="3996308"/>
          </a:xfrm>
          <a:prstGeom prst="rect">
            <a:avLst/>
          </a:prstGeom>
        </p:spPr>
      </p:pic>
      <p:pic>
        <p:nvPicPr>
          <p:cNvPr id="10" name="Picture 9">
            <a:extLst>
              <a:ext uri="{FF2B5EF4-FFF2-40B4-BE49-F238E27FC236}">
                <a16:creationId xmlns:a16="http://schemas.microsoft.com/office/drawing/2014/main" id="{4F091F3A-59F6-E424-6F53-71A78FE0AC12}"/>
              </a:ext>
            </a:extLst>
          </p:cNvPr>
          <p:cNvPicPr>
            <a:picLocks noChangeAspect="1"/>
          </p:cNvPicPr>
          <p:nvPr/>
        </p:nvPicPr>
        <p:blipFill>
          <a:blip r:embed="rId3"/>
          <a:stretch>
            <a:fillRect/>
          </a:stretch>
        </p:blipFill>
        <p:spPr>
          <a:xfrm>
            <a:off x="6613074" y="3105907"/>
            <a:ext cx="5400736" cy="2981741"/>
          </a:xfrm>
          <a:prstGeom prst="rect">
            <a:avLst/>
          </a:prstGeom>
        </p:spPr>
      </p:pic>
      <p:cxnSp>
        <p:nvCxnSpPr>
          <p:cNvPr id="12" name="Straight Arrow Connector 11">
            <a:extLst>
              <a:ext uri="{FF2B5EF4-FFF2-40B4-BE49-F238E27FC236}">
                <a16:creationId xmlns:a16="http://schemas.microsoft.com/office/drawing/2014/main" id="{39CBA618-7921-933F-B5CF-A5C479301630}"/>
              </a:ext>
            </a:extLst>
          </p:cNvPr>
          <p:cNvCxnSpPr/>
          <p:nvPr/>
        </p:nvCxnSpPr>
        <p:spPr>
          <a:xfrm flipV="1">
            <a:off x="5050302" y="3263705"/>
            <a:ext cx="2053883" cy="316523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716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1C-5659-1EC7-B3E3-C289E7DD6999}"/>
              </a:ext>
            </a:extLst>
          </p:cNvPr>
          <p:cNvSpPr>
            <a:spLocks noGrp="1"/>
          </p:cNvSpPr>
          <p:nvPr>
            <p:ph type="title"/>
          </p:nvPr>
        </p:nvSpPr>
        <p:spPr/>
        <p:txBody>
          <a:bodyPr/>
          <a:lstStyle/>
          <a:p>
            <a:r>
              <a:rPr lang="en-US" dirty="0" err="1"/>
              <a:t>Inhoud</a:t>
            </a:r>
            <a:r>
              <a:rPr lang="en-US" dirty="0"/>
              <a:t> van de code.</a:t>
            </a:r>
            <a:br>
              <a:rPr lang="en-US" dirty="0"/>
            </a:br>
            <a:r>
              <a:rPr lang="en-US" sz="2000" dirty="0" err="1"/>
              <a:t>Deze</a:t>
            </a:r>
            <a:r>
              <a:rPr lang="en-US" sz="2000" dirty="0"/>
              <a:t> code </a:t>
            </a:r>
            <a:r>
              <a:rPr lang="en-US" sz="2000" dirty="0" err="1"/>
              <a:t>bestaat</a:t>
            </a:r>
            <a:r>
              <a:rPr lang="en-US" sz="2000" dirty="0"/>
              <a:t> </a:t>
            </a:r>
            <a:r>
              <a:rPr lang="en-US" sz="2000" dirty="0" err="1"/>
              <a:t>uit</a:t>
            </a:r>
            <a:r>
              <a:rPr lang="en-US" sz="2000" dirty="0"/>
              <a:t> 2 headers(</a:t>
            </a:r>
            <a:r>
              <a:rPr lang="en-US" sz="2000" dirty="0" err="1"/>
              <a:t>waarvan</a:t>
            </a:r>
            <a:r>
              <a:rPr lang="en-US" sz="2000" dirty="0"/>
              <a:t> 1 een class </a:t>
            </a:r>
            <a:r>
              <a:rPr lang="en-US" sz="2000" dirty="0" err="1"/>
              <a:t>heeft</a:t>
            </a:r>
            <a:r>
              <a:rPr lang="en-US" sz="2000" dirty="0"/>
              <a:t>), 2 Classes </a:t>
            </a:r>
            <a:r>
              <a:rPr lang="en-US" sz="2000" dirty="0" err="1"/>
              <a:t>en</a:t>
            </a:r>
            <a:r>
              <a:rPr lang="en-US" sz="2000" dirty="0"/>
              <a:t> 1 Main Function in de main code.</a:t>
            </a:r>
            <a:br>
              <a:rPr lang="en-US" sz="2000" dirty="0"/>
            </a:br>
            <a:endParaRPr lang="en-US" sz="2000" dirty="0"/>
          </a:p>
        </p:txBody>
      </p:sp>
      <p:sp>
        <p:nvSpPr>
          <p:cNvPr id="3" name="Content Placeholder 2">
            <a:extLst>
              <a:ext uri="{FF2B5EF4-FFF2-40B4-BE49-F238E27FC236}">
                <a16:creationId xmlns:a16="http://schemas.microsoft.com/office/drawing/2014/main" id="{78F928BA-5CDB-938F-B750-A6EB8C2EC05C}"/>
              </a:ext>
            </a:extLst>
          </p:cNvPr>
          <p:cNvSpPr>
            <a:spLocks noGrp="1"/>
          </p:cNvSpPr>
          <p:nvPr>
            <p:ph idx="1"/>
          </p:nvPr>
        </p:nvSpPr>
        <p:spPr>
          <a:xfrm>
            <a:off x="1103312" y="1748342"/>
            <a:ext cx="8946541" cy="4195481"/>
          </a:xfrm>
        </p:spPr>
        <p:txBody>
          <a:bodyPr>
            <a:normAutofit fontScale="92500" lnSpcReduction="20000"/>
          </a:bodyPr>
          <a:lstStyle/>
          <a:p>
            <a:pPr marL="0" indent="0">
              <a:buNone/>
            </a:pPr>
            <a:r>
              <a:rPr lang="en-US" sz="2900" b="1" dirty="0" err="1"/>
              <a:t>Indeling</a:t>
            </a:r>
            <a:r>
              <a:rPr lang="en-US" sz="2900" b="1" dirty="0"/>
              <a:t> van de code (Class 2)</a:t>
            </a:r>
          </a:p>
          <a:p>
            <a:r>
              <a:rPr lang="en-US" sz="1900" dirty="0"/>
              <a:t>Class </a:t>
            </a:r>
            <a:r>
              <a:rPr lang="en-US" sz="1900" dirty="0" err="1"/>
              <a:t>MemoryGame</a:t>
            </a:r>
            <a:endParaRPr lang="en-US" sz="1900" dirty="0"/>
          </a:p>
          <a:p>
            <a:pPr marL="0" indent="0">
              <a:buNone/>
            </a:pPr>
            <a:r>
              <a:rPr lang="en-US" sz="6000" dirty="0"/>
              <a:t> </a:t>
            </a:r>
          </a:p>
          <a:p>
            <a:pPr marL="0" indent="0">
              <a:buNone/>
            </a:pPr>
            <a:br>
              <a:rPr lang="en-US" sz="5600" b="0" dirty="0">
                <a:solidFill>
                  <a:srgbClr val="CCCCCC"/>
                </a:solidFill>
                <a:effectLst/>
                <a:highlight>
                  <a:srgbClr val="1F1F1F"/>
                </a:highlight>
              </a:rPr>
            </a:br>
            <a:endParaRPr lang="en-US" sz="5600" b="0" dirty="0">
              <a:solidFill>
                <a:srgbClr val="CCCCCC"/>
              </a:solidFill>
              <a:effectLst/>
              <a:highlight>
                <a:srgbClr val="1F1F1F"/>
              </a:highlight>
            </a:endParaRPr>
          </a:p>
          <a:p>
            <a:pPr marL="0" indent="0">
              <a:buNone/>
            </a:pPr>
            <a:endParaRPr lang="en-US" dirty="0"/>
          </a:p>
          <a:p>
            <a:endParaRPr lang="en-US" dirty="0"/>
          </a:p>
          <a:p>
            <a:pPr marL="0" indent="0">
              <a:buNone/>
            </a:pPr>
            <a:r>
              <a:rPr lang="en-US" dirty="0"/>
              <a:t> </a:t>
            </a:r>
          </a:p>
        </p:txBody>
      </p:sp>
      <p:sp>
        <p:nvSpPr>
          <p:cNvPr id="5" name="TextBox 4">
            <a:extLst>
              <a:ext uri="{FF2B5EF4-FFF2-40B4-BE49-F238E27FC236}">
                <a16:creationId xmlns:a16="http://schemas.microsoft.com/office/drawing/2014/main" id="{5FFACF66-3602-F23F-7BE8-B908840162A4}"/>
              </a:ext>
            </a:extLst>
          </p:cNvPr>
          <p:cNvSpPr txBox="1"/>
          <p:nvPr/>
        </p:nvSpPr>
        <p:spPr>
          <a:xfrm>
            <a:off x="-2344" y="-5527298"/>
            <a:ext cx="1105656" cy="14865608"/>
          </a:xfrm>
          <a:prstGeom prst="rect">
            <a:avLst/>
          </a:prstGeom>
          <a:noFill/>
        </p:spPr>
        <p:txBody>
          <a:bodyPr wrap="square">
            <a:spAutoFit/>
          </a:bodyPr>
          <a:lstStyle/>
          <a:p>
            <a:r>
              <a:rPr lang="en-US" sz="9600" dirty="0"/>
              <a:t>1</a:t>
            </a:r>
          </a:p>
          <a:p>
            <a:endParaRPr lang="en-US" sz="9600" dirty="0"/>
          </a:p>
          <a:p>
            <a:r>
              <a:rPr lang="en-US" sz="9600" dirty="0"/>
              <a:t>2</a:t>
            </a:r>
          </a:p>
          <a:p>
            <a:endParaRPr lang="en-US" sz="9600" dirty="0"/>
          </a:p>
          <a:p>
            <a:r>
              <a:rPr lang="en-US" sz="9600" dirty="0"/>
              <a:t>3</a:t>
            </a:r>
          </a:p>
          <a:p>
            <a:endParaRPr lang="en-US" sz="9600" dirty="0"/>
          </a:p>
          <a:p>
            <a:endParaRPr lang="en-US" sz="9600" dirty="0"/>
          </a:p>
          <a:p>
            <a:endParaRPr lang="en-US" sz="9600" dirty="0"/>
          </a:p>
          <a:p>
            <a:endParaRPr lang="en-US" sz="9600" dirty="0"/>
          </a:p>
          <a:p>
            <a:r>
              <a:rPr lang="en-US" sz="9600" dirty="0"/>
              <a:t>4</a:t>
            </a:r>
          </a:p>
        </p:txBody>
      </p:sp>
      <p:pic>
        <p:nvPicPr>
          <p:cNvPr id="6" name="Picture 5">
            <a:extLst>
              <a:ext uri="{FF2B5EF4-FFF2-40B4-BE49-F238E27FC236}">
                <a16:creationId xmlns:a16="http://schemas.microsoft.com/office/drawing/2014/main" id="{4B1D97F8-1204-7C0F-6AF4-E4EC42E0EB81}"/>
              </a:ext>
            </a:extLst>
          </p:cNvPr>
          <p:cNvPicPr>
            <a:picLocks noChangeAspect="1"/>
          </p:cNvPicPr>
          <p:nvPr/>
        </p:nvPicPr>
        <p:blipFill>
          <a:blip r:embed="rId2"/>
          <a:stretch>
            <a:fillRect/>
          </a:stretch>
        </p:blipFill>
        <p:spPr>
          <a:xfrm>
            <a:off x="410841" y="2504049"/>
            <a:ext cx="5385048" cy="3901233"/>
          </a:xfrm>
          <a:prstGeom prst="rect">
            <a:avLst/>
          </a:prstGeom>
        </p:spPr>
      </p:pic>
      <p:pic>
        <p:nvPicPr>
          <p:cNvPr id="9" name="Picture 8">
            <a:extLst>
              <a:ext uri="{FF2B5EF4-FFF2-40B4-BE49-F238E27FC236}">
                <a16:creationId xmlns:a16="http://schemas.microsoft.com/office/drawing/2014/main" id="{C7FBAD38-1964-553A-4459-CB19CDD57034}"/>
              </a:ext>
            </a:extLst>
          </p:cNvPr>
          <p:cNvPicPr>
            <a:picLocks noChangeAspect="1"/>
          </p:cNvPicPr>
          <p:nvPr/>
        </p:nvPicPr>
        <p:blipFill>
          <a:blip r:embed="rId3"/>
          <a:stretch>
            <a:fillRect/>
          </a:stretch>
        </p:blipFill>
        <p:spPr>
          <a:xfrm>
            <a:off x="6095999" y="2504048"/>
            <a:ext cx="5685159" cy="3943637"/>
          </a:xfrm>
          <a:prstGeom prst="rect">
            <a:avLst/>
          </a:prstGeom>
        </p:spPr>
      </p:pic>
      <p:cxnSp>
        <p:nvCxnSpPr>
          <p:cNvPr id="13" name="Straight Arrow Connector 12">
            <a:extLst>
              <a:ext uri="{FF2B5EF4-FFF2-40B4-BE49-F238E27FC236}">
                <a16:creationId xmlns:a16="http://schemas.microsoft.com/office/drawing/2014/main" id="{563A3DC7-C362-8732-2A2F-359652760242}"/>
              </a:ext>
            </a:extLst>
          </p:cNvPr>
          <p:cNvCxnSpPr/>
          <p:nvPr/>
        </p:nvCxnSpPr>
        <p:spPr>
          <a:xfrm flipV="1">
            <a:off x="4825218" y="2602523"/>
            <a:ext cx="1270781" cy="36998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C2AA3E6-1B45-B143-26E8-C7685A9C80B7}"/>
              </a:ext>
            </a:extLst>
          </p:cNvPr>
          <p:cNvPicPr>
            <a:picLocks noChangeAspect="1"/>
          </p:cNvPicPr>
          <p:nvPr/>
        </p:nvPicPr>
        <p:blipFill>
          <a:blip r:embed="rId4"/>
          <a:stretch>
            <a:fillRect/>
          </a:stretch>
        </p:blipFill>
        <p:spPr>
          <a:xfrm>
            <a:off x="10132639" y="857610"/>
            <a:ext cx="1219370" cy="1047896"/>
          </a:xfrm>
          <a:prstGeom prst="rect">
            <a:avLst/>
          </a:prstGeom>
        </p:spPr>
      </p:pic>
    </p:spTree>
    <p:extLst>
      <p:ext uri="{BB962C8B-B14F-4D97-AF65-F5344CB8AC3E}">
        <p14:creationId xmlns:p14="http://schemas.microsoft.com/office/powerpoint/2010/main" val="983552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TotalTime>
  <Words>805</Words>
  <Application>Microsoft Office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Memory Card Game</vt:lpstr>
      <vt:lpstr>Inhoudsopgave</vt:lpstr>
      <vt:lpstr>   Waarom Memory Card Game?</vt:lpstr>
      <vt:lpstr>   Waarom Memory Card Game?</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Inhoud van de code. Deze code bestaat uit 2 headers(waarvan 1 een class heeft), 2 Classes en 1 Main Function in de main code. </vt:lpstr>
      <vt:lpstr>Demon-stratie Code  </vt:lpstr>
      <vt:lpstr>Conclusie</vt:lpstr>
      <vt:lpstr>EINDE!!!!</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Cynthie Sokromo</dc:creator>
  <cp:lastModifiedBy>Cynthie Sokromo</cp:lastModifiedBy>
  <cp:revision>1</cp:revision>
  <dcterms:created xsi:type="dcterms:W3CDTF">2024-08-06T02:30:11Z</dcterms:created>
  <dcterms:modified xsi:type="dcterms:W3CDTF">2024-08-06T04:14:22Z</dcterms:modified>
</cp:coreProperties>
</file>