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30" Type="http://schemas.openxmlformats.org/officeDocument/2006/relationships/theme" Target="theme/theme1.xml" /><Relationship Id="rId1" Type="http://schemas.openxmlformats.org/officeDocument/2006/relationships/slideMaster" Target="slideMasters/slideMaster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Yelp</a:t>
            </a:r>
            <a:r>
              <a:rPr/>
              <a:t> </a:t>
            </a:r>
            <a:r>
              <a:rPr/>
              <a:t>Rating</a:t>
            </a:r>
            <a:r>
              <a:rPr/>
              <a:t> </a:t>
            </a:r>
            <a:r>
              <a:rPr/>
              <a:t>Prediction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Yuanyuan</a:t>
            </a:r>
            <a:r>
              <a:rPr/>
              <a:t> </a:t>
            </a:r>
            <a:r>
              <a:rPr/>
              <a:t>Lin</a:t>
            </a:r>
          </a:p>
        </p:txBody>
      </p:sp>
      <p:sp>
        <p:nvSpPr>
          <p:cNvPr id="4" name="Date Placeholder 3"/>
          <p:cNvSpPr>
            <a:spLocks noGrp="1"/>
          </p:cNvSpPr>
          <p:nvPr>
            <p:ph type="dt" sz="half" idx="10"/>
          </p:nvPr>
        </p:nvSpPr>
        <p:spPr/>
        <p:txBody>
          <a:bodyPr/>
          <a:lstStyle/>
          <a:p>
            <a:pPr lvl="0" marL="0" indent="0">
              <a:buNone/>
            </a:pPr>
            <a:r>
              <a:rPr/>
              <a:t>12/11/2019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a:t>
            </a:r>
            <a:r>
              <a:rPr/>
              <a:t> </a:t>
            </a:r>
            <a:r>
              <a:rPr/>
              <a:t>Map</a:t>
            </a:r>
            <a:r>
              <a:rPr/>
              <a:t> </a:t>
            </a:r>
            <a:r>
              <a:rPr/>
              <a:t>on</a:t>
            </a:r>
            <a:r>
              <a:rPr/>
              <a:t> </a:t>
            </a:r>
            <a:r>
              <a:rPr/>
              <a:t>Sentiment</a:t>
            </a:r>
            <a:r>
              <a:rPr/>
              <a:t> </a:t>
            </a:r>
            <a:r>
              <a:rPr/>
              <a:t>Analysis</a:t>
            </a:r>
          </a:p>
        </p:txBody>
      </p:sp>
      <p:pic>
        <p:nvPicPr>
          <p:cNvPr descr="MA615-Final-Presentation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Most</a:t>
            </a:r>
            <a:r>
              <a:rPr/>
              <a:t> </a:t>
            </a:r>
            <a:r>
              <a:rPr/>
              <a:t>Frequent</a:t>
            </a:r>
            <a:r>
              <a:rPr/>
              <a:t> </a:t>
            </a:r>
            <a:r>
              <a:rPr/>
              <a:t>Words</a:t>
            </a:r>
            <a:r>
              <a:rPr/>
              <a:t> </a:t>
            </a:r>
            <a:r>
              <a:rPr/>
              <a:t>that</a:t>
            </a:r>
            <a:r>
              <a:rPr/>
              <a:t> </a:t>
            </a:r>
            <a:r>
              <a:rPr/>
              <a:t>are</a:t>
            </a:r>
            <a:r>
              <a:rPr/>
              <a:t> </a:t>
            </a:r>
            <a:r>
              <a:rPr/>
              <a:t>preceded</a:t>
            </a:r>
            <a:r>
              <a:rPr/>
              <a:t> </a:t>
            </a:r>
            <a:r>
              <a:rPr/>
              <a:t>by</a:t>
            </a:r>
            <a:r>
              <a:rPr/>
              <a:t> </a:t>
            </a:r>
            <a:r>
              <a:rPr/>
              <a:t>“</a:t>
            </a:r>
            <a:r>
              <a:rPr/>
              <a:t>not</a:t>
            </a:r>
            <a:r>
              <a:rPr/>
              <a:t>”</a:t>
            </a:r>
          </a:p>
        </p:txBody>
      </p:sp>
      <p:pic>
        <p:nvPicPr>
          <p:cNvPr descr="MA615-Final-Presentation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Common</a:t>
            </a:r>
            <a:r>
              <a:rPr/>
              <a:t> </a:t>
            </a:r>
            <a:r>
              <a:rPr/>
              <a:t>Bigram</a:t>
            </a:r>
            <a:r>
              <a:rPr/>
              <a:t> </a:t>
            </a:r>
            <a:r>
              <a:rPr/>
              <a:t>Graph</a:t>
            </a:r>
          </a:p>
        </p:txBody>
      </p:sp>
      <p:pic>
        <p:nvPicPr>
          <p:cNvPr descr="MA615-Final-Presentation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Location</a:t>
            </a:r>
            <a:r>
              <a:rPr/>
              <a:t> </a:t>
            </a:r>
            <a:r>
              <a:rPr/>
              <a:t>Restaurant</a:t>
            </a:r>
            <a:r>
              <a:rPr/>
              <a:t> </a:t>
            </a:r>
            <a:r>
              <a:rPr/>
              <a:t>in</a:t>
            </a:r>
            <a:r>
              <a:rPr/>
              <a:t> </a:t>
            </a:r>
            <a:r>
              <a:rPr/>
              <a:t>OH</a:t>
            </a:r>
          </a:p>
        </p:txBody>
      </p:sp>
      <p:sp>
        <p:nvSpPr>
          <p:cNvPr id="3" name="Content Placeholder 2"/>
          <p:cNvSpPr>
            <a:spLocks noGrp="1"/>
          </p:cNvSpPr>
          <p:nvPr>
            <p:ph idx="1"/>
          </p:nvPr>
        </p:nvSpPr>
        <p:spPr/>
        <p:txBody>
          <a:bodyPr/>
          <a:lstStyle/>
          <a:p>
            <a:pPr lvl="0" marL="0" indent="0">
              <a:buNone/>
            </a:pPr>
            <a:r>
              <a:rPr/>
              <a:t>The result of the distribution of yelp restaurants in OH does not looks good in leaflet since the pop-up logo is too large on the graph. But using ggmap, it gets more clear on the graph. We are able to notice that most restaurats are centered around the capital of Ohio, which is Columbus.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A615-Final-Presentation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Location</a:t>
            </a:r>
            <a:r>
              <a:rPr/>
              <a:t> </a:t>
            </a:r>
            <a:r>
              <a:rPr/>
              <a:t>Restaurant</a:t>
            </a:r>
            <a:r>
              <a:rPr/>
              <a:t> </a:t>
            </a:r>
            <a:r>
              <a:rPr/>
              <a:t>in</a:t>
            </a:r>
            <a:r>
              <a:rPr/>
              <a:t> </a:t>
            </a:r>
            <a:r>
              <a:rPr/>
              <a:t>OH</a:t>
            </a:r>
          </a:p>
        </p:txBody>
      </p:sp>
      <p:pic>
        <p:nvPicPr>
          <p:cNvPr descr="MA615-Final-Presentation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Analysis</a:t>
            </a:r>
          </a:p>
        </p:txBody>
      </p:sp>
      <p:sp>
        <p:nvSpPr>
          <p:cNvPr id="3" name="Content Placeholder 2"/>
          <p:cNvSpPr>
            <a:spLocks noGrp="1"/>
          </p:cNvSpPr>
          <p:nvPr>
            <p:ph idx="1"/>
          </p:nvPr>
        </p:nvSpPr>
        <p:spPr/>
        <p:txBody>
          <a:bodyPr/>
          <a:lstStyle/>
          <a:p>
            <a:pPr lvl="1"/>
            <a:r>
              <a:rPr/>
              <a:t>applied the k-means cluster analysis</a:t>
            </a:r>
          </a:p>
          <a:p>
            <a:pPr lvl="1"/>
            <a:r>
              <a:rPr/>
              <a:t>efficient model for classifying observations</a:t>
            </a:r>
          </a:p>
          <a:p>
            <a:pPr lvl="1"/>
            <a:r>
              <a:rPr/>
              <a:t>available to have a general prediction for restaurants rating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Analysis</a:t>
            </a:r>
          </a:p>
        </p:txBody>
      </p:sp>
      <p:pic>
        <p:nvPicPr>
          <p:cNvPr descr="MA615-Final-Presentation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A615-Final-Presentation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A615-Final-Presentation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t>
            </a:r>
            <a:r>
              <a:rPr/>
              <a:t> </a:t>
            </a:r>
            <a:r>
              <a:rPr/>
              <a:t>of</a:t>
            </a:r>
            <a:r>
              <a:rPr/>
              <a:t> </a:t>
            </a:r>
            <a:r>
              <a:rPr/>
              <a:t>Content</a:t>
            </a:r>
          </a:p>
        </p:txBody>
      </p:sp>
      <p:sp>
        <p:nvSpPr>
          <p:cNvPr id="3" name="Content Placeholder 2"/>
          <p:cNvSpPr>
            <a:spLocks noGrp="1"/>
          </p:cNvSpPr>
          <p:nvPr>
            <p:ph idx="1"/>
          </p:nvPr>
        </p:nvSpPr>
        <p:spPr/>
        <p:txBody>
          <a:bodyPr/>
          <a:lstStyle/>
          <a:p>
            <a:pPr lvl="1"/>
            <a:r>
              <a:rPr/>
              <a:t>Exploratory Data Analysis</a:t>
            </a:r>
          </a:p>
          <a:p>
            <a:pPr lvl="1"/>
            <a:r>
              <a:rPr/>
              <a:t>Sentiment Analysis on Customer Reviews</a:t>
            </a:r>
          </a:p>
          <a:p>
            <a:pPr lvl="1"/>
            <a:r>
              <a:rPr/>
              <a:t>Mapping for Restaurants</a:t>
            </a:r>
          </a:p>
          <a:p>
            <a:pPr lvl="1"/>
            <a:r>
              <a:rPr/>
              <a:t>Cluster Analysis</a:t>
            </a:r>
          </a:p>
          <a:p>
            <a:pPr lvl="1"/>
            <a:r>
              <a:rPr/>
              <a:t>Topic Modeling</a:t>
            </a:r>
          </a:p>
          <a:p>
            <a:pPr lvl="1"/>
            <a:r>
              <a:rPr/>
              <a:t>PCA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Analysis</a:t>
            </a:r>
          </a:p>
        </p:txBody>
      </p:sp>
      <p:pic>
        <p:nvPicPr>
          <p:cNvPr descr="MA615-Final-Presentation_files/figure-pptx/unnamed-chunk-1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Analysis</a:t>
            </a:r>
          </a:p>
        </p:txBody>
      </p:sp>
      <p:pic>
        <p:nvPicPr>
          <p:cNvPr descr="MA615-Final-Presentation_files/figure-pptx/unnamed-chunk-1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a:t>
            </a:r>
            <a:r>
              <a:rPr/>
              <a:t> </a:t>
            </a:r>
            <a:r>
              <a:rPr/>
              <a:t>Modeling</a:t>
            </a:r>
          </a:p>
        </p:txBody>
      </p:sp>
      <p:pic>
        <p:nvPicPr>
          <p:cNvPr descr="MA615-Final-Presentation_files/figure-pptx/unnamed-chunk-1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Topic Modeling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r>
              <a:rPr/>
              <a:t>Create document term matrix for topic modeling.</a:t>
            </a:r>
          </a:p>
        </p:txBody>
      </p:sp>
      <p:sp>
        <p:nvSpPr>
          <p:cNvPr id="4" name="Content Placeholder 3"/>
          <p:cNvSpPr>
            <a:spLocks noGrp="1"/>
          </p:cNvSpPr>
          <p:nvPr>
            <p:ph sz="half" idx="2"/>
          </p:nvPr>
        </p:nvSpPr>
        <p:spPr/>
        <p:txBody>
          <a:bodyPr/>
          <a:lstStyle/>
          <a:p>
            <a:pPr lvl="0" marL="0" indent="0">
              <a:buNone/>
            </a:pPr>
            <a:r>
              <a:rPr/>
              <a:t>Latent Dirichlet Allocation helps to discover latent themes in the restaurant texts descriptions.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a:t>
            </a:r>
            <a:r>
              <a:rPr/>
              <a:t> </a:t>
            </a:r>
            <a:r>
              <a:rPr/>
              <a:t>Modeling</a:t>
            </a:r>
          </a:p>
        </p:txBody>
      </p:sp>
      <p:pic>
        <p:nvPicPr>
          <p:cNvPr descr="MA615-Final-Presentation_files/figure-pptx/unnamed-chunk-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PCA</a:t>
            </a:r>
          </a:p>
        </p:txBody>
      </p:sp>
      <p:sp>
        <p:nvSpPr>
          <p:cNvPr id="3" name="Content Placeholder 2"/>
          <p:cNvSpPr>
            <a:spLocks noGrp="1"/>
          </p:cNvSpPr>
          <p:nvPr>
            <p:ph sz="half" idx="1"/>
          </p:nvPr>
        </p:nvSpPr>
        <p:spPr/>
        <p:txBody>
          <a:bodyPr/>
          <a:lstStyle/>
          <a:p>
            <a:pPr lvl="0" marL="0" indent="0">
              <a:buNone/>
            </a:pPr>
            <a:r>
              <a:rPr/>
              <a:t>Principal Component Analysis is used to improve the prediction of star rating.</a:t>
            </a:r>
          </a:p>
        </p:txBody>
      </p:sp>
      <p:sp>
        <p:nvSpPr>
          <p:cNvPr id="4" name="Content Placeholder 3"/>
          <p:cNvSpPr>
            <a:spLocks noGrp="1"/>
          </p:cNvSpPr>
          <p:nvPr>
            <p:ph sz="half" idx="2"/>
          </p:nvPr>
        </p:nvSpPr>
        <p:spPr/>
        <p:txBody>
          <a:bodyPr/>
          <a:lstStyle/>
          <a:p>
            <a:pPr lvl="0" marL="0" indent="0">
              <a:buNone/>
            </a:pPr>
            <a:r>
              <a:rPr/>
              <a:t>More detailed analysis of PCA and how it implements in regression can be found in the report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Significant rise in the importance of customer reviews</a:t>
            </a:r>
          </a:p>
          <a:p>
            <a:pPr lvl="1"/>
            <a:r>
              <a:rPr/>
              <a:t>Yelp is currently the most widely used restaurant across United States.</a:t>
            </a:r>
          </a:p>
          <a:p>
            <a:pPr lvl="1"/>
            <a:r>
              <a:rPr/>
              <a:t>Yelp rating prediction could help improve Yelp user’s experience.</a:t>
            </a:r>
          </a:p>
          <a:p>
            <a:pPr lvl="1"/>
            <a:r>
              <a:rPr/>
              <a:t>Use Latent Dirichlet allocation(LDA) for topic modeling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EDA</a:t>
            </a:r>
          </a:p>
        </p:txBody>
      </p:sp>
      <p:sp>
        <p:nvSpPr>
          <p:cNvPr id="3" name="Content Placeholder 2"/>
          <p:cNvSpPr>
            <a:spLocks noGrp="1"/>
          </p:cNvSpPr>
          <p:nvPr>
            <p:ph idx="1"/>
          </p:nvPr>
        </p:nvSpPr>
        <p:spPr/>
        <p:txBody>
          <a:bodyPr/>
          <a:lstStyle/>
          <a:p>
            <a:pPr lvl="0" marL="0" indent="0">
              <a:buNone/>
            </a:pPr>
            <a:r>
              <a:rPr/>
              <a:t>As the world cloud graph show below, we found the most common words are “food”, “time” and “service”, “nice”, “love” and “service”. We would like to learn the importance of having high quality of service in restaurants.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A615-Final-Presentation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Most</a:t>
            </a:r>
            <a:r>
              <a:rPr/>
              <a:t> </a:t>
            </a:r>
            <a:r>
              <a:rPr/>
              <a:t>Common</a:t>
            </a:r>
            <a:r>
              <a:rPr/>
              <a:t> </a:t>
            </a:r>
            <a:r>
              <a:rPr/>
              <a:t>Words</a:t>
            </a:r>
            <a:r>
              <a:rPr/>
              <a:t> </a:t>
            </a:r>
            <a:r>
              <a:rPr/>
              <a:t>in</a:t>
            </a:r>
            <a:r>
              <a:rPr/>
              <a:t> </a:t>
            </a:r>
            <a:r>
              <a:rPr/>
              <a:t>Review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word</a:t>
                      </a:r>
                    </a:p>
                  </a:txBody>
                  <a:tcPr/>
                </a:tc>
                <a:tc>
                  <a:txBody>
                    <a:bodyPr/>
                    <a:lstStyle/>
                    <a:p>
                      <a:pPr lvl="0" marL="0" indent="0" algn="r">
                        <a:buNone/>
                      </a:pPr>
                      <a:r>
                        <a:rPr/>
                        <a:t>n</a:t>
                      </a:r>
                    </a:p>
                  </a:txBody>
                  <a:tcPr/>
                </a:tc>
              </a:tr>
              <a:tr h="0">
                <a:tc>
                  <a:txBody>
                    <a:bodyPr/>
                    <a:lstStyle/>
                    <a:p>
                      <a:pPr lvl="0" marL="0" indent="0" algn="l">
                        <a:buNone/>
                      </a:pPr>
                      <a:r>
                        <a:rPr/>
                        <a:t>food</a:t>
                      </a:r>
                    </a:p>
                  </a:txBody>
                </a:tc>
                <a:tc>
                  <a:txBody>
                    <a:bodyPr/>
                    <a:lstStyle/>
                    <a:p>
                      <a:pPr lvl="0" marL="0" indent="0" algn="r">
                        <a:buNone/>
                      </a:pPr>
                      <a:r>
                        <a:rPr/>
                        <a:t>10156</a:t>
                      </a:r>
                    </a:p>
                  </a:txBody>
                </a:tc>
              </a:tr>
              <a:tr h="0">
                <a:tc>
                  <a:txBody>
                    <a:bodyPr/>
                    <a:lstStyle/>
                    <a:p>
                      <a:pPr lvl="0" marL="0" indent="0" algn="l">
                        <a:buNone/>
                      </a:pPr>
                      <a:r>
                        <a:rPr/>
                        <a:t>service</a:t>
                      </a:r>
                    </a:p>
                  </a:txBody>
                </a:tc>
                <a:tc>
                  <a:txBody>
                    <a:bodyPr/>
                    <a:lstStyle/>
                    <a:p>
                      <a:pPr lvl="0" marL="0" indent="0" algn="r">
                        <a:buNone/>
                      </a:pPr>
                      <a:r>
                        <a:rPr/>
                        <a:t>7345</a:t>
                      </a:r>
                    </a:p>
                  </a:txBody>
                </a:tc>
              </a:tr>
              <a:tr h="0">
                <a:tc>
                  <a:txBody>
                    <a:bodyPr/>
                    <a:lstStyle/>
                    <a:p>
                      <a:pPr lvl="0" marL="0" indent="0" algn="l">
                        <a:buNone/>
                      </a:pPr>
                      <a:r>
                        <a:rPr/>
                        <a:t>time</a:t>
                      </a:r>
                    </a:p>
                  </a:txBody>
                </a:tc>
                <a:tc>
                  <a:txBody>
                    <a:bodyPr/>
                    <a:lstStyle/>
                    <a:p>
                      <a:pPr lvl="0" marL="0" indent="0" algn="r">
                        <a:buNone/>
                      </a:pPr>
                      <a:r>
                        <a:rPr/>
                        <a:t>7070</a:t>
                      </a:r>
                    </a:p>
                  </a:txBody>
                </a:tc>
              </a:tr>
              <a:tr h="0">
                <a:tc>
                  <a:txBody>
                    <a:bodyPr/>
                    <a:lstStyle/>
                    <a:p>
                      <a:pPr lvl="0" marL="0" indent="0" algn="l">
                        <a:buNone/>
                      </a:pPr>
                      <a:r>
                        <a:rPr/>
                        <a:t>nice</a:t>
                      </a:r>
                    </a:p>
                  </a:txBody>
                </a:tc>
                <a:tc>
                  <a:txBody>
                    <a:bodyPr/>
                    <a:lstStyle/>
                    <a:p>
                      <a:pPr lvl="0" marL="0" indent="0" algn="r">
                        <a:buNone/>
                      </a:pPr>
                      <a:r>
                        <a:rPr/>
                        <a:t>3691</a:t>
                      </a:r>
                    </a:p>
                  </a:txBody>
                </a:tc>
              </a:tr>
              <a:tr h="0">
                <a:tc>
                  <a:txBody>
                    <a:bodyPr/>
                    <a:lstStyle/>
                    <a:p>
                      <a:pPr lvl="0" marL="0" indent="0" algn="l">
                        <a:buNone/>
                      </a:pPr>
                      <a:r>
                        <a:rPr/>
                        <a:t>love</a:t>
                      </a:r>
                    </a:p>
                  </a:txBody>
                </a:tc>
                <a:tc>
                  <a:txBody>
                    <a:bodyPr/>
                    <a:lstStyle/>
                    <a:p>
                      <a:pPr lvl="0" marL="0" indent="0" algn="r">
                        <a:buNone/>
                      </a:pPr>
                      <a:r>
                        <a:rPr/>
                        <a:t>3159</a:t>
                      </a:r>
                    </a:p>
                  </a:txBody>
                </a:tc>
              </a:tr>
              <a:tr h="0">
                <a:tc>
                  <a:txBody>
                    <a:bodyPr/>
                    <a:lstStyle/>
                    <a:p>
                      <a:pPr lvl="0" marL="0" indent="0" algn="l">
                        <a:buNone/>
                      </a:pPr>
                      <a:r>
                        <a:rPr/>
                        <a:t>staff</a:t>
                      </a:r>
                    </a:p>
                  </a:txBody>
                </a:tc>
                <a:tc>
                  <a:txBody>
                    <a:bodyPr/>
                    <a:lstStyle/>
                    <a:p>
                      <a:pPr lvl="0" marL="0" indent="0" algn="r">
                        <a:buNone/>
                      </a:pPr>
                      <a:r>
                        <a:rPr/>
                        <a:t>3089</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Sentiment Analysis on Customer Reviews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r>
              <a:rPr/>
              <a:t>Used bing to get sentiment count by doing single word and bigram analysis.</a:t>
            </a:r>
          </a:p>
        </p:txBody>
      </p:sp>
      <p:sp>
        <p:nvSpPr>
          <p:cNvPr id="4" name="Content Placeholder 3"/>
          <p:cNvSpPr>
            <a:spLocks noGrp="1"/>
          </p:cNvSpPr>
          <p:nvPr>
            <p:ph sz="half" idx="2"/>
          </p:nvPr>
        </p:nvSpPr>
        <p:spPr/>
        <p:txBody>
          <a:bodyPr/>
          <a:lstStyle/>
          <a:p>
            <a:pPr lvl="0" marL="0" indent="0">
              <a:buNone/>
            </a:pPr>
            <a:r>
              <a:rPr/>
              <a:t>Process the opinion for restaurants computationally for identifying and categorizing 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Most</a:t>
            </a:r>
            <a:r>
              <a:rPr/>
              <a:t> </a:t>
            </a:r>
            <a:r>
              <a:rPr/>
              <a:t>Common</a:t>
            </a:r>
            <a:r>
              <a:rPr/>
              <a:t> </a:t>
            </a:r>
            <a:r>
              <a:rPr/>
              <a:t>Positive</a:t>
            </a:r>
            <a:r>
              <a:rPr/>
              <a:t> </a:t>
            </a:r>
            <a:r>
              <a:rPr/>
              <a:t>and</a:t>
            </a:r>
            <a:r>
              <a:rPr/>
              <a:t> </a:t>
            </a:r>
            <a:r>
              <a:rPr/>
              <a:t>negative</a:t>
            </a:r>
            <a:r>
              <a:rPr/>
              <a:t> </a:t>
            </a:r>
            <a:r>
              <a:rPr/>
              <a:t>words</a:t>
            </a:r>
          </a:p>
        </p:txBody>
      </p:sp>
      <p:pic>
        <p:nvPicPr>
          <p:cNvPr descr="MA615-Final-Presentation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Rating Prediction</dc:title>
  <dc:creator>Yuanyuan Lin</dc:creator>
  <cp:keywords/>
  <dcterms:created xsi:type="dcterms:W3CDTF">2019-12-15T01:05:53Z</dcterms:created>
  <dcterms:modified xsi:type="dcterms:W3CDTF">2019-12-15T01:05:53Z</dcterms:modified>
</cp:coreProperties>
</file>