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1495852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pt-BR" dirty="0"/>
              <a:t> by Cynthyá Belloni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58">
            <a:extLst>
              <a:ext uri="{FF2B5EF4-FFF2-40B4-BE49-F238E27FC236}">
                <a16:creationId xmlns:a16="http://schemas.microsoft.com/office/drawing/2014/main" id="{5937A717-6C67-4361-BC38-4EB56B24B727}"/>
              </a:ext>
            </a:extLst>
          </p:cNvPr>
          <p:cNvSpPr/>
          <p:nvPr/>
        </p:nvSpPr>
        <p:spPr>
          <a:xfrm>
            <a:off x="6168818" y="4853882"/>
            <a:ext cx="894134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pt-BR" dirty="0"/>
              <a:t> July/2021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61A72F2-784A-4972-88B2-B4FFEA7B3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41" y="4645038"/>
            <a:ext cx="482849" cy="4828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Job Industry Category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508772" y="2024884"/>
            <a:ext cx="8222185" cy="2677745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DB0DEDC1-E1DB-4819-BC42-313B94AE8271}"/>
              </a:ext>
            </a:extLst>
          </p:cNvPr>
          <p:cNvSpPr/>
          <p:nvPr/>
        </p:nvSpPr>
        <p:spPr>
          <a:xfrm>
            <a:off x="421242" y="1571047"/>
            <a:ext cx="822218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The industry category most relevant are Manufacturing and Financial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21907-CC4E-457C-B9CF-48ECC97B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084691"/>
            <a:ext cx="9144000" cy="24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37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In general,  the customers in the three states had a very similar behaviour, which we can say that the most common profile was at least one of this particularity: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F7BA1AF6-0EA3-4151-9E45-ACDCF3A77B12}"/>
              </a:ext>
            </a:extLst>
          </p:cNvPr>
          <p:cNvSpPr/>
          <p:nvPr/>
        </p:nvSpPr>
        <p:spPr>
          <a:xfrm>
            <a:off x="205025" y="2550175"/>
            <a:ext cx="4913484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Located in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Owns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Between 40 and 49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Work in Manufacturing or Financial Services Industry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1B790-B8B0-43F0-85FF-BF3D9FB1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47" y="1992123"/>
            <a:ext cx="2963835" cy="28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7A5CE-A87F-4F3B-B1B0-1997ABF4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41" y="4395527"/>
            <a:ext cx="712763" cy="369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EC437-3C6C-4569-95F8-8959AB3EC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005" y="4200040"/>
            <a:ext cx="354680" cy="5645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DA369E-A7AD-41F8-871D-ADF42ECE0B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83" y="4634943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C47FD5-C2D7-428B-B6A4-93941803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21948"/>
              </p:ext>
            </p:extLst>
          </p:nvPr>
        </p:nvGraphicFramePr>
        <p:xfrm>
          <a:off x="452707" y="2135357"/>
          <a:ext cx="12192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686102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03115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purchase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69789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027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917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694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8A12E0-7F0B-4CB5-9054-0C57DBCC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54564"/>
              </p:ext>
            </p:extLst>
          </p:nvPr>
        </p:nvGraphicFramePr>
        <p:xfrm>
          <a:off x="2248045" y="2135357"/>
          <a:ext cx="1587500" cy="1333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7565">
                  <a:extLst>
                    <a:ext uri="{9D8B030D-6E8A-4147-A177-3AD203B41FA5}">
                      <a16:colId xmlns:a16="http://schemas.microsoft.com/office/drawing/2014/main" val="1643646442"/>
                    </a:ext>
                  </a:extLst>
                </a:gridCol>
                <a:gridCol w="621058">
                  <a:extLst>
                    <a:ext uri="{9D8B030D-6E8A-4147-A177-3AD203B41FA5}">
                      <a16:colId xmlns:a16="http://schemas.microsoft.com/office/drawing/2014/main" val="1521211211"/>
                    </a:ext>
                  </a:extLst>
                </a:gridCol>
                <a:gridCol w="598877">
                  <a:extLst>
                    <a:ext uri="{9D8B030D-6E8A-4147-A177-3AD203B41FA5}">
                      <a16:colId xmlns:a16="http://schemas.microsoft.com/office/drawing/2014/main" val="25242003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owns_car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purchase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7192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818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645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225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13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2485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4904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BE7B94-7C01-49F8-8C9C-4D5FA847F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92731"/>
              </p:ext>
            </p:extLst>
          </p:nvPr>
        </p:nvGraphicFramePr>
        <p:xfrm>
          <a:off x="6739577" y="984216"/>
          <a:ext cx="1775031" cy="4020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1677">
                  <a:extLst>
                    <a:ext uri="{9D8B030D-6E8A-4147-A177-3AD203B41FA5}">
                      <a16:colId xmlns:a16="http://schemas.microsoft.com/office/drawing/2014/main" val="2148622223"/>
                    </a:ext>
                  </a:extLst>
                </a:gridCol>
                <a:gridCol w="591677">
                  <a:extLst>
                    <a:ext uri="{9D8B030D-6E8A-4147-A177-3AD203B41FA5}">
                      <a16:colId xmlns:a16="http://schemas.microsoft.com/office/drawing/2014/main" val="2505308935"/>
                    </a:ext>
                  </a:extLst>
                </a:gridCol>
                <a:gridCol w="591677">
                  <a:extLst>
                    <a:ext uri="{9D8B030D-6E8A-4147-A177-3AD203B41FA5}">
                      <a16:colId xmlns:a16="http://schemas.microsoft.com/office/drawing/2014/main" val="1819344385"/>
                    </a:ext>
                  </a:extLst>
                </a:gridCol>
              </a:tblGrid>
              <a:tr h="2938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state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 err="1">
                          <a:effectLst/>
                        </a:rPr>
                        <a:t>group_age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purchase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/>
                </a:tc>
                <a:extLst>
                  <a:ext uri="{0D108BD9-81ED-4DB2-BD59-A6C34878D82A}">
                    <a16:rowId xmlns:a16="http://schemas.microsoft.com/office/drawing/2014/main" val="42081910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401782192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04011899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22921470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43123030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68339416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96864151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03529133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9480301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52093639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22518683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59536235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47446969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5843171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830038392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46085194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29065933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55341697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166836366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306566589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145971922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21370531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72171609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042654092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8" marR="6618" marT="6618" marB="0" anchor="b"/>
                </a:tc>
                <a:extLst>
                  <a:ext uri="{0D108BD9-81ED-4DB2-BD59-A6C34878D82A}">
                    <a16:rowId xmlns:a16="http://schemas.microsoft.com/office/drawing/2014/main" val="25658940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29E889-DD07-4A4F-9A16-E0DAD7A32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143"/>
              </p:ext>
            </p:extLst>
          </p:nvPr>
        </p:nvGraphicFramePr>
        <p:xfrm>
          <a:off x="4487825" y="1305660"/>
          <a:ext cx="1675614" cy="3416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9961">
                  <a:extLst>
                    <a:ext uri="{9D8B030D-6E8A-4147-A177-3AD203B41FA5}">
                      <a16:colId xmlns:a16="http://schemas.microsoft.com/office/drawing/2014/main" val="678386435"/>
                    </a:ext>
                  </a:extLst>
                </a:gridCol>
                <a:gridCol w="895692">
                  <a:extLst>
                    <a:ext uri="{9D8B030D-6E8A-4147-A177-3AD203B41FA5}">
                      <a16:colId xmlns:a16="http://schemas.microsoft.com/office/drawing/2014/main" val="340706508"/>
                    </a:ext>
                  </a:extLst>
                </a:gridCol>
                <a:gridCol w="389961">
                  <a:extLst>
                    <a:ext uri="{9D8B030D-6E8A-4147-A177-3AD203B41FA5}">
                      <a16:colId xmlns:a16="http://schemas.microsoft.com/office/drawing/2014/main" val="3105379009"/>
                    </a:ext>
                  </a:extLst>
                </a:gridCol>
              </a:tblGrid>
              <a:tr h="1220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state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job_industry_category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purchase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/>
                </a:tc>
                <a:extLst>
                  <a:ext uri="{0D108BD9-81ED-4DB2-BD59-A6C34878D82A}">
                    <a16:rowId xmlns:a16="http://schemas.microsoft.com/office/drawing/2014/main" val="980038868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Argiculture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437386328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Entertainment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448693108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Financial Services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515417317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Health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530411463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325137444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Manufacturing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783348917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Property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043525547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994004036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NSW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Telecommunications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245807552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Argiculture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533322865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Entertainment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787296531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Financial Services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680560895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Health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269842870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293140794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Manufacturing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73289718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Property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343813613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139380459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Telecommunications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706689266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Argiculture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677801919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Entertainment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53402913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Financial Services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543865048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Health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925124327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560783150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Manufacturing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121290760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Property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828699549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654166255"/>
                  </a:ext>
                </a:extLst>
              </a:tr>
              <a:tr h="12201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Telecommunications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900427789"/>
                  </a:ext>
                </a:extLst>
              </a:tr>
            </a:tbl>
          </a:graphicData>
        </a:graphic>
      </p:graphicFrame>
      <p:sp>
        <p:nvSpPr>
          <p:cNvPr id="12" name="Shape 90">
            <a:extLst>
              <a:ext uri="{FF2B5EF4-FFF2-40B4-BE49-F238E27FC236}">
                <a16:creationId xmlns:a16="http://schemas.microsoft.com/office/drawing/2014/main" id="{2E292113-055C-4B4A-AF05-AF6155632B77}"/>
              </a:ext>
            </a:extLst>
          </p:cNvPr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Some tables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E04EC-1B4B-426A-9C5C-4148B82B1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4" y="4623793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E" dirty="0"/>
              <a:t>Analysing the new customer to help Sprocket grow its business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26435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Clr>
                <a:srgbClr val="002060"/>
              </a:buClr>
              <a:buSzPct val="150000"/>
              <a:buFont typeface="Open Sans" panose="020B0606030504020204" pitchFamily="34" charset="0"/>
              <a:buChar char="•"/>
            </a:pPr>
            <a:r>
              <a:rPr lang="en-IE" dirty="0"/>
              <a:t>Analysed the dataset received from Sprocket, to determine trends and behaviour of the </a:t>
            </a:r>
            <a:r>
              <a:rPr lang="en-IE" b="1" dirty="0"/>
              <a:t>new customers</a:t>
            </a:r>
            <a:r>
              <a:rPr lang="en-IE" dirty="0"/>
              <a:t>, per state.</a:t>
            </a:r>
          </a:p>
          <a:p>
            <a:pPr marL="285750" indent="-285750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IE" dirty="0"/>
              <a:t>Select on high-value customers to drive the business and to be targeted to drive the most value for the organisation.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3" y="2126512"/>
            <a:ext cx="3800704" cy="2687515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262765"/>
              <a:ext cx="3800702" cy="2123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IE" sz="1600" i="1" dirty="0">
                  <a:solidFill>
                    <a:srgbClr val="002060"/>
                  </a:solidFill>
                </a:rPr>
                <a:t>Sprocket Central Pty Ltd </a:t>
              </a:r>
            </a:p>
            <a:p>
              <a:r>
                <a:rPr lang="en-IE" sz="1600" i="1" dirty="0">
                  <a:solidFill>
                    <a:srgbClr val="002060"/>
                  </a:solidFill>
                </a:rPr>
                <a:t>is a long-standing KPMG client whom specialises in high-quality bikes and </a:t>
              </a:r>
            </a:p>
            <a:p>
              <a:r>
                <a:rPr lang="en-IE" sz="1600" i="1" dirty="0">
                  <a:solidFill>
                    <a:srgbClr val="002060"/>
                  </a:solidFill>
                </a:rPr>
                <a:t>accessible cycling accessories </a:t>
              </a:r>
            </a:p>
            <a:p>
              <a:r>
                <a:rPr lang="en-IE" sz="1600" i="1" dirty="0">
                  <a:solidFill>
                    <a:srgbClr val="002060"/>
                  </a:solidFill>
                </a:rPr>
                <a:t>to riders. </a:t>
              </a:r>
            </a:p>
            <a:p>
              <a:r>
                <a:rPr lang="en-IE" sz="1600" i="1" dirty="0">
                  <a:solidFill>
                    <a:srgbClr val="002060"/>
                  </a:solidFill>
                </a:rPr>
                <a:t>Their stores are localized in </a:t>
              </a:r>
              <a:r>
                <a:rPr lang="en-US" sz="1600" dirty="0">
                  <a:solidFill>
                    <a:srgbClr val="002060"/>
                  </a:solidFill>
                </a:rPr>
                <a:t>Queensland(QLD), New South Wale(NSW) and Victoria(VIC).</a:t>
              </a:r>
              <a:endParaRPr lang="en-IE" sz="16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CBA0A-FCB8-4A20-8BA3-9A205390B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1" y="4638101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What </a:t>
            </a:r>
            <a:r>
              <a:rPr lang="pt-BR" dirty="0"/>
              <a:t>did we explore ?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2005515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Owns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Group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Job industry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864812" y="1282357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B14B9-B632-4DA8-93FF-3CC74F5F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59" y="1435416"/>
            <a:ext cx="2844210" cy="233959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73C8F66-BF96-4A3F-A3E5-D6C2EA960EE4}"/>
              </a:ext>
            </a:extLst>
          </p:cNvPr>
          <p:cNvSpPr/>
          <p:nvPr/>
        </p:nvSpPr>
        <p:spPr>
          <a:xfrm rot="7539956">
            <a:off x="7601686" y="1930787"/>
            <a:ext cx="248575" cy="18643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E4C4E-3A2C-4261-9C23-2B7AC7E83961}"/>
              </a:ext>
            </a:extLst>
          </p:cNvPr>
          <p:cNvSpPr/>
          <p:nvPr/>
        </p:nvSpPr>
        <p:spPr>
          <a:xfrm rot="12584578">
            <a:off x="7807219" y="2884779"/>
            <a:ext cx="248575" cy="18643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94885E-0B97-4C7A-9F92-4BBEC0186F79}"/>
              </a:ext>
            </a:extLst>
          </p:cNvPr>
          <p:cNvSpPr/>
          <p:nvPr/>
        </p:nvSpPr>
        <p:spPr>
          <a:xfrm rot="18416333">
            <a:off x="7164691" y="3405089"/>
            <a:ext cx="248575" cy="18643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Shape 82">
            <a:extLst>
              <a:ext uri="{FF2B5EF4-FFF2-40B4-BE49-F238E27FC236}">
                <a16:creationId xmlns:a16="http://schemas.microsoft.com/office/drawing/2014/main" id="{20996BB8-57C9-4E79-A3AA-A681A6695991}"/>
              </a:ext>
            </a:extLst>
          </p:cNvPr>
          <p:cNvSpPr/>
          <p:nvPr/>
        </p:nvSpPr>
        <p:spPr>
          <a:xfrm>
            <a:off x="373323" y="3498305"/>
            <a:ext cx="200551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" name="Shape 82">
            <a:extLst>
              <a:ext uri="{FF2B5EF4-FFF2-40B4-BE49-F238E27FC236}">
                <a16:creationId xmlns:a16="http://schemas.microsoft.com/office/drawing/2014/main" id="{607C360E-4325-4FA5-8FD3-F4C6503350DB}"/>
              </a:ext>
            </a:extLst>
          </p:cNvPr>
          <p:cNvSpPr/>
          <p:nvPr/>
        </p:nvSpPr>
        <p:spPr>
          <a:xfrm>
            <a:off x="205025" y="1564464"/>
            <a:ext cx="4659787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The following information will be explored by State: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F23265-A167-4C7F-A9B6-096448C44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1" y="4638101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Overview – Customers per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72877" y="1862400"/>
            <a:ext cx="3806159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Considering different population, culture, transportation, job industry, etc the analysis was done per State</a:t>
            </a:r>
            <a:r>
              <a:rPr dirty="0"/>
              <a:t>.</a:t>
            </a:r>
            <a:endParaRPr lang="pt-BR" dirty="0"/>
          </a:p>
          <a:p>
            <a:endParaRPr lang="en-IE" dirty="0"/>
          </a:p>
          <a:p>
            <a:r>
              <a:rPr lang="en-IE" dirty="0"/>
              <a:t>Comparing the population ranking, the state NSW has the biggest population in Australia and </a:t>
            </a:r>
            <a:r>
              <a:rPr lang="en-US" dirty="0"/>
              <a:t>and it is where the largest number of customers are also concentrated.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4580200" y="1290587"/>
            <a:ext cx="4144634" cy="2597913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3169A-0A56-46A4-954A-A0A6FA0B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90718"/>
              </p:ext>
            </p:extLst>
          </p:nvPr>
        </p:nvGraphicFramePr>
        <p:xfrm>
          <a:off x="5687578" y="4022528"/>
          <a:ext cx="1929876" cy="720496"/>
        </p:xfrm>
        <a:graphic>
          <a:graphicData uri="http://schemas.openxmlformats.org/drawingml/2006/table">
            <a:tbl>
              <a:tblPr/>
              <a:tblGrid>
                <a:gridCol w="488759">
                  <a:extLst>
                    <a:ext uri="{9D8B030D-6E8A-4147-A177-3AD203B41FA5}">
                      <a16:colId xmlns:a16="http://schemas.microsoft.com/office/drawing/2014/main" val="1933521844"/>
                    </a:ext>
                  </a:extLst>
                </a:gridCol>
                <a:gridCol w="891265">
                  <a:extLst>
                    <a:ext uri="{9D8B030D-6E8A-4147-A177-3AD203B41FA5}">
                      <a16:colId xmlns:a16="http://schemas.microsoft.com/office/drawing/2014/main" val="1477453021"/>
                    </a:ext>
                  </a:extLst>
                </a:gridCol>
                <a:gridCol w="549852">
                  <a:extLst>
                    <a:ext uri="{9D8B030D-6E8A-4147-A177-3AD203B41FA5}">
                      <a16:colId xmlns:a16="http://schemas.microsoft.com/office/drawing/2014/main" val="738891583"/>
                    </a:ext>
                  </a:extLst>
                </a:gridCol>
              </a:tblGrid>
              <a:tr h="180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53000"/>
                  </a:ext>
                </a:extLst>
              </a:tr>
              <a:tr h="180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8,166,369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13870"/>
                  </a:ext>
                </a:extLst>
              </a:tr>
              <a:tr h="180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6,680,648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3821"/>
                  </a:ext>
                </a:extLst>
              </a:tr>
              <a:tr h="180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5,184,847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553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8113D5-70C1-416F-805D-2F3EC695140B}"/>
              </a:ext>
            </a:extLst>
          </p:cNvPr>
          <p:cNvSpPr txBox="1"/>
          <p:nvPr/>
        </p:nvSpPr>
        <p:spPr>
          <a:xfrm>
            <a:off x="5687578" y="4743024"/>
            <a:ext cx="1746539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https://en.wikipedia.org/wiki/Australia</a:t>
            </a:r>
            <a:endParaRPr kumimoji="0" 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C7386-AE54-41F2-9A34-667307B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12" y="1255000"/>
            <a:ext cx="4759555" cy="3173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8AD44B-EB6C-49C7-B002-73912D2F7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47" y="4660079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Gender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508772" y="2024885"/>
            <a:ext cx="8222185" cy="242836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A930C-AD47-4CBC-A6F4-C7D4EFDBA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r="6237"/>
          <a:stretch/>
        </p:blipFill>
        <p:spPr>
          <a:xfrm>
            <a:off x="1187531" y="1988370"/>
            <a:ext cx="7010481" cy="2902127"/>
          </a:xfrm>
          <a:prstGeom prst="rect">
            <a:avLst/>
          </a:prstGeom>
        </p:spPr>
      </p:pic>
      <p:sp>
        <p:nvSpPr>
          <p:cNvPr id="11" name="Shape 82">
            <a:extLst>
              <a:ext uri="{FF2B5EF4-FFF2-40B4-BE49-F238E27FC236}">
                <a16:creationId xmlns:a16="http://schemas.microsoft.com/office/drawing/2014/main" id="{DB0DEDC1-E1DB-4819-BC42-313B94AE8271}"/>
              </a:ext>
            </a:extLst>
          </p:cNvPr>
          <p:cNvSpPr/>
          <p:nvPr/>
        </p:nvSpPr>
        <p:spPr>
          <a:xfrm>
            <a:off x="421242" y="1571047"/>
            <a:ext cx="822218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In the state QLD, the company has more than 54% of female customers.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E88D6-2468-497A-B60A-49CFD5842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75" y="4626273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5889340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Owns Car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508772" y="2024885"/>
            <a:ext cx="8222185" cy="242836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DB0DEDC1-E1DB-4819-BC42-313B94AE8271}"/>
              </a:ext>
            </a:extLst>
          </p:cNvPr>
          <p:cNvSpPr/>
          <p:nvPr/>
        </p:nvSpPr>
        <p:spPr>
          <a:xfrm>
            <a:off x="421242" y="1571047"/>
            <a:ext cx="822218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The state QLD has the biggest percentage of customers that owns car.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687B8-4AB0-45B4-81BC-2345126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65" y="2004403"/>
            <a:ext cx="9144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9ACDA-66C9-4873-8B19-842E702F7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01" y="4627707"/>
            <a:ext cx="482849" cy="48284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497914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CEBA5-B429-4871-9398-DB8EA669C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4" y="4645038"/>
            <a:ext cx="482849" cy="4828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Group Age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508772" y="2024884"/>
            <a:ext cx="8222185" cy="2677745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DB0DEDC1-E1DB-4819-BC42-313B94AE8271}"/>
              </a:ext>
            </a:extLst>
          </p:cNvPr>
          <p:cNvSpPr/>
          <p:nvPr/>
        </p:nvSpPr>
        <p:spPr>
          <a:xfrm>
            <a:off x="421242" y="1571047"/>
            <a:ext cx="822218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The age group of 40 to 49 is the most popular.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303AC-FC35-4CA9-B4A6-90D4466C6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6" y="2060111"/>
            <a:ext cx="8419968" cy="28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9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07D3AD5-6740-46A9-A6B5-746BFC2D3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4" y="4660651"/>
            <a:ext cx="482849" cy="4828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52707" y="1083299"/>
            <a:ext cx="831791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pt-BR" dirty="0"/>
              <a:t>Wealth Segment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508772" y="2024884"/>
            <a:ext cx="8222185" cy="2677745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DB0DEDC1-E1DB-4819-BC42-313B94AE8271}"/>
              </a:ext>
            </a:extLst>
          </p:cNvPr>
          <p:cNvSpPr/>
          <p:nvPr/>
        </p:nvSpPr>
        <p:spPr>
          <a:xfrm>
            <a:off x="421242" y="1571047"/>
            <a:ext cx="822218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E" dirty="0"/>
              <a:t>Mass consumers are the most relevant to the company.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5A344D-F6EC-431E-BC72-5EAE929F3C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3" t="14316" r="15862" b="7016"/>
          <a:stretch/>
        </p:blipFill>
        <p:spPr>
          <a:xfrm>
            <a:off x="2161309" y="2557107"/>
            <a:ext cx="6008915" cy="1798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A65C2-96DF-4612-A80C-DAEC378D5C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14460" r="82337" b="73472"/>
          <a:stretch/>
        </p:blipFill>
        <p:spPr>
          <a:xfrm>
            <a:off x="629181" y="2571750"/>
            <a:ext cx="1411719" cy="4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24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974</Words>
  <Application>Microsoft Office PowerPoint</Application>
  <PresentationFormat>On-screen Show (16:9)</PresentationFormat>
  <Paragraphs>272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Cynthya</dc:creator>
  <cp:lastModifiedBy>Cynthyá Belloni</cp:lastModifiedBy>
  <cp:revision>35</cp:revision>
  <dcterms:modified xsi:type="dcterms:W3CDTF">2021-06-30T17:13:26Z</dcterms:modified>
</cp:coreProperties>
</file>