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1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5" id="1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9" id="16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5" id="1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2" id="10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1" id="12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7" id="12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image" Id="rId2" Target="../media/image03.png"/><Relationship Type="http://schemas.openxmlformats.org/officeDocument/2006/relationships/slideMaster" Id="rId1" Target="../slideMasters/slideMaster1.xml"/><Relationship Type="http://schemas.openxmlformats.org/officeDocument/2006/relationships/image" Id="rId3" Target="../media/image12.png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ctrTitle"/>
          </p:nvPr>
        </p:nvSpPr>
        <p:spPr>
          <a:xfrm>
            <a:off y="1439083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12" id="12"/>
          <p:cNvSpPr txBox="1"/>
          <p:nvPr>
            <p:ph type="subTitle" idx="1"/>
          </p:nvPr>
        </p:nvSpPr>
        <p:spPr>
          <a:xfrm>
            <a:off y="3194858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i="0" baseline="0" strike="noStrike" sz="3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ctr" marL="457200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i="0" baseline="0" strike="noStrike" sz="28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ctr" marL="914400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i="0" baseline="0" strike="noStrike" sz="24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ctr" marL="13716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ctr" marL="18288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ctr" marL="22860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ctr" marL="27432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ctr" marL="32004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ctr" marL="36576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3" id="13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6" id="16"/>
          <p:cNvSpPr/>
          <p:nvPr/>
        </p:nvSpPr>
        <p:spPr>
          <a:xfrm>
            <a:off y="60116" x="118409"/>
            <a:ext cy="1023886" cx="10238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name="Shape 17" id="17"/>
          <p:cNvSpPr/>
          <p:nvPr/>
        </p:nvSpPr>
        <p:spPr>
          <a:xfrm>
            <a:off y="165993" x="7343378"/>
            <a:ext cy="812800" cx="1689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8" id="18"/>
          <p:cNvSpPr txBox="1"/>
          <p:nvPr/>
        </p:nvSpPr>
        <p:spPr>
          <a:xfrm>
            <a:off y="5139978" x="1371600"/>
            <a:ext cy="854116" cx="6400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i="0" baseline="0" strike="noStrike" sz="27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Introduction to Computer Graphics</a:t>
            </a:r>
          </a:p>
          <a:p>
            <a:pPr indent="0" marR="0" algn="ctr" marL="0" rtl="0" lv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i="0" baseline="0" strike="noStrike" sz="27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Fall 2012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2" id="72"/>
          <p:cNvSpPr txBox="1"/>
          <p:nvPr>
            <p:ph type="body" idx="1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3" id="73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4" id="74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5" id="75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8" id="78"/>
          <p:cNvSpPr txBox="1"/>
          <p:nvPr>
            <p:ph type="body" idx="1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9" id="79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80" id="80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81" id="81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22" id="22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name="Shape 28" id="28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29" id="29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 txBox="1"/>
          <p:nvPr>
            <p:ph type="body" idx="2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5" id="35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36" id="36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37" id="37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Calibri"/>
              <a:buNone/>
              <a:defRPr sz="2400" b="1"/>
            </a:lvl1pPr>
            <a:lvl2pPr indent="0" marL="457200" rtl="0">
              <a:buFont typeface="Calibri"/>
              <a:buNone/>
              <a:defRPr sz="2000" b="1"/>
            </a:lvl2pPr>
            <a:lvl3pPr indent="0" marL="914400" rtl="0">
              <a:buFont typeface="Calibri"/>
              <a:buNone/>
              <a:defRPr sz="1800" b="1"/>
            </a:lvl3pPr>
            <a:lvl4pPr indent="0" marL="1371600" rtl="0">
              <a:buFont typeface="Calibri"/>
              <a:buNone/>
              <a:defRPr sz="1600" b="1"/>
            </a:lvl4pPr>
            <a:lvl5pPr indent="0" marL="1828800" rtl="0">
              <a:buFont typeface="Calibri"/>
              <a:buNone/>
              <a:defRPr sz="1600" b="1"/>
            </a:lvl5pPr>
            <a:lvl6pPr indent="0" marL="2286000" rtl="0">
              <a:buFont typeface="Calibri"/>
              <a:buNone/>
              <a:defRPr sz="1600" b="1"/>
            </a:lvl6pPr>
            <a:lvl7pPr indent="0" marL="2743200" rtl="0">
              <a:buFont typeface="Calibri"/>
              <a:buNone/>
              <a:defRPr sz="1600" b="1"/>
            </a:lvl7pPr>
            <a:lvl8pPr indent="0" marL="3200400" rtl="0">
              <a:buFont typeface="Calibri"/>
              <a:buNone/>
              <a:defRPr sz="1600" b="1"/>
            </a:lvl8pPr>
            <a:lvl9pPr indent="0" marL="3657600" rtl="0">
              <a:buFont typeface="Calibri"/>
              <a:buNone/>
              <a:defRPr sz="1600" b="1"/>
            </a:lvl9pPr>
          </a:lstStyle>
          <a:p/>
        </p:txBody>
      </p:sp>
      <p:sp>
        <p:nvSpPr>
          <p:cNvPr name="Shape 41" id="41"/>
          <p:cNvSpPr txBox="1"/>
          <p:nvPr>
            <p:ph type="body" idx="2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42" id="42"/>
          <p:cNvSpPr txBox="1"/>
          <p:nvPr>
            <p:ph type="body" idx="3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Calibri"/>
              <a:buNone/>
              <a:defRPr sz="2400" b="1"/>
            </a:lvl1pPr>
            <a:lvl2pPr indent="0" marL="457200" rtl="0">
              <a:buFont typeface="Calibri"/>
              <a:buNone/>
              <a:defRPr sz="2000" b="1"/>
            </a:lvl2pPr>
            <a:lvl3pPr indent="0" marL="914400" rtl="0">
              <a:buFont typeface="Calibri"/>
              <a:buNone/>
              <a:defRPr sz="1800" b="1"/>
            </a:lvl3pPr>
            <a:lvl4pPr indent="0" marL="1371600" rtl="0">
              <a:buFont typeface="Calibri"/>
              <a:buNone/>
              <a:defRPr sz="1600" b="1"/>
            </a:lvl4pPr>
            <a:lvl5pPr indent="0" marL="1828800" rtl="0">
              <a:buFont typeface="Calibri"/>
              <a:buNone/>
              <a:defRPr sz="1600" b="1"/>
            </a:lvl5pPr>
            <a:lvl6pPr indent="0" marL="2286000" rtl="0">
              <a:buFont typeface="Calibri"/>
              <a:buNone/>
              <a:defRPr sz="1600" b="1"/>
            </a:lvl6pPr>
            <a:lvl7pPr indent="0" marL="2743200" rtl="0">
              <a:buFont typeface="Calibri"/>
              <a:buNone/>
              <a:defRPr sz="1600" b="1"/>
            </a:lvl7pPr>
            <a:lvl8pPr indent="0" marL="3200400" rtl="0">
              <a:buFont typeface="Calibri"/>
              <a:buNone/>
              <a:defRPr sz="1600" b="1"/>
            </a:lvl8pPr>
            <a:lvl9pPr indent="0" marL="3657600" rtl="0">
              <a:buFont typeface="Calibri"/>
              <a:buNone/>
              <a:defRPr sz="1600" b="1"/>
            </a:lvl9pPr>
          </a:lstStyle>
          <a:p/>
        </p:txBody>
      </p:sp>
      <p:sp>
        <p:nvSpPr>
          <p:cNvPr name="Shape 43" id="43"/>
          <p:cNvSpPr txBox="1"/>
          <p:nvPr>
            <p:ph type="body" idx="4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44" id="44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45" id="45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9" id="49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50" id="50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51" id="51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54" id="54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55" id="55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59" id="59"/>
          <p:cNvSpPr txBox="1"/>
          <p:nvPr>
            <p:ph type="body" idx="2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Calibri"/>
              <a:buNone/>
              <a:defRPr sz="1400"/>
            </a:lvl1pPr>
            <a:lvl2pPr indent="0" marL="457200" rtl="0">
              <a:buFont typeface="Calibri"/>
              <a:buNone/>
              <a:defRPr sz="1200"/>
            </a:lvl2pPr>
            <a:lvl3pPr indent="0" marL="914400" rtl="0">
              <a:buFont typeface="Calibri"/>
              <a:buNone/>
              <a:defRPr sz="1000"/>
            </a:lvl3pPr>
            <a:lvl4pPr indent="0" marL="1371600" rtl="0">
              <a:buFont typeface="Calibri"/>
              <a:buNone/>
              <a:defRPr sz="900"/>
            </a:lvl4pPr>
            <a:lvl5pPr indent="0" marL="1828800" rtl="0">
              <a:buFont typeface="Calibri"/>
              <a:buNone/>
              <a:defRPr sz="900"/>
            </a:lvl5pPr>
            <a:lvl6pPr indent="0" marL="2286000" rtl="0">
              <a:buFont typeface="Calibri"/>
              <a:buNone/>
              <a:defRPr sz="900"/>
            </a:lvl6pPr>
            <a:lvl7pPr indent="0" marL="2743200" rtl="0">
              <a:buFont typeface="Calibri"/>
              <a:buNone/>
              <a:defRPr sz="900"/>
            </a:lvl7pPr>
            <a:lvl8pPr indent="0" marL="3200400" rtl="0">
              <a:buFont typeface="Calibri"/>
              <a:buNone/>
              <a:defRPr sz="900"/>
            </a:lvl8pPr>
            <a:lvl9pPr indent="0" marL="3657600" rtl="0">
              <a:buFont typeface="Calibri"/>
              <a:buNone/>
              <a:defRPr sz="900"/>
            </a:lvl9pPr>
          </a:lstStyle>
          <a:p/>
        </p:txBody>
      </p:sp>
      <p:sp>
        <p:nvSpPr>
          <p:cNvPr name="Shape 60" id="60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1" id="61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2" id="62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5" id="65"/>
          <p:cNvSpPr/>
          <p:nvPr>
            <p:ph type="pic" idx="2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buClr>
                <a:srgbClr val="888888"/>
              </a:buClr>
              <a:buFont typeface="Calibri"/>
              <a:buNone/>
              <a:defRPr i="0" baseline="0" strike="noStrike" sz="3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buClr>
                <a:schemeClr val="dk1"/>
              </a:buClr>
              <a:buFont typeface="Calibri"/>
              <a:buNone/>
              <a:defRPr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buClr>
                <a:schemeClr val="dk1"/>
              </a:buClr>
              <a:buFont typeface="Calibri"/>
              <a:buNone/>
              <a:defRPr i="0" baseline="0" strike="noStrike" sz="2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Calibri"/>
              <a:buNone/>
              <a:defRPr sz="1400"/>
            </a:lvl1pPr>
            <a:lvl2pPr indent="0" marL="457200" rtl="0">
              <a:buFont typeface="Calibri"/>
              <a:buNone/>
              <a:defRPr sz="1200"/>
            </a:lvl2pPr>
            <a:lvl3pPr indent="0" marL="914400" rtl="0">
              <a:buFont typeface="Calibri"/>
              <a:buNone/>
              <a:defRPr sz="1000"/>
            </a:lvl3pPr>
            <a:lvl4pPr indent="0" marL="1371600" rtl="0">
              <a:buFont typeface="Calibri"/>
              <a:buNone/>
              <a:defRPr sz="900"/>
            </a:lvl4pPr>
            <a:lvl5pPr indent="0" marL="1828800" rtl="0">
              <a:buFont typeface="Calibri"/>
              <a:buNone/>
              <a:defRPr sz="900"/>
            </a:lvl5pPr>
            <a:lvl6pPr indent="0" marL="2286000" rtl="0">
              <a:buFont typeface="Calibri"/>
              <a:buNone/>
              <a:defRPr sz="900"/>
            </a:lvl6pPr>
            <a:lvl7pPr indent="0" marL="2743200" rtl="0">
              <a:buFont typeface="Calibri"/>
              <a:buNone/>
              <a:defRPr sz="900"/>
            </a:lvl7pPr>
            <a:lvl8pPr indent="0" marL="3200400" rtl="0">
              <a:buFont typeface="Calibri"/>
              <a:buNone/>
              <a:defRPr sz="900"/>
            </a:lvl8pPr>
            <a:lvl9pPr indent="0" marL="3657600" rtl="0">
              <a:buFont typeface="Calibri"/>
              <a:buNone/>
              <a:defRPr sz="900"/>
            </a:lvl9pPr>
          </a:lstStyle>
          <a:p/>
        </p:txBody>
      </p:sp>
      <p:sp>
        <p:nvSpPr>
          <p:cNvPr name="Shape 67" id="67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8" id="68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9" id="69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theme" Id="rId12" Target="../theme/theme2.xml"/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10" Target="../slideLayouts/slideLayout10.xml"/><Relationship Type="http://schemas.openxmlformats.org/officeDocument/2006/relationships/slideLayout" Id="rId4" Target="../slideLayouts/slideLayout4.xml"/><Relationship Type="http://schemas.openxmlformats.org/officeDocument/2006/relationships/slideLayout" Id="rId11" Target="../slideLayouts/slideLayout11.xml"/><Relationship Type="http://schemas.openxmlformats.org/officeDocument/2006/relationships/slideLayout" Id="rId3" Target="../slideLayouts/slideLayout3.xml"/><Relationship Type="http://schemas.openxmlformats.org/officeDocument/2006/relationships/slideLayout" Id="rId9" Target="../slideLayouts/slideLayout9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slideLayout" Id="rId8" Target="../slideLayouts/slideLayout8.xml"/><Relationship Type="http://schemas.openxmlformats.org/officeDocument/2006/relationships/slideLayout" Id="rId7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marR="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R="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R="0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i="0" baseline="0" strike="noStrike" sz="2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R="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R="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R="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R="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R="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R="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" id="7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8" id="8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png"/><Relationship Type="http://schemas.openxmlformats.org/officeDocument/2006/relationships/image" Id="rId3" Target="../media/image02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7.png"/><Relationship Type="http://schemas.openxmlformats.org/officeDocument/2006/relationships/image" Id="rId3" Target="../media/image08.jpg"/><Relationship Type="http://schemas.openxmlformats.org/officeDocument/2006/relationships/image" Id="rId9" Target="../media/image15.jpg"/><Relationship Type="http://schemas.openxmlformats.org/officeDocument/2006/relationships/image" Id="rId6" Target="../media/image14.jpg"/><Relationship Type="http://schemas.openxmlformats.org/officeDocument/2006/relationships/image" Id="rId5" Target="../media/image09.jpg"/><Relationship Type="http://schemas.openxmlformats.org/officeDocument/2006/relationships/image" Id="rId8" Target="../media/image16.png"/><Relationship Type="http://schemas.openxmlformats.org/officeDocument/2006/relationships/image" Id="rId7" Target="../media/image11.jp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0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ctrTitle"/>
          </p:nvPr>
        </p:nvSpPr>
        <p:spPr>
          <a:xfrm>
            <a:off y="1439083" x="762000"/>
            <a:ext cy="1470000" cx="7772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Grass Rendering</a:t>
            </a:r>
          </a:p>
        </p:txBody>
      </p:sp>
      <p:sp>
        <p:nvSpPr>
          <p:cNvPr name="Shape 84" id="84"/>
          <p:cNvSpPr txBox="1"/>
          <p:nvPr>
            <p:ph type="subTitle" idx="1"/>
          </p:nvPr>
        </p:nvSpPr>
        <p:spPr>
          <a:xfrm>
            <a:off y="3150583" x="342000"/>
            <a:ext cy="1066199" cx="84599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>
                <a:solidFill>
                  <a:srgbClr val="888888"/>
                </a:solidFill>
              </a:rPr>
              <a:t>Maëlle Colussi</a:t>
            </a:r>
            <a:r>
              <a:rPr lang="en-US" i="0" baseline="0" strike="noStrike" sz="3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Raphaël David, </a:t>
            </a:r>
            <a:r>
              <a:rPr lang="en-US">
                <a:solidFill>
                  <a:srgbClr val="888888"/>
                </a:solidFill>
              </a:rPr>
              <a:t>Lucas Vandroux</a:t>
            </a:r>
          </a:p>
        </p:txBody>
      </p:sp>
      <p:sp>
        <p:nvSpPr>
          <p:cNvPr name="Shape 85" id="85"/>
          <p:cNvSpPr/>
          <p:nvPr/>
        </p:nvSpPr>
        <p:spPr>
          <a:xfrm>
            <a:off y="0" x="177125"/>
            <a:ext cy="1209009" cx="12090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86" id="86"/>
          <p:cNvSpPr txBox="1"/>
          <p:nvPr/>
        </p:nvSpPr>
        <p:spPr>
          <a:xfrm>
            <a:off y="5203000" x="1793375"/>
            <a:ext cy="974099" cx="5446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Introduction to Computer Graphics</a:t>
            </a:r>
          </a:p>
          <a:p>
            <a:pPr algn="ctr">
              <a:buNone/>
            </a:pPr>
            <a:r>
              <a:rPr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Fall 2012</a:t>
            </a:r>
          </a:p>
        </p:txBody>
      </p:sp>
      <p:sp>
        <p:nvSpPr>
          <p:cNvPr name="Shape 87" id="87"/>
          <p:cNvSpPr/>
          <p:nvPr/>
        </p:nvSpPr>
        <p:spPr>
          <a:xfrm>
            <a:off y="118282" x="7248997"/>
            <a:ext cy="841600" cx="175060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/>
              <a:t>: density</a:t>
            </a:r>
          </a:p>
        </p:txBody>
      </p:sp>
      <p:sp>
        <p:nvSpPr>
          <p:cNvPr name="Shape 142" id="142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a black and white texture to represent the density of grass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each particle, we look for the value of the density to determine if a blade of grass should be drawn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/>
              <a:t>: wind</a:t>
            </a:r>
          </a:p>
        </p:txBody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wind is a implemented in the vertex shader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allow our grass to have a fluid simulation, we needed to use a periodic function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That's why our wind is implemented with a sinus function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Method: all steps</a:t>
            </a:r>
          </a:p>
        </p:txBody>
      </p:sp>
      <p:sp>
        <p:nvSpPr>
          <p:cNvPr name="Shape 154" id="154"/>
          <p:cNvSpPr/>
          <p:nvPr/>
        </p:nvSpPr>
        <p:spPr>
          <a:xfrm>
            <a:off y="1417637" x="0"/>
            <a:ext cy="4709326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55" id="155"/>
          <p:cNvSpPr/>
          <p:nvPr/>
        </p:nvSpPr>
        <p:spPr>
          <a:xfrm>
            <a:off y="2469212" x="2600576"/>
            <a:ext cy="2606177" cx="394284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56" id="156"/>
          <p:cNvSpPr/>
          <p:nvPr/>
        </p:nvSpPr>
        <p:spPr>
          <a:xfrm>
            <a:off y="1414288" x="0"/>
            <a:ext cy="4716025" cx="91439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57" id="157"/>
          <p:cNvSpPr/>
          <p:nvPr/>
        </p:nvSpPr>
        <p:spPr>
          <a:xfrm>
            <a:off y="1410938" x="0"/>
            <a:ext cy="4722724" cx="914399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name="Shape 158" id="158"/>
          <p:cNvSpPr/>
          <p:nvPr/>
        </p:nvSpPr>
        <p:spPr>
          <a:xfrm>
            <a:off y="1407589" x="0"/>
            <a:ext cy="4729423" cx="914399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name="Shape 159" id="159"/>
          <p:cNvSpPr/>
          <p:nvPr/>
        </p:nvSpPr>
        <p:spPr>
          <a:xfrm>
            <a:off y="2236514" x="3029408"/>
            <a:ext cy="3071572" cx="308518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name="Shape 160" id="160"/>
          <p:cNvSpPr/>
          <p:nvPr/>
        </p:nvSpPr>
        <p:spPr>
          <a:xfrm>
            <a:off y="1407589" x="0"/>
            <a:ext cy="4729423" cx="914399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32" presetID="23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32" presetID="23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Problems/Future Work</a:t>
            </a:r>
          </a:p>
        </p:txBody>
      </p:sp>
      <p:sp>
        <p:nvSpPr>
          <p:cNvPr name="Shape 166" id="166"/>
          <p:cNvSpPr txBox="1"/>
          <p:nvPr>
            <p:ph type="body" idx="1"/>
          </p:nvPr>
        </p:nvSpPr>
        <p:spPr>
          <a:xfrm>
            <a:off y="1600200" x="457200"/>
            <a:ext cy="4962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640"/>
              </a:spcBef>
              <a:buNone/>
            </a:pPr>
            <a:r>
              <a:rPr lang="en-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encountered:</a:t>
            </a:r>
          </a:p>
          <a:p>
            <a:pPr indent="-317500" marR="0" algn="l" marL="457200" rtl="0" lv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Draw all the grass in real time</a:t>
            </a:r>
          </a:p>
          <a:p>
            <a:pPr indent="-317500" marR="0" algn="l" marL="457200" rtl="0" lv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Solution: draw the grass at the initialisation directly in the graphics card (faster for rendering)</a:t>
            </a:r>
          </a:p>
          <a:p>
            <a:pPr indent="0" marR="0" algn="l" marL="0" rtl="0" lvl="0">
              <a:spcBef>
                <a:spcPts val="640"/>
              </a:spcBef>
              <a:buNone/>
            </a:pPr>
            <a:r>
              <a:rPr lang="en-US"/>
              <a:t>Future work that could be done:</a:t>
            </a:r>
          </a:p>
          <a:p>
            <a:pPr indent="-317500" marR="0" algn="l" marL="457200" rtl="0" lv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Use the same system to render a forest</a:t>
            </a:r>
          </a:p>
          <a:p>
            <a:pPr indent="-317500" marR="0" algn="l" marL="457200" rtl="0" lv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Implement flexible grass where we can roll a ball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-US"/>
              <a:t>Thank you for your attention!</a:t>
            </a:r>
          </a:p>
        </p:txBody>
      </p:sp>
      <p:sp>
        <p:nvSpPr>
          <p:cNvPr name="Shape 172" id="172"/>
          <p:cNvSpPr/>
          <p:nvPr/>
        </p:nvSpPr>
        <p:spPr>
          <a:xfrm>
            <a:off y="2353062" x="1292094"/>
            <a:ext cy="3956637" cx="65598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sp>
        <p:nvSpPr>
          <p:cNvPr name="Shape 93" id="93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on live...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name="Shape 99" id="99"/>
          <p:cNvSpPr/>
          <p:nvPr/>
        </p:nvSpPr>
        <p:spPr>
          <a:xfrm>
            <a:off y="1417637" x="172951"/>
            <a:ext cy="4530687" cx="87980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(cont.)</a:t>
            </a:r>
          </a:p>
        </p:txBody>
      </p:sp>
      <p:sp>
        <p:nvSpPr>
          <p:cNvPr name="Shape 105" id="105"/>
          <p:cNvSpPr/>
          <p:nvPr/>
        </p:nvSpPr>
        <p:spPr>
          <a:xfrm>
            <a:off y="1417637" x="189203"/>
            <a:ext cy="4520521" cx="87655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(cont.)</a:t>
            </a:r>
          </a:p>
        </p:txBody>
      </p:sp>
      <p:sp>
        <p:nvSpPr>
          <p:cNvPr name="Shape 111" id="111"/>
          <p:cNvSpPr/>
          <p:nvPr/>
        </p:nvSpPr>
        <p:spPr>
          <a:xfrm>
            <a:off y="1417637" x="180481"/>
            <a:ext cy="4542945" cx="87830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Information</a:t>
            </a:r>
          </a:p>
        </p:txBody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Goal : create a realistic grass rendering in realtime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Inspiration : work of Kevin Boulanger (http://www.kevinboulanger.net/grass.html)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18" id="118"/>
          <p:cNvSpPr/>
          <p:nvPr/>
        </p:nvSpPr>
        <p:spPr>
          <a:xfrm>
            <a:off y="3766525" x="1195387"/>
            <a:ext cy="2762250" cx="6753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</a:p>
        </p:txBody>
      </p:sp>
      <p:sp>
        <p:nvSpPr>
          <p:cNvPr name="Shape 124" id="124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Need to create a particles system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For each particle, a blade of grass would be added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Each blade of grass would consist of two crossed billboard planes with a grass texture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/>
        </p:nvSpPr>
        <p:spPr>
          <a:xfrm>
            <a:off y="1417637" x="1551902"/>
            <a:ext cy="5166782" cx="60401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30" id="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Method: blade of grass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/>
              <a:t>: generate the particles</a:t>
            </a:r>
          </a:p>
        </p:txBody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We use a small pattern of particles (no more than 25)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Translation of the pattern to cover the terrain in x, z coordinates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To find y coordinate, use of texture coordinates of the field as parametrization with some scaling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