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96" r:id="rId2"/>
    <p:sldId id="301" r:id="rId3"/>
    <p:sldId id="259" r:id="rId4"/>
    <p:sldId id="300" r:id="rId5"/>
    <p:sldId id="260" r:id="rId6"/>
  </p:sldIdLst>
  <p:sldSz cx="24384000" cy="13716000"/>
  <p:notesSz cx="6858000" cy="9144000"/>
  <p:custDataLst>
    <p:tags r:id="rId8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8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4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5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5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39" autoAdjust="0"/>
    <p:restoredTop sz="91459" autoAdjust="0"/>
  </p:normalViewPr>
  <p:slideViewPr>
    <p:cSldViewPr snapToGrid="0">
      <p:cViewPr varScale="1">
        <p:scale>
          <a:sx n="30" d="100"/>
          <a:sy n="30" d="100"/>
        </p:scale>
        <p:origin x="576" y="29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27003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6800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56315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6010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le"/>
          <p:cNvSpPr/>
          <p:nvPr/>
        </p:nvSpPr>
        <p:spPr>
          <a:xfrm>
            <a:off x="952500" y="9245600"/>
            <a:ext cx="22498974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Triangle"/>
          <p:cNvSpPr/>
          <p:nvPr/>
        </p:nvSpPr>
        <p:spPr>
          <a:xfrm>
            <a:off x="952500" y="5765800"/>
            <a:ext cx="22500035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Triangle"/>
          <p:cNvSpPr/>
          <p:nvPr/>
        </p:nvSpPr>
        <p:spPr>
          <a:xfrm rot="16200000">
            <a:off x="13834253" y="7494711"/>
            <a:ext cx="231013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>
            <a:spLocks noGrp="1"/>
          </p:cNvSpPr>
          <p:nvPr>
            <p:ph type="body" sz="quarter" idx="13"/>
          </p:nvPr>
        </p:nvSpPr>
        <p:spPr>
          <a:xfrm>
            <a:off x="952500" y="4965700"/>
            <a:ext cx="13500100" cy="635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32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952500" y="5829300"/>
            <a:ext cx="13500100" cy="33401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532100" y="5829300"/>
            <a:ext cx="7950200" cy="3340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riangle"/>
          <p:cNvSpPr/>
          <p:nvPr/>
        </p:nvSpPr>
        <p:spPr>
          <a:xfrm>
            <a:off x="952500" y="6858000"/>
            <a:ext cx="106432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Triangle"/>
          <p:cNvSpPr/>
          <p:nvPr/>
        </p:nvSpPr>
        <p:spPr>
          <a:xfrm>
            <a:off x="952500" y="3898900"/>
            <a:ext cx="1064309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>
            <a:spLocks noGrp="1"/>
          </p:cNvSpPr>
          <p:nvPr>
            <p:ph type="body" sz="quarter" idx="13"/>
          </p:nvPr>
        </p:nvSpPr>
        <p:spPr>
          <a:xfrm>
            <a:off x="952500" y="3124200"/>
            <a:ext cx="106426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3200" i="1"/>
            </a:lvl1pPr>
          </a:lstStyle>
          <a:p>
            <a:r>
              <a:t>Lorem Ipsum Dolor</a:t>
            </a:r>
          </a:p>
        </p:txBody>
      </p:sp>
      <p:sp>
        <p:nvSpPr>
          <p:cNvPr id="52" name="Image"/>
          <p:cNvSpPr>
            <a:spLocks noGrp="1"/>
          </p:cNvSpPr>
          <p:nvPr>
            <p:ph type="pic" sz="half" idx="14"/>
          </p:nvPr>
        </p:nvSpPr>
        <p:spPr>
          <a:xfrm>
            <a:off x="12636120" y="949325"/>
            <a:ext cx="10541001" cy="117983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952500" y="3975100"/>
            <a:ext cx="10642600" cy="2806700"/>
          </a:xfrm>
          <a:prstGeom prst="rect">
            <a:avLst/>
          </a:prstGeom>
        </p:spPr>
        <p:txBody>
          <a:bodyPr/>
          <a:lstStyle>
            <a:lvl1pPr algn="l">
              <a:defRPr sz="78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7086600"/>
            <a:ext cx="10642600" cy="5638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riangle"/>
          <p:cNvSpPr/>
          <p:nvPr/>
        </p:nvSpPr>
        <p:spPr>
          <a:xfrm>
            <a:off x="952500" y="3048000"/>
            <a:ext cx="2249492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" name="Triangle"/>
          <p:cNvSpPr/>
          <p:nvPr/>
        </p:nvSpPr>
        <p:spPr>
          <a:xfrm>
            <a:off x="952500" y="889000"/>
            <a:ext cx="2249492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778000"/>
            <a:ext cx="22479000" cy="10147300"/>
          </a:xfrm>
          <a:prstGeom prst="rect">
            <a:avLst/>
          </a:prstGeom>
        </p:spPr>
        <p:txBody>
          <a:bodyPr anchor="t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Image"/>
          <p:cNvSpPr>
            <a:spLocks noGrp="1"/>
          </p:cNvSpPr>
          <p:nvPr>
            <p:ph type="pic" sz="quarter" idx="13"/>
          </p:nvPr>
        </p:nvSpPr>
        <p:spPr>
          <a:xfrm>
            <a:off x="12562697" y="6787810"/>
            <a:ext cx="10725801" cy="5905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2" name="Image"/>
          <p:cNvSpPr>
            <a:spLocks noGrp="1"/>
          </p:cNvSpPr>
          <p:nvPr>
            <p:ph type="pic" sz="quarter" idx="14"/>
          </p:nvPr>
        </p:nvSpPr>
        <p:spPr>
          <a:xfrm>
            <a:off x="12568666" y="889000"/>
            <a:ext cx="10731501" cy="4953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Image"/>
          <p:cNvSpPr>
            <a:spLocks noGrp="1"/>
          </p:cNvSpPr>
          <p:nvPr>
            <p:ph type="pic" sz="half" idx="15"/>
          </p:nvPr>
        </p:nvSpPr>
        <p:spPr>
          <a:xfrm>
            <a:off x="873135" y="889000"/>
            <a:ext cx="10795001" cy="11811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"/>
          <p:cNvSpPr/>
          <p:nvPr/>
        </p:nvSpPr>
        <p:spPr>
          <a:xfrm>
            <a:off x="952500" y="3060700"/>
            <a:ext cx="2249492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riangle"/>
          <p:cNvSpPr/>
          <p:nvPr/>
        </p:nvSpPr>
        <p:spPr>
          <a:xfrm>
            <a:off x="952500" y="889000"/>
            <a:ext cx="2249492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 i="0" u="none"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952500" y="1143000"/>
            <a:ext cx="22479000" cy="166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3695700"/>
            <a:ext cx="22479000" cy="857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6099" y="13017500"/>
            <a:ext cx="419101" cy="508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6" r:id="rId5"/>
    <p:sldLayoutId id="2147483657" r:id="rId6"/>
    <p:sldLayoutId id="2147483659" r:id="rId7"/>
    <p:sldLayoutId id="2147483660" r:id="rId8"/>
  </p:sldLayoutIdLst>
  <p:transition spd="med"/>
  <p:txStyles>
    <p:titleStyle>
      <a:lvl1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12192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8288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24384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30480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36576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42672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48768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54864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Hochiminh University of Technology…"/>
          <p:cNvSpPr>
            <a:spLocks noGrp="1"/>
          </p:cNvSpPr>
          <p:nvPr>
            <p:ph type="body" idx="13"/>
          </p:nvPr>
        </p:nvSpPr>
        <p:spPr>
          <a:xfrm>
            <a:off x="952500" y="2976724"/>
            <a:ext cx="13500100" cy="2852576"/>
          </a:xfrm>
          <a:prstGeom prst="rect">
            <a:avLst/>
          </a:prstGeom>
        </p:spPr>
        <p:txBody>
          <a:bodyPr/>
          <a:lstStyle/>
          <a:p>
            <a:r>
              <a:rPr sz="4400"/>
              <a:t>Hochiminh</a:t>
            </a:r>
            <a:r>
              <a:rPr lang="en-SG" sz="4400"/>
              <a:t> City</a:t>
            </a:r>
            <a:r>
              <a:rPr sz="4400"/>
              <a:t> University of Technology</a:t>
            </a:r>
          </a:p>
          <a:p>
            <a:r>
              <a:rPr sz="4400"/>
              <a:t>Computer Science and Engineering </a:t>
            </a:r>
            <a:endParaRPr lang="en-SG" sz="4400"/>
          </a:p>
          <a:p>
            <a:r>
              <a:rPr sz="4400">
                <a:solidFill>
                  <a:srgbClr val="FF0000"/>
                </a:solidFill>
              </a:rPr>
              <a:t>[CO</a:t>
            </a:r>
            <a:r>
              <a:rPr lang="en-SG" sz="4400">
                <a:solidFill>
                  <a:srgbClr val="FF0000"/>
                </a:solidFill>
              </a:rPr>
              <a:t>3061</a:t>
            </a:r>
            <a:r>
              <a:rPr sz="4400">
                <a:solidFill>
                  <a:srgbClr val="FF0000"/>
                </a:solidFill>
              </a:rPr>
              <a:t>]</a:t>
            </a:r>
            <a:r>
              <a:rPr lang="en-SG" sz="4400">
                <a:solidFill>
                  <a:srgbClr val="FF0000"/>
                </a:solidFill>
              </a:rPr>
              <a:t> – Introduction to Artificial Intelligence</a:t>
            </a:r>
          </a:p>
          <a:p>
            <a:endParaRPr dirty="0"/>
          </a:p>
        </p:txBody>
      </p:sp>
      <p:sp>
        <p:nvSpPr>
          <p:cNvPr id="138" name="Fundamentals of…"/>
          <p:cNvSpPr txBox="1">
            <a:spLocks noGrp="1"/>
          </p:cNvSpPr>
          <p:nvPr>
            <p:ph type="ctrTitle"/>
          </p:nvPr>
        </p:nvSpPr>
        <p:spPr>
          <a:xfrm>
            <a:off x="952500" y="5829300"/>
            <a:ext cx="10178562" cy="33401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SG" sz="9600"/>
              <a:t>Course Introduction</a:t>
            </a:r>
            <a:endParaRPr sz="9600" dirty="0"/>
          </a:p>
        </p:txBody>
      </p:sp>
      <p:sp>
        <p:nvSpPr>
          <p:cNvPr id="139" name="Basic components…"/>
          <p:cNvSpPr txBox="1">
            <a:spLocks noGrp="1"/>
          </p:cNvSpPr>
          <p:nvPr>
            <p:ph type="subTitle" sz="quarter" idx="1"/>
          </p:nvPr>
        </p:nvSpPr>
        <p:spPr>
          <a:xfrm>
            <a:off x="15087600" y="5829300"/>
            <a:ext cx="8394700" cy="33401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767715">
              <a:defRPr sz="2976"/>
            </a:pPr>
            <a:r>
              <a:rPr sz="4400"/>
              <a:t>Lecturer:</a:t>
            </a:r>
            <a:r>
              <a:rPr lang="en-SG" sz="4400"/>
              <a:t> Dr. Rang Nguyen</a:t>
            </a:r>
          </a:p>
          <a:p>
            <a:pPr defTabSz="767715">
              <a:defRPr sz="2976"/>
            </a:pPr>
            <a:endParaRPr sz="4400"/>
          </a:p>
          <a:p>
            <a:pPr defTabSz="767715">
              <a:defRPr sz="2976"/>
            </a:pPr>
            <a:r>
              <a:rPr sz="4400"/>
              <a:t>Credits: </a:t>
            </a:r>
            <a:r>
              <a:rPr lang="en-SG" sz="4400"/>
              <a:t>3</a:t>
            </a:r>
            <a:endParaRPr sz="4400" dirty="0"/>
          </a:p>
        </p:txBody>
      </p:sp>
      <p:pic>
        <p:nvPicPr>
          <p:cNvPr id="140" name="LogoBK.png" descr="LogoB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027728" y="1073122"/>
            <a:ext cx="2110692" cy="21106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494413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yllab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SG" dirty="0"/>
              <a:t>Outcomes</a:t>
            </a:r>
            <a:endParaRPr dirty="0"/>
          </a:p>
        </p:txBody>
      </p:sp>
      <p:sp>
        <p:nvSpPr>
          <p:cNvPr id="151" name="Course meeting time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603504" indent="-603504" defTabSz="817244">
              <a:spcBef>
                <a:spcPts val="3300"/>
              </a:spcBef>
              <a:defRPr sz="4950"/>
            </a:pPr>
            <a:r>
              <a:rPr lang="en-SG" dirty="0"/>
              <a:t>Describe the contributions and application of AI.</a:t>
            </a:r>
          </a:p>
          <a:p>
            <a:pPr marL="603504" indent="-603504" defTabSz="817244">
              <a:spcBef>
                <a:spcPts val="3300"/>
              </a:spcBef>
              <a:defRPr sz="4950"/>
            </a:pPr>
            <a:r>
              <a:rPr lang="en-SG" dirty="0"/>
              <a:t>Characterize the goals of AI, approaches to and progress toward those goals.</a:t>
            </a:r>
          </a:p>
          <a:p>
            <a:pPr marL="603504" indent="-603504" defTabSz="817244">
              <a:spcBef>
                <a:spcPts val="3300"/>
              </a:spcBef>
              <a:defRPr sz="4950"/>
            </a:pPr>
            <a:r>
              <a:rPr lang="en-SG" dirty="0"/>
              <a:t>Explain the role of programming in artificial intelligence (AI).</a:t>
            </a:r>
          </a:p>
          <a:p>
            <a:pPr marL="603504" indent="-603504" defTabSz="817244">
              <a:spcBef>
                <a:spcPts val="3300"/>
              </a:spcBef>
              <a:defRPr sz="4950"/>
            </a:pPr>
            <a:r>
              <a:rPr lang="en-SG" dirty="0"/>
              <a:t>Describe logic programming and basic constructs used in AI programming.</a:t>
            </a:r>
            <a:endParaRPr dirty="0"/>
          </a:p>
        </p:txBody>
      </p:sp>
      <p:sp>
        <p:nvSpPr>
          <p:cNvPr id="1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2300" y="13017500"/>
            <a:ext cx="26670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961299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yllab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Syllabus</a:t>
            </a:r>
          </a:p>
        </p:txBody>
      </p:sp>
      <p:sp>
        <p:nvSpPr>
          <p:cNvPr id="151" name="Course meeting time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603504" indent="-603504" defTabSz="817244">
              <a:spcBef>
                <a:spcPts val="3300"/>
              </a:spcBef>
              <a:defRPr sz="4950"/>
            </a:pPr>
            <a:r>
              <a:rPr dirty="0"/>
              <a:t>Course meeting time:</a:t>
            </a:r>
          </a:p>
          <a:p>
            <a:pPr marL="1207008" lvl="1" indent="-603504" defTabSz="817244">
              <a:spcBef>
                <a:spcPts val="3300"/>
              </a:spcBef>
              <a:defRPr sz="4950"/>
            </a:pPr>
            <a:r>
              <a:rPr dirty="0"/>
              <a:t>Lecture: 3 hours/week for 15 weeks</a:t>
            </a:r>
          </a:p>
          <a:p>
            <a:pPr marL="603504" indent="-603504" defTabSz="817244">
              <a:spcBef>
                <a:spcPts val="3300"/>
              </a:spcBef>
              <a:defRPr sz="4950"/>
            </a:pPr>
            <a:r>
              <a:rPr dirty="0"/>
              <a:t>Course </a:t>
            </a:r>
            <a:r>
              <a:rPr lang="en-SG" dirty="0"/>
              <a:t>materials</a:t>
            </a:r>
            <a:r>
              <a:rPr dirty="0"/>
              <a:t>: </a:t>
            </a:r>
          </a:p>
          <a:p>
            <a:pPr marL="1207008" lvl="1" indent="-603504" defTabSz="817244">
              <a:spcBef>
                <a:spcPts val="3300"/>
              </a:spcBef>
              <a:defRPr sz="4950"/>
            </a:pPr>
            <a:r>
              <a:rPr dirty="0"/>
              <a:t>Textbook: </a:t>
            </a:r>
            <a:r>
              <a:rPr lang="en-US" sz="4950" b="1" dirty="0"/>
              <a:t>Artificial Intelligence - A Modern Approach</a:t>
            </a:r>
            <a:r>
              <a:rPr lang="en-SG" sz="4950" dirty="0"/>
              <a:t>- </a:t>
            </a:r>
            <a:r>
              <a:rPr lang="en-US" sz="4950" dirty="0"/>
              <a:t>Stuart Russell &amp; Peter </a:t>
            </a:r>
            <a:r>
              <a:rPr lang="en-US" sz="4950" dirty="0" err="1"/>
              <a:t>Norvig</a:t>
            </a:r>
            <a:r>
              <a:rPr lang="en-US" sz="4950" dirty="0"/>
              <a:t> (2009) </a:t>
            </a:r>
            <a:r>
              <a:rPr lang="en-SG" sz="4950" dirty="0"/>
              <a:t>(3</a:t>
            </a:r>
            <a:r>
              <a:rPr lang="en-SG" sz="4950" baseline="30000" dirty="0"/>
              <a:t>rd</a:t>
            </a:r>
            <a:r>
              <a:rPr lang="en-SG" sz="4950" dirty="0"/>
              <a:t> Edition)</a:t>
            </a:r>
            <a:r>
              <a:rPr lang="en-SG" dirty="0"/>
              <a:t> </a:t>
            </a:r>
            <a:endParaRPr dirty="0"/>
          </a:p>
          <a:p>
            <a:pPr marL="1207008" lvl="1" indent="-603504" defTabSz="817244">
              <a:spcBef>
                <a:spcPts val="3300"/>
              </a:spcBef>
              <a:defRPr sz="4950"/>
            </a:pPr>
            <a:r>
              <a:rPr dirty="0"/>
              <a:t>Lecture notes</a:t>
            </a:r>
            <a:endParaRPr lang="en-SG" dirty="0"/>
          </a:p>
          <a:p>
            <a:pPr marL="1207008" lvl="1" indent="-603504" defTabSz="817244">
              <a:spcBef>
                <a:spcPts val="3300"/>
              </a:spcBef>
              <a:defRPr sz="4950"/>
            </a:pPr>
            <a:r>
              <a:rPr lang="en-SG" dirty="0"/>
              <a:t>Quizzes, Assignments, etc</a:t>
            </a:r>
            <a:endParaRPr dirty="0"/>
          </a:p>
        </p:txBody>
      </p:sp>
      <p:sp>
        <p:nvSpPr>
          <p:cNvPr id="1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2300" y="13017500"/>
            <a:ext cx="26670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2DC46-C6D2-4C5D-BA89-A7520C7B4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About Quizzes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A502D-2C97-4951-B8B7-9C3040A87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Each quiz:</a:t>
            </a:r>
          </a:p>
          <a:p>
            <a:pPr lvl="1"/>
            <a:r>
              <a:rPr lang="en-SG" dirty="0"/>
              <a:t>contains (around) 10 multiple choices/short answer questions.</a:t>
            </a:r>
          </a:p>
          <a:p>
            <a:pPr lvl="1"/>
            <a:r>
              <a:rPr lang="en-SG" dirty="0"/>
              <a:t>takes approximately 15 minutes at the beginning of each class.</a:t>
            </a:r>
          </a:p>
          <a:p>
            <a:r>
              <a:rPr lang="en-SG" b="1" dirty="0">
                <a:solidFill>
                  <a:srgbClr val="FF0000"/>
                </a:solidFill>
              </a:rPr>
              <a:t>IMPORTANT: </a:t>
            </a:r>
          </a:p>
          <a:p>
            <a:pPr lvl="1"/>
            <a:r>
              <a:rPr lang="en-SG" dirty="0"/>
              <a:t>Please be </a:t>
            </a:r>
            <a:r>
              <a:rPr lang="en-SG" b="1" dirty="0">
                <a:solidFill>
                  <a:srgbClr val="FF0000"/>
                </a:solidFill>
              </a:rPr>
              <a:t>on time </a:t>
            </a:r>
            <a:r>
              <a:rPr lang="en-SG" dirty="0"/>
              <a:t>for the class.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8723647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yllab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SG" dirty="0"/>
              <a:t>Assessment</a:t>
            </a:r>
            <a:endParaRPr dirty="0"/>
          </a:p>
        </p:txBody>
      </p:sp>
      <p:sp>
        <p:nvSpPr>
          <p:cNvPr id="155" name="Assessmen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1109472" lvl="1" indent="-554736" defTabSz="751205">
              <a:spcBef>
                <a:spcPts val="3000"/>
              </a:spcBef>
              <a:defRPr sz="4550"/>
            </a:pPr>
            <a:r>
              <a:rPr dirty="0"/>
              <a:t>Final exam: </a:t>
            </a:r>
            <a:r>
              <a:rPr lang="en-SG" dirty="0"/>
              <a:t>70% (12</a:t>
            </a:r>
            <a:r>
              <a:rPr dirty="0"/>
              <a:t>0’</a:t>
            </a:r>
            <a:r>
              <a:rPr lang="en-SG" dirty="0"/>
              <a:t> - Open book) </a:t>
            </a:r>
          </a:p>
          <a:p>
            <a:pPr marL="1109472" lvl="1" indent="-554736" defTabSz="751205">
              <a:spcBef>
                <a:spcPts val="3000"/>
              </a:spcBef>
              <a:defRPr sz="4550"/>
            </a:pPr>
            <a:r>
              <a:rPr lang="en-SG" dirty="0"/>
              <a:t>Assignments: 20%</a:t>
            </a:r>
          </a:p>
          <a:p>
            <a:pPr marL="1109472" lvl="1" indent="-554736" defTabSz="751205">
              <a:spcBef>
                <a:spcPts val="3000"/>
              </a:spcBef>
              <a:defRPr sz="4550"/>
            </a:pPr>
            <a:r>
              <a:rPr lang="en-SG" dirty="0"/>
              <a:t>Quiz: 10% </a:t>
            </a:r>
          </a:p>
          <a:p>
            <a:pPr marL="554736" lvl="1" indent="0" defTabSz="751205">
              <a:spcBef>
                <a:spcPts val="3000"/>
              </a:spcBef>
              <a:buNone/>
              <a:defRPr sz="4550"/>
            </a:pPr>
            <a:r>
              <a:rPr lang="en-SG" dirty="0"/>
              <a:t>(</a:t>
            </a:r>
            <a:r>
              <a:rPr lang="en-SG" dirty="0">
                <a:solidFill>
                  <a:srgbClr val="FF0000"/>
                </a:solidFill>
              </a:rPr>
              <a:t>This is a tentative ratio, it may change a bit</a:t>
            </a:r>
            <a:r>
              <a:rPr lang="en-SG" dirty="0"/>
              <a:t>)</a:t>
            </a:r>
            <a:endParaRPr dirty="0"/>
          </a:p>
          <a:p>
            <a:pPr marL="554736" indent="-554736" defTabSz="751205">
              <a:spcBef>
                <a:spcPts val="3000"/>
              </a:spcBef>
              <a:defRPr sz="4550"/>
            </a:pPr>
            <a:r>
              <a:rPr lang="en-SG" dirty="0"/>
              <a:t>Programming language</a:t>
            </a:r>
            <a:r>
              <a:rPr dirty="0"/>
              <a:t>:</a:t>
            </a:r>
          </a:p>
          <a:p>
            <a:pPr marL="1109472" lvl="1" indent="-554736" defTabSz="751205">
              <a:spcBef>
                <a:spcPts val="3000"/>
              </a:spcBef>
              <a:defRPr sz="4550"/>
            </a:pPr>
            <a:r>
              <a:rPr lang="en-SG" dirty="0"/>
              <a:t>Python </a:t>
            </a:r>
            <a:r>
              <a:rPr dirty="0"/>
              <a:t>(recommended), </a:t>
            </a:r>
            <a:r>
              <a:rPr lang="en-SG" dirty="0"/>
              <a:t>but</a:t>
            </a:r>
            <a:r>
              <a:rPr dirty="0"/>
              <a:t> other </a:t>
            </a:r>
            <a:r>
              <a:rPr lang="en-SG" dirty="0"/>
              <a:t>languages</a:t>
            </a:r>
            <a:r>
              <a:rPr dirty="0"/>
              <a:t> are</a:t>
            </a:r>
            <a:r>
              <a:rPr lang="en-SG" dirty="0"/>
              <a:t> also</a:t>
            </a:r>
            <a:r>
              <a:rPr dirty="0"/>
              <a:t> welcome.</a:t>
            </a:r>
          </a:p>
        </p:txBody>
      </p:sp>
      <p:sp>
        <p:nvSpPr>
          <p:cNvPr id="1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2300" y="13017500"/>
            <a:ext cx="26670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Course Introduction&amp;quot;&quot;/&gt;&lt;property id=&quot;20307&quot; value=&quot;296&quot;/&gt;&lt;/object&gt;&lt;object type=&quot;3&quot; unique_id=&quot;10006&quot;&gt;&lt;property id=&quot;20148&quot; value=&quot;5&quot;/&gt;&lt;property id=&quot;20300&quot; value=&quot;Slide 3 - &amp;quot;Syllabus&amp;quot;&quot;/&gt;&lt;property id=&quot;20307&quot; value=&quot;259&quot;/&gt;&lt;/object&gt;&lt;object type=&quot;3&quot; unique_id=&quot;10009&quot;&gt;&lt;property id=&quot;20148&quot; value=&quot;5&quot;/&gt;&lt;property id=&quot;20300&quot; value=&quot;Slide 4 - &amp;quot;About Quizzes&amp;quot;&quot;/&gt;&lt;property id=&quot;20307&quot; value=&quot;300&quot;/&gt;&lt;/object&gt;&lt;object type=&quot;3&quot; unique_id=&quot;10011&quot;&gt;&lt;property id=&quot;20148&quot; value=&quot;5&quot;/&gt;&lt;property id=&quot;20300&quot; value=&quot;Slide 5 - &amp;quot;Assessment&amp;quot;&quot;/&gt;&lt;property id=&quot;20307&quot; value=&quot;260&quot;/&gt;&lt;/object&gt;&lt;object type=&quot;3&quot; unique_id=&quot;10110&quot;&gt;&lt;property id=&quot;20148&quot; value=&quot;5&quot;/&gt;&lt;property id=&quot;20300&quot; value=&quot;Slide 2 - &amp;quot;Outcomes&amp;quot;&quot;/&gt;&lt;property id=&quot;20307&quot; value=&quot;301&quot;/&gt;&lt;/object&gt;&lt;/object&gt;&lt;object type=&quot;8&quot; unique_id=&quot;10024&quot;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4070</TotalTime>
  <Words>209</Words>
  <Application>Microsoft Office PowerPoint</Application>
  <PresentationFormat>Custom</PresentationFormat>
  <Paragraphs>35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Bodoni SvtyTwo ITC TT-Book</vt:lpstr>
      <vt:lpstr>Helvetica</vt:lpstr>
      <vt:lpstr>Helvetica Neue</vt:lpstr>
      <vt:lpstr>Palatino</vt:lpstr>
      <vt:lpstr>Zapf Dingbats</vt:lpstr>
      <vt:lpstr>New_Template4</vt:lpstr>
      <vt:lpstr>Course Introduction</vt:lpstr>
      <vt:lpstr>Outcomes</vt:lpstr>
      <vt:lpstr>Syllabus</vt:lpstr>
      <vt:lpstr>About Quizzes</vt:lpstr>
      <vt:lpstr>Assessment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 C++ Programming</dc:title>
  <cp:lastModifiedBy>Rang</cp:lastModifiedBy>
  <cp:revision>112</cp:revision>
  <dcterms:modified xsi:type="dcterms:W3CDTF">2019-01-17T06:56:48Z</dcterms:modified>
</cp:coreProperties>
</file>